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7" r:id="rId1"/>
    <p:sldMasterId id="2147483696" r:id="rId2"/>
  </p:sldMasterIdLst>
  <p:notesMasterIdLst>
    <p:notesMasterId r:id="rId48"/>
  </p:notesMasterIdLst>
  <p:sldIdLst>
    <p:sldId id="256" r:id="rId3"/>
    <p:sldId id="727" r:id="rId4"/>
    <p:sldId id="306" r:id="rId5"/>
    <p:sldId id="307" r:id="rId6"/>
    <p:sldId id="257" r:id="rId7"/>
    <p:sldId id="308" r:id="rId8"/>
    <p:sldId id="309" r:id="rId9"/>
    <p:sldId id="310" r:id="rId10"/>
    <p:sldId id="926" r:id="rId11"/>
    <p:sldId id="927" r:id="rId12"/>
    <p:sldId id="928" r:id="rId13"/>
    <p:sldId id="929" r:id="rId14"/>
    <p:sldId id="931" r:id="rId15"/>
    <p:sldId id="930" r:id="rId16"/>
    <p:sldId id="932" r:id="rId17"/>
    <p:sldId id="933" r:id="rId18"/>
    <p:sldId id="934" r:id="rId19"/>
    <p:sldId id="935" r:id="rId20"/>
    <p:sldId id="936" r:id="rId21"/>
    <p:sldId id="882" r:id="rId22"/>
    <p:sldId id="279" r:id="rId23"/>
    <p:sldId id="898" r:id="rId24"/>
    <p:sldId id="899" r:id="rId25"/>
    <p:sldId id="902" r:id="rId26"/>
    <p:sldId id="905" r:id="rId27"/>
    <p:sldId id="906" r:id="rId28"/>
    <p:sldId id="907" r:id="rId29"/>
    <p:sldId id="908" r:id="rId30"/>
    <p:sldId id="909" r:id="rId31"/>
    <p:sldId id="910" r:id="rId32"/>
    <p:sldId id="911" r:id="rId33"/>
    <p:sldId id="912" r:id="rId34"/>
    <p:sldId id="913" r:id="rId35"/>
    <p:sldId id="914" r:id="rId36"/>
    <p:sldId id="915" r:id="rId37"/>
    <p:sldId id="916" r:id="rId38"/>
    <p:sldId id="917" r:id="rId39"/>
    <p:sldId id="918" r:id="rId40"/>
    <p:sldId id="920" r:id="rId41"/>
    <p:sldId id="921" r:id="rId42"/>
    <p:sldId id="922" r:id="rId43"/>
    <p:sldId id="923" r:id="rId44"/>
    <p:sldId id="924" r:id="rId45"/>
    <p:sldId id="925" r:id="rId46"/>
    <p:sldId id="283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iam Ashkar" initials="HA" lastIdx="1" clrIdx="0">
    <p:extLst>
      <p:ext uri="{19B8F6BF-5375-455C-9EA6-DF929625EA0E}">
        <p15:presenceInfo xmlns:p15="http://schemas.microsoft.com/office/powerpoint/2012/main" userId="S-1-5-21-457399198-864633932-3550818633-122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89D"/>
    <a:srgbClr val="E096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1" autoAdjust="0"/>
    <p:restoredTop sz="61509" autoAdjust="0"/>
  </p:normalViewPr>
  <p:slideViewPr>
    <p:cSldViewPr snapToGrid="0">
      <p:cViewPr varScale="1">
        <p:scale>
          <a:sx n="53" d="100"/>
          <a:sy n="53" d="100"/>
        </p:scale>
        <p:origin x="1704" y="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03E910-DC23-454B-B0D5-B7AC3FFC0968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2A2BB7-44E0-432B-87C8-060107797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651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esri.com/en/technical-article" TargetMode="External"/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S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المبادرة الإقليمية لتقييم أثر تغيّر المناخ على الموارد المائية وقابلية تأثر القطاعات الاجتماعية والاقتصادية في المنطقة العربية (ريكار)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S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سلسلة ندوات ريكار عبر الانترنت حول تحليل تغير المناخ باستخدام أدوات نظم المعلومات الجغرافية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الوحدة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عرض مجموعات بيانات النمذجة المناخية الإقليمية بصيغة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NetCDF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في نظم المعلومات الجغرافية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A2BB7-44E0-432B-87C8-060107797D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9D4509-3DAC-49E6-AD39-15BDA6B68D4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July 2020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D9A12F-D283-4BDC-952B-3A1FDD6E29C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www.riccar.org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www.unescwa.org</a:t>
            </a: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492A527F-7A7A-4F9A-84E7-39EC513C897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RICCAR Webinar Series – Module 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8721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ar-L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في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ArcMap </a:t>
            </a:r>
            <a:r>
              <a:rPr kumimoji="0" lang="ar-L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لدى نظم المعلومات الجغرافية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1450" marR="0" lvl="0" indent="-1714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L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لا يمكن إضافة ملفات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NetCDF </a:t>
            </a:r>
            <a:r>
              <a:rPr kumimoji="0" lang="ar-L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إلى مساحة عمل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ArcMap </a:t>
            </a:r>
            <a:r>
              <a:rPr kumimoji="0" lang="ar-L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مثل إضافة ملفات الشكل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(shapefiles)</a:t>
            </a:r>
            <a:r>
              <a:rPr kumimoji="0" lang="ar-L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العادية أو خطوط نقطية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(raster)  </a:t>
            </a:r>
          </a:p>
          <a:p>
            <a:pPr marL="171450" marR="0" lvl="0" indent="-1714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1450" marR="0" lvl="0" indent="-1714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L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أضف البيانات كالعادة (ملفات الشكل و البيانات النقطية /بيانات </a:t>
            </a:r>
            <a:r>
              <a:rPr kumimoji="0" lang="ar-L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راستر</a:t>
            </a:r>
            <a:r>
              <a:rPr kumimoji="0" lang="ar-L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إلى مساحة عمل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ArcMap </a:t>
            </a:r>
            <a:r>
              <a:rPr kumimoji="0" lang="ar-L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باستخدام الرمز "+". (إذا لم يتم عرض شريط الأدوات هذا ، يمكن إضافته إلى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GIS </a:t>
            </a:r>
            <a:r>
              <a:rPr kumimoji="0" lang="ar-L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عن طريق تحديد "تخصيص" ثم "أشرطة الأدوات". هناك خيار لتحديد أشرطة الأدوات المختلفة بما في ذلك هذا ، وهو شريط الأدوات " الأساسي ".)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1450" marR="0" lvl="0" indent="-1714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1450" marR="0" lvl="0" indent="-1714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L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ولكن لا يمكن إضافة ملفات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NetCDF </a:t>
            </a:r>
            <a:r>
              <a:rPr kumimoji="0" lang="ar-L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إلى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ArcMap GIS </a:t>
            </a:r>
            <a:r>
              <a:rPr kumimoji="0" lang="ar-L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باستخدام الرمز "+". يجب إضافتها باستخدام "أدوات الأبعاد المتعددة" المتاحة من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ArcToolbox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1450" marR="0" lvl="0" indent="-1714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1450" marR="0" lvl="0" indent="-1714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L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لاحظ أن سلسلة </a:t>
            </a:r>
            <a:r>
              <a:rPr kumimoji="0" lang="ar-L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الويبينار</a:t>
            </a:r>
            <a:r>
              <a:rPr kumimoji="0" lang="ar-L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هذه ستستخدم إصدارًا إنجليزيًا من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ArcMap GIS </a:t>
            </a:r>
            <a:r>
              <a:rPr kumimoji="0" lang="ar-L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ar-L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ستكون هناك إشارات عرضية إلى النسختين العربية والفرنسية للمساعدة في تحديد موقع الأدوات.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9741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الولوج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إلى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b="1" dirty="0" err="1"/>
              <a:t>أدوات</a:t>
            </a:r>
            <a:r>
              <a:rPr lang="en-US" b="1" dirty="0"/>
              <a:t> </a:t>
            </a:r>
            <a:r>
              <a:rPr lang="en-US" b="1" dirty="0" err="1"/>
              <a:t>المتعددة</a:t>
            </a:r>
            <a:r>
              <a:rPr lang="en-US" b="1" dirty="0"/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الأبعاد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يمكن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ولوج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i="1" dirty="0" err="1"/>
              <a:t>أدوات</a:t>
            </a:r>
            <a:r>
              <a:rPr lang="en-US" i="1" dirty="0"/>
              <a:t> المتعددة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الأبعاد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باستخدام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أداة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البحث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أو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ArcToolbox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حسب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التفضيل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الشخصي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A2BB7-44E0-432B-87C8-060107797D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770086-818E-449E-A671-6DA019B2608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July 2020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5A3F0FAF-3A04-4A62-8163-7999CC0EFA4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RICCAR Webinar Series – Module 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8826E7B6-6C3E-42BE-A95C-15F41CCD8C0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889938" cy="493633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www.riccar.org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34415735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الأدوات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b="1" dirty="0" err="1"/>
              <a:t>المتعددة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الأبعاد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dirty="0"/>
              <a:t>الأدوات </a:t>
            </a:r>
            <a:r>
              <a:rPr lang="en-US" dirty="0" err="1"/>
              <a:t>المتعددة</a:t>
            </a:r>
            <a:r>
              <a:rPr lang="ar-LB" dirty="0"/>
              <a:t> الأبعاد لها وظائف متعددة. سيتم عرض الأداتان الأكثر استخدامًا (مغطاة في هذه السلسلة من الندوات). </a:t>
            </a:r>
            <a:endParaRPr lang="en-US" dirty="0"/>
          </a:p>
          <a:p>
            <a:pPr algn="r" rtl="1"/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dirty="0"/>
              <a:t>متوفر من </a:t>
            </a:r>
            <a:r>
              <a:rPr lang="en-US" dirty="0"/>
              <a:t>ArcMap </a:t>
            </a:r>
            <a:r>
              <a:rPr lang="ar-LB" dirty="0"/>
              <a:t>الإصدار 10.2 أو أحدث.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A2BB7-44E0-432B-87C8-060107797D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F0C5CA-0B9C-4E68-B8C8-B2C907C49C4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July 2020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3E5F5E68-B19C-402A-A5AB-7BEFFF46512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RICCAR Webinar Series – Module 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5CFC7338-CB7E-4A13-A2D6-8316F082167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889938" cy="493633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www.riccar.org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25811177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algn="r" rtl="1"/>
            <a:r>
              <a:rPr lang="ar-LB" b="1" dirty="0"/>
              <a:t>الأدوات </a:t>
            </a:r>
            <a:r>
              <a:rPr lang="en-US" b="1" dirty="0"/>
              <a:t>المتعددة</a:t>
            </a:r>
            <a:r>
              <a:rPr lang="ar-LB" b="1" dirty="0"/>
              <a:t> الأبعاد:  إنشاء طبقة بيانات نقطية </a:t>
            </a:r>
            <a:r>
              <a:rPr lang="en-US" b="1" dirty="0"/>
              <a:t>NetCDF</a:t>
            </a:r>
          </a:p>
          <a:p>
            <a:pPr algn="r" rtl="1"/>
            <a:endParaRPr lang="en-US" b="1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dirty="0"/>
              <a:t>دليل ريكار التدريبي حول استخدام نظم المعلومات الجغرافية لتحليل بيانات تغير المناخ القسم 3.2.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A2BB7-44E0-432B-87C8-060107797D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0E9A47-6999-4E13-9A24-5327778F35F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July 2020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F986351D-A18A-44D8-81A1-96AFDC61BCC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RICCAR Webinar Series – Module 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B9FB845F-5010-4ED9-B65A-FA3B558B997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889938" cy="493633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www.riccar.org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7428500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r" rtl="1"/>
            <a:r>
              <a:rPr lang="ar-LB" b="1" dirty="0"/>
              <a:t>الأدوات </a:t>
            </a:r>
            <a:r>
              <a:rPr lang="en-US" b="1" dirty="0"/>
              <a:t>المتعددة</a:t>
            </a:r>
            <a:r>
              <a:rPr lang="ar-LB" b="1" dirty="0"/>
              <a:t> الأبعاد:  إنشاء طبقة بيانات نقطية</a:t>
            </a:r>
            <a:r>
              <a:rPr lang="en-US" b="1" dirty="0"/>
              <a:t>) NetCDF  </a:t>
            </a:r>
            <a:r>
              <a:rPr lang="ar-LB" b="1" dirty="0"/>
              <a:t>الأدوات بالعربية)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A2BB7-44E0-432B-87C8-060107797D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EEB609-8B49-4F77-A17B-0E5B28B2682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July 2020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9B0E5476-E716-4EF3-B48D-E8BC298EFE5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RICCAR Webinar Series – Module 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8B915EF3-FEE3-40E9-A7ED-693824BEAF4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889938" cy="493633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www.riccar.org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3814465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إنشاء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طبقة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بيانات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نقطية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NetCDF </a:t>
            </a:r>
            <a:r>
              <a:rPr lang="ar-L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إدخال البيانات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dirty="0"/>
              <a:t>حدد ملف </a:t>
            </a:r>
            <a:r>
              <a:rPr lang="en-US" dirty="0"/>
              <a:t>NetCDF </a:t>
            </a:r>
            <a:r>
              <a:rPr lang="ar-LB" dirty="0"/>
              <a:t>بالنقر على رمز المجلد واختر المجلد حيث قمت بحفظ ملفات </a:t>
            </a:r>
            <a:r>
              <a:rPr lang="en-US" dirty="0"/>
              <a:t>NetCDF </a:t>
            </a:r>
            <a:r>
              <a:rPr lang="ar-LB" dirty="0"/>
              <a:t>على جهاز الكمبيوتر الخاص بك.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A2BB7-44E0-432B-87C8-060107797D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154572-9FAE-4A4F-9979-8A7254AD284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July 2020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990393A7-7748-4D1D-9A44-377BB1CF77B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RICCAR Webinar Series – Module 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9018BF59-6108-4339-A518-968FAB1E01F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889938" cy="493633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www.riccar.org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25603073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إنشاء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طبقة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بيانات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نقطية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NetCDF </a:t>
            </a:r>
            <a:r>
              <a:rPr lang="ar-L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إدخال البيانات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en-US" dirty="0"/>
              <a:t>الإدخالات </a:t>
            </a:r>
            <a:r>
              <a:rPr lang="en-US" dirty="0" err="1"/>
              <a:t>الافتراضية</a:t>
            </a:r>
            <a:r>
              <a:rPr lang="en-US" dirty="0"/>
              <a:t> )</a:t>
            </a:r>
            <a:r>
              <a:rPr lang="en-US" dirty="0" err="1"/>
              <a:t>يجب</a:t>
            </a:r>
            <a:r>
              <a:rPr lang="en-US" dirty="0"/>
              <a:t> </a:t>
            </a:r>
            <a:r>
              <a:rPr lang="en-US" dirty="0" err="1"/>
              <a:t>تغييرها</a:t>
            </a:r>
            <a:r>
              <a:rPr lang="en-US" dirty="0"/>
              <a:t> </a:t>
            </a:r>
            <a:r>
              <a:rPr lang="en-US" dirty="0" err="1"/>
              <a:t>يدويًا</a:t>
            </a:r>
            <a:r>
              <a:rPr lang="en-US" dirty="0"/>
              <a:t>(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A2BB7-44E0-432B-87C8-060107797D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2BA214-7C52-4118-8684-0F57CDF8A53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July 2020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5A9A20BA-07F8-4EC9-B3C4-5865271BCAF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RICCAR Webinar Series – Module 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8EEB1E1B-F940-481D-A36A-EB176AEFFB8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889938" cy="493633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www.riccar.org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28617994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L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إ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نشاء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طبقة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بيانات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نقطية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NetCDF </a:t>
            </a:r>
            <a:r>
              <a:rPr lang="ar-L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إدخال البيانات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dirty="0"/>
              <a:t>بالنسبة إلى "المتغير" ، اختر اختصار للمتغير المناخي. في هذا المثال ، يتم تحديد </a:t>
            </a:r>
            <a:r>
              <a:rPr lang="en-US" dirty="0"/>
              <a:t>  “</a:t>
            </a:r>
            <a:r>
              <a:rPr lang="en-US" dirty="0" err="1"/>
              <a:t>pr</a:t>
            </a:r>
            <a:r>
              <a:rPr lang="en-US" dirty="0"/>
              <a:t>” </a:t>
            </a:r>
            <a:r>
              <a:rPr lang="ar-LB" dirty="0"/>
              <a:t>للتساقطات. جميع اختصارات المتغيرات المناخية لبيانات ريكار موجودة في الشريحة 19 من هذه الوحدة.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A2BB7-44E0-432B-87C8-060107797D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EFA48D-900B-40DE-82C0-53944024F2F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July 2020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0C9C80DF-A354-4890-885D-FB3C6B47A2A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RICCAR Webinar Series – Module 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67E4CB2A-A561-4309-96A0-F3069841744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889938" cy="493633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www.riccar.org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40243209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L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إ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نشاء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طبقة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بيانات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نقطية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NetCDF </a:t>
            </a:r>
            <a:r>
              <a:rPr lang="ar-L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إدخال البيانات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en-US" dirty="0" err="1"/>
              <a:t>بالنسبة</a:t>
            </a:r>
            <a:r>
              <a:rPr lang="en-US" dirty="0"/>
              <a:t> </a:t>
            </a:r>
            <a:r>
              <a:rPr lang="en-US" dirty="0" err="1"/>
              <a:t>إلى</a:t>
            </a:r>
            <a:r>
              <a:rPr lang="en-US" dirty="0"/>
              <a:t> </a:t>
            </a:r>
            <a:r>
              <a:rPr lang="en-US" dirty="0" err="1"/>
              <a:t>البعد</a:t>
            </a:r>
            <a:r>
              <a:rPr lang="en-US" dirty="0"/>
              <a:t>   “X” و </a:t>
            </a:r>
            <a:r>
              <a:rPr lang="en-US" dirty="0" err="1"/>
              <a:t>البعد</a:t>
            </a:r>
            <a:r>
              <a:rPr lang="en-US" dirty="0"/>
              <a:t> “Y” ، </a:t>
            </a:r>
            <a:r>
              <a:rPr lang="en-US" dirty="0" err="1"/>
              <a:t>اختر</a:t>
            </a:r>
            <a:r>
              <a:rPr lang="en-US" dirty="0"/>
              <a:t> "</a:t>
            </a:r>
            <a:r>
              <a:rPr lang="en-US" dirty="0" err="1"/>
              <a:t>lon</a:t>
            </a:r>
            <a:r>
              <a:rPr lang="en-US" dirty="0"/>
              <a:t>" </a:t>
            </a:r>
            <a:r>
              <a:rPr lang="en-US" dirty="0" err="1"/>
              <a:t>لخط</a:t>
            </a:r>
            <a:r>
              <a:rPr lang="en-US" dirty="0"/>
              <a:t> الطول و "</a:t>
            </a:r>
            <a:r>
              <a:rPr lang="en-US" dirty="0" err="1"/>
              <a:t>lat</a:t>
            </a:r>
            <a:r>
              <a:rPr lang="en-US" dirty="0"/>
              <a:t>" </a:t>
            </a:r>
            <a:r>
              <a:rPr lang="en-US" dirty="0" err="1"/>
              <a:t>لخط</a:t>
            </a:r>
            <a:r>
              <a:rPr lang="en-US" dirty="0"/>
              <a:t> </a:t>
            </a:r>
            <a:r>
              <a:rPr lang="en-US" dirty="0" err="1"/>
              <a:t>العرض</a:t>
            </a:r>
            <a:r>
              <a:rPr lang="en-US" dirty="0"/>
              <a:t> ، </a:t>
            </a:r>
            <a:r>
              <a:rPr lang="en-US" dirty="0" err="1"/>
              <a:t>على</a:t>
            </a:r>
            <a:r>
              <a:rPr lang="en-US" dirty="0"/>
              <a:t> </a:t>
            </a:r>
            <a:r>
              <a:rPr lang="en-US" dirty="0" err="1"/>
              <a:t>التوالي</a:t>
            </a:r>
            <a:r>
              <a:rPr lang="en-US" dirty="0"/>
              <a:t>.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en-US" dirty="0" err="1"/>
              <a:t>ستتم</a:t>
            </a:r>
            <a:r>
              <a:rPr lang="en-US" dirty="0"/>
              <a:t> </a:t>
            </a:r>
            <a:r>
              <a:rPr lang="en-US" dirty="0" err="1"/>
              <a:t>مناقشة</a:t>
            </a:r>
            <a:r>
              <a:rPr lang="en-US" dirty="0"/>
              <a:t> </a:t>
            </a:r>
            <a:r>
              <a:rPr lang="en-US" dirty="0" err="1"/>
              <a:t>أبعاد</a:t>
            </a:r>
            <a:r>
              <a:rPr lang="en-US" dirty="0"/>
              <a:t>  </a:t>
            </a:r>
            <a:r>
              <a:rPr lang="en-US" dirty="0" err="1"/>
              <a:t>nlon</a:t>
            </a:r>
            <a:r>
              <a:rPr lang="en-US" dirty="0"/>
              <a:t> و </a:t>
            </a:r>
            <a:r>
              <a:rPr lang="en-US" dirty="0" err="1"/>
              <a:t>nlat</a:t>
            </a:r>
            <a:r>
              <a:rPr lang="en-US" dirty="0"/>
              <a:t> </a:t>
            </a:r>
            <a:r>
              <a:rPr lang="en-US" dirty="0" err="1"/>
              <a:t>في</a:t>
            </a:r>
            <a:r>
              <a:rPr lang="en-US" dirty="0"/>
              <a:t> </a:t>
            </a:r>
            <a:r>
              <a:rPr lang="en-US" dirty="0" err="1"/>
              <a:t>الوحدة</a:t>
            </a:r>
            <a:r>
              <a:rPr lang="en-US" dirty="0"/>
              <a:t> 3  </a:t>
            </a:r>
            <a:r>
              <a:rPr lang="en-US" dirty="0" err="1"/>
              <a:t>من</a:t>
            </a:r>
            <a:r>
              <a:rPr lang="en-US" dirty="0"/>
              <a:t> </a:t>
            </a:r>
            <a:r>
              <a:rPr lang="ar-LB" dirty="0"/>
              <a:t>سلسلة الندوات</a:t>
            </a:r>
            <a:r>
              <a:rPr lang="en-US" dirty="0"/>
              <a:t>.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en-US" dirty="0" err="1"/>
              <a:t>إذا</a:t>
            </a:r>
            <a:r>
              <a:rPr lang="en-US" dirty="0"/>
              <a:t> </a:t>
            </a:r>
            <a:r>
              <a:rPr lang="en-US" dirty="0" err="1"/>
              <a:t>تم</a:t>
            </a:r>
            <a:r>
              <a:rPr lang="en-US" dirty="0"/>
              <a:t> </a:t>
            </a:r>
            <a:r>
              <a:rPr lang="en-US" dirty="0" err="1"/>
              <a:t>استخدام</a:t>
            </a:r>
            <a:r>
              <a:rPr lang="en-US" dirty="0"/>
              <a:t> </a:t>
            </a:r>
            <a:r>
              <a:rPr lang="en-US" dirty="0" err="1"/>
              <a:t>nlon</a:t>
            </a:r>
            <a:r>
              <a:rPr lang="en-US" dirty="0"/>
              <a:t> و </a:t>
            </a:r>
            <a:r>
              <a:rPr lang="en-US" dirty="0" err="1"/>
              <a:t>nlat</a:t>
            </a:r>
            <a:r>
              <a:rPr lang="en-US" dirty="0"/>
              <a:t> </a:t>
            </a:r>
            <a:r>
              <a:rPr lang="en-US" dirty="0" err="1"/>
              <a:t>الافتراضيين</a:t>
            </a:r>
            <a:r>
              <a:rPr lang="en-US" dirty="0"/>
              <a:t> ، </a:t>
            </a:r>
            <a:r>
              <a:rPr lang="en-US" dirty="0" err="1"/>
              <a:t>فسيتم</a:t>
            </a:r>
            <a:r>
              <a:rPr lang="en-US" dirty="0"/>
              <a:t> </a:t>
            </a:r>
            <a:r>
              <a:rPr lang="en-US" dirty="0" err="1"/>
              <a:t>الاسناد</a:t>
            </a:r>
            <a:r>
              <a:rPr lang="en-US" dirty="0"/>
              <a:t> </a:t>
            </a:r>
            <a:r>
              <a:rPr lang="en-US" dirty="0" err="1"/>
              <a:t>الجغرافي</a:t>
            </a:r>
            <a:r>
              <a:rPr lang="en-US" dirty="0"/>
              <a:t> (georeferencing) </a:t>
            </a:r>
            <a:r>
              <a:rPr lang="en-US" dirty="0" err="1"/>
              <a:t>لطبقة</a:t>
            </a:r>
            <a:r>
              <a:rPr lang="en-US" dirty="0"/>
              <a:t> </a:t>
            </a:r>
            <a:r>
              <a:rPr lang="en-US" dirty="0" err="1"/>
              <a:t>البيانات</a:t>
            </a:r>
            <a:r>
              <a:rPr lang="en-US" dirty="0"/>
              <a:t> </a:t>
            </a:r>
            <a:r>
              <a:rPr lang="en-US" dirty="0" err="1"/>
              <a:t>النقطية</a:t>
            </a:r>
            <a:r>
              <a:rPr lang="en-US" dirty="0"/>
              <a:t> </a:t>
            </a:r>
            <a:r>
              <a:rPr lang="en-US" dirty="0" err="1"/>
              <a:t>الناتجة</a:t>
            </a:r>
            <a:r>
              <a:rPr lang="en-US" dirty="0"/>
              <a:t> </a:t>
            </a:r>
            <a:r>
              <a:rPr lang="en-US" dirty="0" err="1"/>
              <a:t>بشكل</a:t>
            </a:r>
            <a:r>
              <a:rPr lang="en-US" dirty="0"/>
              <a:t> </a:t>
            </a:r>
            <a:r>
              <a:rPr lang="en-US" dirty="0" err="1"/>
              <a:t>غير</a:t>
            </a:r>
            <a:r>
              <a:rPr lang="en-US" dirty="0"/>
              <a:t> </a:t>
            </a:r>
            <a:r>
              <a:rPr lang="en-US" dirty="0" err="1"/>
              <a:t>صحيح</a:t>
            </a:r>
            <a:r>
              <a:rPr lang="en-US" dirty="0"/>
              <a:t> </a:t>
            </a:r>
            <a:r>
              <a:rPr lang="en-US" dirty="0" err="1"/>
              <a:t>ولن</a:t>
            </a:r>
            <a:r>
              <a:rPr lang="en-US" dirty="0"/>
              <a:t> </a:t>
            </a:r>
            <a:r>
              <a:rPr lang="en-US" dirty="0" err="1"/>
              <a:t>تتطابق</a:t>
            </a:r>
            <a:r>
              <a:rPr lang="en-US" dirty="0"/>
              <a:t> </a:t>
            </a:r>
            <a:r>
              <a:rPr lang="en-US" dirty="0" err="1"/>
              <a:t>مع</a:t>
            </a:r>
            <a:r>
              <a:rPr lang="en-US" dirty="0"/>
              <a:t> </a:t>
            </a:r>
            <a:r>
              <a:rPr lang="en-US" dirty="0" err="1"/>
              <a:t>ملفات</a:t>
            </a:r>
            <a:r>
              <a:rPr lang="en-US" dirty="0"/>
              <a:t> </a:t>
            </a:r>
            <a:r>
              <a:rPr lang="en-US" dirty="0" err="1"/>
              <a:t>الأشكال</a:t>
            </a:r>
            <a:r>
              <a:rPr lang="en-US" dirty="0"/>
              <a:t> </a:t>
            </a:r>
            <a:r>
              <a:rPr lang="en-US" dirty="0" err="1"/>
              <a:t>ومجموعات</a:t>
            </a:r>
            <a:r>
              <a:rPr lang="en-US" dirty="0"/>
              <a:t> </a:t>
            </a:r>
            <a:r>
              <a:rPr lang="en-US" dirty="0" err="1"/>
              <a:t>بيانات</a:t>
            </a:r>
            <a:r>
              <a:rPr lang="en-US" dirty="0"/>
              <a:t> GIS </a:t>
            </a:r>
            <a:r>
              <a:rPr lang="en-US" dirty="0" err="1"/>
              <a:t>الأخرى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A2BB7-44E0-432B-87C8-060107797D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31ECB3-9308-4D7A-9D61-B314D37B471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July 2020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EAE86D97-12C0-4BEF-A9B5-25834199AA2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RICCAR Webinar Series – Module 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7D49FF74-B5C8-425C-9DC9-4D400F83790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889938" cy="493633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www.riccar.org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6735749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L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إ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نشاء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طبقة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بيانات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نقطية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NetCDF </a:t>
            </a:r>
            <a:r>
              <a:rPr lang="ar-L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إدخال البيانات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dirty="0"/>
              <a:t>بالنسبة لـ "طبقة البيانات النقطية المخرجة " ، يمكن ترك الاسم الافتراضي كما هو أو حسب التعريف من قبل المستخدم.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A2BB7-44E0-432B-87C8-060107797D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92BC75-B031-492B-B414-4E55EDC8AED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July 2020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DBC798C3-1DF2-4BD9-841D-8DB82051115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RICCAR Webinar Series – Module 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0CD0F6C7-BC74-406F-B8AD-F29E9509D5A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889938" cy="493633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www.riccar.org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1698974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S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سلسلة ندوات ريكار عبر الانترنت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 algn="r" rtl="1">
              <a:buFont typeface="Arial" panose="020B0604020202020204" pitchFamily="34" charset="0"/>
              <a:buChar char="•"/>
            </a:pP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الوحدة 1 – تقديم مجموعات بيانات ريكار الناتجة عن النمذجة </a:t>
            </a:r>
            <a:r>
              <a:rPr lang="ar-SA" dirty="0"/>
              <a:t>المناخية الإقليمية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 النمذجة الهيدرولوجية الإقليمية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algn="r"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 algn="r" rtl="1">
              <a:buFont typeface="Arial" panose="020B0604020202020204" pitchFamily="34" charset="0"/>
              <a:buChar char="•"/>
            </a:pP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الوحدة 2- عرض مجموعات بيانات النمذجة المناخية الإقليمية بصيغة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NetCDF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في نظم المعلومات الجغرافية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algn="r"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 algn="r" rtl="1">
              <a:buFont typeface="Arial" panose="020B0604020202020204" pitchFamily="34" charset="0"/>
              <a:buChar char="•"/>
            </a:pP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الوحدة 3- استخراج البيانات الجدولية من الملفات المناخية بصيغة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NetCDF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لاستخدامها في النماذج والتطبيقات الأخرى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algn="r"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 algn="r" rtl="1">
              <a:buFont typeface="Arial" panose="020B0604020202020204" pitchFamily="34" charset="0"/>
              <a:buChar char="•"/>
            </a:pP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الوحدة 4- إنشاء مجموعة لإسقاطات النمذجة المناخية الإقليمية باستخدام نظم المعلومات الجغرافية ومؤشرات الظواهر المناخية المتطرفة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algn="r"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 algn="r" rtl="1">
              <a:buFont typeface="Arial" panose="020B0604020202020204" pitchFamily="34" charset="0"/>
              <a:buChar char="•"/>
            </a:pP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الوحدة 5- الوصول إلى مجموعات البيانات المناخية العالمية والإقليمية والمنصات ذات الصلة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algn="r"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الوحدة 6- منهجية التقييم المتكامل لقابلية التأثر المتبعة في ريكار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A2BB7-44E0-432B-87C8-060107797D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5A8626-242B-4614-BDCF-3001885A469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July 2020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30B9E2CE-7606-4E3F-88CE-A8039EBBFCB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RICCAR Webinar Series – Module 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352B7536-3518-4A26-A1AF-6ADFD5A4AC8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889938" cy="493633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www.riccar.org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37661557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L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إ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نشاء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طبقة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بيانات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نقطية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NetCDF </a:t>
            </a:r>
            <a:r>
              <a:rPr lang="ar-L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إدخال البيانات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القيود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المتبقية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اختيارية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ولا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تستخدم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لبيانات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ريكار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وكذلك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معظم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مجموعات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البيانات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المناخية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بمجرد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اكتمال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جميع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الإدخالات ،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انقر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موافق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A2BB7-44E0-432B-87C8-060107797D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8DA13F-884E-4A94-84C8-7877C0DEF3C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July 2020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8E49808D-3CDB-40DA-B07E-D63C101C612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RICCAR Webinar Series – Module 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DE0B4090-AB6B-4277-AF76-3313981C9B3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889938" cy="493633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www.riccar.org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40072784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LB" b="1" dirty="0"/>
              <a:t>نتيجة</a:t>
            </a:r>
            <a:r>
              <a:rPr lang="ar-LB" dirty="0"/>
              <a:t> إ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نشاء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طبقة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بيانات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نقطية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NetCDF</a:t>
            </a:r>
          </a:p>
          <a:p>
            <a:pPr algn="r"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ستكون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النتيجة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طبقة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نقطية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كما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هو</a:t>
            </a:r>
            <a:r>
              <a:rPr lang="en-US" dirty="0"/>
              <a:t> </a:t>
            </a:r>
            <a:r>
              <a:rPr lang="en-US" dirty="0" err="1"/>
              <a:t>موضح</a:t>
            </a:r>
            <a:r>
              <a:rPr lang="en-US" dirty="0"/>
              <a:t> .</a:t>
            </a:r>
          </a:p>
          <a:p>
            <a:pPr algn="r"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لاحظ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نظام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الألوان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يتم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تحديده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تلقائيًا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بواسطة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ArcMap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وقد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يختلف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إصدارات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اللغات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الأخرى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A2BB7-44E0-432B-87C8-060107797D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8276B0-450C-418C-9499-4D5F082DB96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July 2020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20F5CC0B-3119-468C-85ED-9F30CAA3503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RICCAR Webinar Series – Module 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00EBECED-4558-4483-BD74-ED345A3B3B5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889938" cy="493633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www.riccar.org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19341553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L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ملاحظات حول ملفات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NetCDF</a:t>
            </a:r>
          </a:p>
          <a:p>
            <a:pPr algn="r"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endParaRPr lang="en-US" dirty="0"/>
          </a:p>
          <a:p>
            <a:pPr algn="r"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dirty="0"/>
              <a:t>يتم الحصول على ملف </a:t>
            </a:r>
            <a:r>
              <a:rPr lang="en-US" dirty="0"/>
              <a:t>NetCDF </a:t>
            </a:r>
            <a:r>
              <a:rPr lang="ar-LB" dirty="0"/>
              <a:t>الخاص بالمغرب من ملف </a:t>
            </a:r>
            <a:r>
              <a:rPr lang="en-US" dirty="0"/>
              <a:t> NetCDF  </a:t>
            </a:r>
            <a:r>
              <a:rPr lang="ar-LB" dirty="0" err="1"/>
              <a:t>لريكار</a:t>
            </a:r>
            <a:r>
              <a:rPr lang="ar-LB" dirty="0"/>
              <a:t> وتم استخراجه باستخدام </a:t>
            </a:r>
            <a:r>
              <a:rPr lang="en-US" dirty="0"/>
              <a:t> (CDO)</a:t>
            </a:r>
            <a:r>
              <a:rPr lang="ar-LB" dirty="0"/>
              <a:t>مشغلي البيانات المناخية. </a:t>
            </a:r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dirty="0"/>
              <a:t>ستتم مناقشة المزيد من المعلومات حول بوابة بيانات ريكار- المركز الإقليمي للمعرفة في الوحدة 5.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A2BB7-44E0-432B-87C8-060107797D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DE040F-1166-4F9E-83A7-2E7D397653F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July 2020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4EBFD236-DF33-4952-81BF-3C4ECD0C4A1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RICCAR Webinar Series – Module 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65F65075-B92C-4629-96E7-FB6ED7E80ED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889938" cy="493633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www.riccar.org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32518274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en-US" b="1" dirty="0"/>
              <a:t>نتيجة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إ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نشاء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طبقة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بيانات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نقطية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NetCDF </a:t>
            </a:r>
            <a:r>
              <a:rPr lang="ar-L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(المغرب)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يتم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تضمين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ملف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النطاق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العربي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الخلفية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لإعطاء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مرجع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مكاني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A2BB7-44E0-432B-87C8-060107797D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918CD0-08F9-4453-AA93-B4FAB0A5A7F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July 2020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FB098498-81B2-4937-B843-C474C9D8E4C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RICCAR Webinar Series – Module 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9805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L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ملاحظات على طبقات البيانات النقطية لـ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NetCDF</a:t>
            </a:r>
          </a:p>
          <a:p>
            <a:pPr algn="r"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LB" dirty="0"/>
              <a:t>يحتوي كل ملف من  </a:t>
            </a:r>
            <a:r>
              <a:rPr lang="en-US" dirty="0"/>
              <a:t>NetCDF </a:t>
            </a:r>
            <a:r>
              <a:rPr lang="ar-LB" dirty="0"/>
              <a:t>على "شرائح زمنية" متعددة </a:t>
            </a:r>
            <a:endParaRPr lang="en-US" dirty="0"/>
          </a:p>
          <a:p>
            <a:pPr marL="628650" lvl="1" indent="-171450" algn="r" rt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ar-LB" dirty="0"/>
              <a:t>تحتوي ملفات درجة الحرارة والتساقطات على 365 شريحة زمنية (شريحة لكل يوم من أيام السنة) باستثناء السنوات الكبيسة التي تحتوي على 366 شريحة زمنية</a:t>
            </a:r>
            <a:endParaRPr lang="en-US" dirty="0"/>
          </a:p>
          <a:p>
            <a:pPr marL="628650" lvl="1" indent="-171450" algn="r" rt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ar-LB" dirty="0"/>
              <a:t>تحتوي مؤشرات الظواهر المناخية المتطرفة على 150 شريحة زمنية (شريحة لكل سنة 1951 - 2100)</a:t>
            </a:r>
            <a:endParaRPr lang="en-US" dirty="0"/>
          </a:p>
          <a:p>
            <a:pPr marL="171450" indent="-171450" algn="r" rtl="1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US" dirty="0"/>
          </a:p>
          <a:p>
            <a:pPr marL="171450" indent="-1714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LB" dirty="0"/>
              <a:t>بشكل افتراضي ، يتم عرض الشريحة الزمنية للمرة الأولى في طبقة البيانات النقطية </a:t>
            </a:r>
            <a:endParaRPr lang="en-US" dirty="0"/>
          </a:p>
          <a:p>
            <a:pPr marL="628650" lvl="1" indent="-171450" algn="r" rt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ar-LB" dirty="0"/>
              <a:t>1 كانون الثاني/يناير لبيانات درجة الحرارة والتساقطات </a:t>
            </a:r>
            <a:endParaRPr lang="en-US" dirty="0"/>
          </a:p>
          <a:p>
            <a:pPr marL="628650" lvl="1" indent="-171450" algn="r" rt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ar-LB" dirty="0"/>
              <a:t>1951 لمؤشرات الظواهر المناخية المتطرفة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A2BB7-44E0-432B-87C8-060107797D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69EA7D-6D82-4BC1-B8DF-41CAA5974FE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July 2020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1B972F85-E8ED-44DC-BC6A-55B9E539904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RICCAR Webinar Series – Module 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E57F4AE7-D9AC-4365-86C4-6FE6472B7C0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889938" cy="493633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www.riccar.org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32836198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اختيار "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شرائح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زمنية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أخرى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انقر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بزر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الماوس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الأيمن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على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اسم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الطبقة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جدول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المحتويات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لعرض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خصائص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الطبقة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A2BB7-44E0-432B-87C8-060107797D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9DA603-841C-4905-B828-3449D07AF95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July 2020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020F97E6-26B7-4BBE-BF79-9A4E1487D67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RICCAR Webinar Series – Module 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B9767CE6-8B23-401C-9E98-555D00DD5CA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889938" cy="493633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www.riccar.org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3329298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خصائص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الطبقة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endParaRPr lang="en-US" dirty="0">
              <a:effectLst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dirty="0"/>
              <a:t>تتوفر علامات تبويب متعددة تحت خصائص الطبقة. تم العثور على خصائص </a:t>
            </a:r>
            <a:r>
              <a:rPr lang="en-US" dirty="0"/>
              <a:t>NetCDF </a:t>
            </a:r>
            <a:r>
              <a:rPr lang="ar-LB" dirty="0"/>
              <a:t>في علامة التبويب </a:t>
            </a:r>
            <a:r>
              <a:rPr lang="en-US" dirty="0"/>
              <a:t>“NetCDF”، </a:t>
            </a:r>
            <a:r>
              <a:rPr lang="ar-LB" dirty="0"/>
              <a:t>بما في ذلك الشريحة الزمنية لطبقة البيانات النقطية الحالية (أي التاريخ ، السنة).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A2BB7-44E0-432B-87C8-060107797D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1EB420-7934-4C82-A836-B5AA76BA974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July 2020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0687688E-11D6-460B-BADB-06F916C6649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RICCAR Webinar Series – Module 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B8BF8F30-5034-4C8F-B3CB-8CCB670A661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889938" cy="493633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www.riccar.org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6474828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خصائص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الطبقة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ar-L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(بالعربية)</a:t>
            </a:r>
            <a:endParaRPr lang="en-US" dirty="0">
              <a:effectLst/>
            </a:endParaRPr>
          </a:p>
          <a:p>
            <a:pPr marL="0" indent="0" algn="r" rtl="1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A2BB7-44E0-432B-87C8-060107797D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53860D-F4D7-4A6B-8BA2-E9A95FAB9C2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July 2020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23BB4078-3B85-4733-A1DA-A8D99C15ED2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RICCAR Webinar Series – Module 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075EA52D-2698-44C9-A197-B4369787580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889938" cy="493633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www.riccar.org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27074140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خصائص الطبقة: </a:t>
            </a:r>
            <a:r>
              <a:rPr lang="ar-L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</a:t>
            </a:r>
            <a:r>
              <a:rPr lang="ar-S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حديد الشريحة الزمنية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حدد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تواريخ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مختلفة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باستخدام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مربع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القائمة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المنسدلة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(dropdown box) 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لاحظ أن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ArcMap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قد يكون لها طرق مختلفة في عرض الشرائح الزمنية. قد يكون لدى المستخدمين شهر-يوم-سنة والزمن كما هو موضح. يتم عرض الزمن ولكن لا ينطبق في هذه الحالة لأنه لا توجد سوى قيمة في اليوم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algn="r"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قد يكون لدى بعض المستخدمين يوم-شهر-سنة ولا يظهر أي زمن. أيضًا، قد لا يتمكن المستخدمون الآخرون من استخدام المربع </a:t>
            </a:r>
            <a:r>
              <a:rPr lang="ar-S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المنسدل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(dropdown box)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وقد يضطرون إلى إدخال تواريخ مختلفة يدويًا. قد يتطلب ذلك تجربة لتحديد ما إذا كانت التواريخ يتم إدخالها على أنها شهر - يوم - عام أو يوم - شهر - عام.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A2BB7-44E0-432B-87C8-060107797D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2F5C15-3BC0-4E7A-9E66-C46EC843039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July 2020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3A445131-60B7-4D74-B59A-9C764781C75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RICCAR Webinar Series – Module 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9761750E-1E3F-4C8C-BC01-ED6C7CEF01D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889938" cy="493633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www.riccar.org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33666963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اختلاف </a:t>
            </a:r>
            <a:r>
              <a:rPr lang="ar-LB" b="1" dirty="0"/>
              <a:t>الشرائح الزمنية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بتحديد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شرائح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زمنية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مختلفة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سيتم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ضبط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البيانات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النقطية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والقيم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وفقًا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لذلك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هذا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المثل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هو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حزيران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يونيو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2046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A2BB7-44E0-432B-87C8-060107797D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9D17DA-A1DF-4CC8-B693-73BA3050050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July 2020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9060B0FE-426D-4AB0-9436-DD2D3B5CA78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RICCAR Webinar Series – Module 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F394EF7A-AF4B-4306-B8D7-9FD5181CDD8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889938" cy="493633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www.riccar.org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3904755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SY" dirty="0"/>
              <a:t>المعلومات المدرجة في هذه الوحدة مفصلة في دليل التدريب هذا وسوف يشار إلى </a:t>
            </a:r>
            <a:r>
              <a:rPr lang="ar-SY" dirty="0" err="1"/>
              <a:t>اﻷقسام</a:t>
            </a:r>
            <a:r>
              <a:rPr lang="ar-SY" dirty="0"/>
              <a:t> ذات الصلة • .</a:t>
            </a:r>
          </a:p>
          <a:p>
            <a:pPr algn="r" rtl="1"/>
            <a:r>
              <a:rPr lang="ar-SY" dirty="0"/>
              <a:t>ويجري حاليا وضع الصيغة النهائية للدليل، وسنعلم المشاركين متى يصبح متوفر. كما وستكون متاحة باللغتين • </a:t>
            </a:r>
            <a:r>
              <a:rPr lang="ar-SY" dirty="0" err="1"/>
              <a:t>اﻹنجليزية</a:t>
            </a:r>
            <a:r>
              <a:rPr lang="ar-SY" dirty="0"/>
              <a:t> والعربية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3096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نطاق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القيم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dirty="0"/>
              <a:t>أعلى قيم لهذه الشريحة الزمنية (10 حزيران/يونيو 2046) هي 49.58 ملم / يوم من التساقطات ويتم عرضها باللون الأحمر</a:t>
            </a:r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dirty="0"/>
              <a:t>يجب على المستخدمين مراعاة الدقة الزمنية لملف </a:t>
            </a:r>
            <a:r>
              <a:rPr lang="en-US" dirty="0"/>
              <a:t>NetCDF</a:t>
            </a:r>
          </a:p>
          <a:p>
            <a:pPr algn="r" rtl="1"/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dirty="0"/>
              <a:t>لأن ملفات ريكار </a:t>
            </a:r>
            <a:r>
              <a:rPr lang="en-US" dirty="0"/>
              <a:t>NetCDF </a:t>
            </a:r>
            <a:r>
              <a:rPr lang="ar-LB" dirty="0"/>
              <a:t>للتساقطات يومية ، تكون وحدات القياس ملم / يوم.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A2BB7-44E0-432B-87C8-060107797D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221A2-E0F3-4F3B-BF55-CD0A2A2FB18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July 2020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2DCA79D5-E4A3-4FE4-872F-4E5D7D2EB01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RICCAR Webinar Series – Module 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CAF0B74D-F223-483A-BA2D-7C29FD6DBFA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889938" cy="493633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www.riccar.org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33746862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حفظ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طبقة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البيانات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النقطية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توجد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طبقات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البيانات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النقطية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لـ NetCDF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ذاكرة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الكمبيوتر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المؤقتة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فقط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يمكن حفظ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طبقات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البيانات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النقطية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طريق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تحديد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"حفظ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كملف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طبقة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أو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طريق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تصدير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البيانات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ستصدر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تصدير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البيانات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شريحة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الوقت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النقطية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المعروضة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حاليا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فقط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A2BB7-44E0-432B-87C8-060107797D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3E1278-9766-4BD1-B66A-4E352EE18A1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July 2020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FCCE8CEF-6352-44C5-907F-EAEF529D5F6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RICCAR Webinar Series – Module 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3D71A8C9-6210-4D07-8307-D642071056F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889938" cy="493633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www.riccar.org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12670366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استخراج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شرائح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زمنية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متعددة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LB" dirty="0"/>
              <a:t>• يمكن للمستخدمين استخراج كل شريحة زمنية تلقائيًا في ملف </a:t>
            </a:r>
            <a:r>
              <a:rPr lang="en-US" dirty="0"/>
              <a:t>NetCDF</a:t>
            </a:r>
          </a:p>
          <a:p>
            <a:pPr algn="r"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LB" dirty="0"/>
              <a:t>• تتوفر التعليمات وتنزيل الأداة من الموقع التالي:</a:t>
            </a:r>
            <a:endParaRPr lang="en-US" dirty="0"/>
          </a:p>
          <a:p>
            <a:pPr algn="r" rtl="1"/>
            <a:r>
              <a:rPr lang="ar-LB" dirty="0"/>
              <a:t> </a:t>
            </a:r>
            <a:r>
              <a:rPr lang="en-US" dirty="0">
                <a:hlinkClick r:id="rId3"/>
              </a:rPr>
              <a:t>https://support.esri.com/en/technical-article</a:t>
            </a:r>
            <a:endParaRPr lang="en-US" dirty="0"/>
          </a:p>
          <a:p>
            <a:pPr algn="r"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LB" dirty="0"/>
              <a:t>• دليل ريكار التدريبي حول استخدام نظم المعلومات الجغرافية لتحليل بيانات تغير المناخ القسم 3.2.2.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A2BB7-44E0-432B-87C8-060107797D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D5E0DE-1717-48C0-A212-A469AE1D853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July 2020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267D47E2-9562-4B64-B3B1-5AB91E85FD1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RICCAR Webinar Series – Module 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30E1207D-7A0B-4A13-8851-C3222FC24F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889938" cy="493633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www.riccar.org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37317761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استخلاص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العديد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البيانات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النقطية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بناءً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على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المناطق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الفرعية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ذات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الاهتمام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 algn="r" rtl="1">
              <a:buFont typeface="Arial" panose="020B0604020202020204" pitchFamily="34" charset="0"/>
              <a:buChar char="•"/>
            </a:pPr>
            <a:r>
              <a:rPr lang="en-US" dirty="0"/>
              <a:t>يمكن </a:t>
            </a:r>
            <a:r>
              <a:rPr lang="en-US" dirty="0" err="1"/>
              <a:t>استخدام</a:t>
            </a:r>
            <a:r>
              <a:rPr lang="en-US" dirty="0"/>
              <a:t> ArcMap </a:t>
            </a:r>
            <a:r>
              <a:rPr lang="en-US" dirty="0" err="1"/>
              <a:t>منشئ</a:t>
            </a:r>
            <a:r>
              <a:rPr lang="en-US" dirty="0"/>
              <a:t> النموذج  (</a:t>
            </a:r>
            <a:r>
              <a:rPr lang="en-US" dirty="0" err="1"/>
              <a:t>Modelbuilder</a:t>
            </a:r>
            <a:r>
              <a:rPr lang="en-US" dirty="0"/>
              <a:t>) </a:t>
            </a:r>
            <a:r>
              <a:rPr lang="en-US" dirty="0" err="1"/>
              <a:t>لاستخراج</a:t>
            </a:r>
            <a:r>
              <a:rPr lang="en-US" dirty="0"/>
              <a:t> </a:t>
            </a:r>
            <a:r>
              <a:rPr lang="en-US" dirty="0" err="1"/>
              <a:t>العديد</a:t>
            </a:r>
            <a:r>
              <a:rPr lang="en-US" dirty="0"/>
              <a:t> </a:t>
            </a:r>
            <a:r>
              <a:rPr lang="en-US" dirty="0" err="1"/>
              <a:t>من</a:t>
            </a:r>
            <a:r>
              <a:rPr lang="en-US" dirty="0"/>
              <a:t> </a:t>
            </a:r>
            <a:r>
              <a:rPr lang="en-US" dirty="0" err="1"/>
              <a:t>البيانات</a:t>
            </a:r>
            <a:r>
              <a:rPr lang="en-US" dirty="0"/>
              <a:t> </a:t>
            </a:r>
            <a:r>
              <a:rPr lang="en-US" dirty="0" err="1"/>
              <a:t>النقطية</a:t>
            </a:r>
            <a:r>
              <a:rPr lang="en-US" dirty="0"/>
              <a:t> </a:t>
            </a:r>
            <a:r>
              <a:rPr lang="en-US" dirty="0" err="1"/>
              <a:t>تلقائيًا</a:t>
            </a:r>
            <a:r>
              <a:rPr lang="en-US" dirty="0"/>
              <a:t> </a:t>
            </a:r>
            <a:r>
              <a:rPr lang="en-US" dirty="0" err="1"/>
              <a:t>لمنطقة</a:t>
            </a:r>
            <a:r>
              <a:rPr lang="en-US" dirty="0"/>
              <a:t> </a:t>
            </a:r>
            <a:r>
              <a:rPr lang="en-US" dirty="0" err="1"/>
              <a:t>محددة</a:t>
            </a:r>
            <a:r>
              <a:rPr lang="en-US" dirty="0"/>
              <a:t>  - </a:t>
            </a:r>
            <a:r>
              <a:rPr lang="en-US" dirty="0" err="1"/>
              <a:t>ملف</a:t>
            </a:r>
            <a:r>
              <a:rPr lang="en-US" dirty="0"/>
              <a:t> </a:t>
            </a:r>
            <a:r>
              <a:rPr lang="en-US" dirty="0" err="1"/>
              <a:t>الشكل</a:t>
            </a:r>
            <a:r>
              <a:rPr lang="en-US" dirty="0"/>
              <a:t> </a:t>
            </a:r>
            <a:r>
              <a:rPr lang="en-US" dirty="0" err="1"/>
              <a:t>أي</a:t>
            </a:r>
            <a:r>
              <a:rPr lang="en-US" dirty="0"/>
              <a:t> shapefile</a:t>
            </a:r>
          </a:p>
          <a:p>
            <a:pPr lvl="0" algn="r" rtl="1"/>
            <a:endParaRPr lang="en-US" dirty="0"/>
          </a:p>
          <a:p>
            <a:pPr marL="171450" lvl="0" indent="-171450" algn="r" rtl="1">
              <a:buFont typeface="Arial" panose="020B0604020202020204" pitchFamily="34" charset="0"/>
              <a:buChar char="•"/>
            </a:pPr>
            <a:r>
              <a:rPr lang="en-US" dirty="0" err="1"/>
              <a:t>تمت</a:t>
            </a:r>
            <a:r>
              <a:rPr lang="en-US" dirty="0"/>
              <a:t> </a:t>
            </a:r>
            <a:r>
              <a:rPr lang="en-US" dirty="0" err="1"/>
              <a:t>مناقشة</a:t>
            </a:r>
            <a:r>
              <a:rPr lang="en-US" dirty="0"/>
              <a:t> </a:t>
            </a:r>
            <a:r>
              <a:rPr lang="en-US" dirty="0" err="1"/>
              <a:t>الموضوع</a:t>
            </a:r>
            <a:r>
              <a:rPr lang="en-US" dirty="0"/>
              <a:t> </a:t>
            </a:r>
            <a:r>
              <a:rPr lang="en-US" dirty="0" err="1"/>
              <a:t>في</a:t>
            </a:r>
            <a:r>
              <a:rPr lang="en-US" dirty="0"/>
              <a:t> </a:t>
            </a:r>
            <a:r>
              <a:rPr lang="en-US" dirty="0" err="1"/>
              <a:t>دليل</a:t>
            </a:r>
            <a:r>
              <a:rPr lang="en-US" dirty="0"/>
              <a:t> </a:t>
            </a:r>
            <a:r>
              <a:rPr lang="ar-LB" dirty="0"/>
              <a:t>ريكار </a:t>
            </a:r>
            <a:r>
              <a:rPr lang="en-US" dirty="0" err="1"/>
              <a:t>التدريبي</a:t>
            </a:r>
            <a:r>
              <a:rPr lang="en-US" dirty="0"/>
              <a:t> </a:t>
            </a:r>
            <a:r>
              <a:rPr lang="en-US" dirty="0" err="1"/>
              <a:t>حول</a:t>
            </a:r>
            <a:r>
              <a:rPr lang="en-US" dirty="0"/>
              <a:t> </a:t>
            </a:r>
            <a:r>
              <a:rPr lang="en-US" dirty="0" err="1"/>
              <a:t>استخدام</a:t>
            </a:r>
            <a:r>
              <a:rPr lang="en-US" dirty="0"/>
              <a:t> </a:t>
            </a:r>
            <a:r>
              <a:rPr lang="en-US" dirty="0" err="1"/>
              <a:t>نظم</a:t>
            </a:r>
            <a:r>
              <a:rPr lang="en-US" dirty="0"/>
              <a:t> </a:t>
            </a:r>
            <a:r>
              <a:rPr lang="en-US" dirty="0" err="1"/>
              <a:t>المعلومات</a:t>
            </a:r>
            <a:r>
              <a:rPr lang="en-US" dirty="0"/>
              <a:t> </a:t>
            </a:r>
            <a:r>
              <a:rPr lang="en-US" dirty="0" err="1"/>
              <a:t>الجغرافية</a:t>
            </a:r>
            <a:r>
              <a:rPr lang="en-US" dirty="0"/>
              <a:t> </a:t>
            </a:r>
            <a:r>
              <a:rPr lang="en-US" dirty="0" err="1"/>
              <a:t>لتحليل</a:t>
            </a:r>
            <a:r>
              <a:rPr lang="en-US" dirty="0"/>
              <a:t> </a:t>
            </a:r>
            <a:r>
              <a:rPr lang="en-US" dirty="0" err="1"/>
              <a:t>بيانات</a:t>
            </a:r>
            <a:r>
              <a:rPr lang="en-US" dirty="0"/>
              <a:t> </a:t>
            </a:r>
            <a:r>
              <a:rPr lang="en-US" dirty="0" err="1"/>
              <a:t>تغير</a:t>
            </a:r>
            <a:r>
              <a:rPr lang="en-US" dirty="0"/>
              <a:t> </a:t>
            </a:r>
            <a:r>
              <a:rPr lang="en-US" dirty="0" err="1"/>
              <a:t>المناخ</a:t>
            </a:r>
            <a:r>
              <a:rPr lang="en-US" dirty="0"/>
              <a:t> </a:t>
            </a:r>
            <a:r>
              <a:rPr lang="en-US" dirty="0" err="1"/>
              <a:t>القسم</a:t>
            </a:r>
            <a:r>
              <a:rPr lang="en-US" dirty="0"/>
              <a:t> 3.2.3 </a:t>
            </a:r>
          </a:p>
          <a:p>
            <a:pPr algn="r" rtl="1"/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en-US" dirty="0"/>
              <a:t>• </a:t>
            </a:r>
            <a:r>
              <a:rPr lang="en-US" dirty="0" err="1"/>
              <a:t>سيتم</a:t>
            </a:r>
            <a:r>
              <a:rPr lang="en-US" dirty="0"/>
              <a:t> </a:t>
            </a:r>
            <a:r>
              <a:rPr lang="en-US" dirty="0" err="1"/>
              <a:t>مناقشة</a:t>
            </a:r>
            <a:r>
              <a:rPr lang="en-US" dirty="0"/>
              <a:t> </a:t>
            </a:r>
            <a:r>
              <a:rPr lang="en-US" dirty="0" err="1"/>
              <a:t>منشئ</a:t>
            </a:r>
            <a:r>
              <a:rPr lang="en-US" dirty="0"/>
              <a:t> النموذج  (</a:t>
            </a:r>
            <a:r>
              <a:rPr lang="en-US" dirty="0" err="1"/>
              <a:t>Modelbuilder</a:t>
            </a:r>
            <a:r>
              <a:rPr lang="en-US" dirty="0"/>
              <a:t>)</a:t>
            </a:r>
            <a:r>
              <a:rPr lang="en-US" dirty="0" err="1"/>
              <a:t>في</a:t>
            </a:r>
            <a:r>
              <a:rPr lang="en-US" dirty="0"/>
              <a:t> </a:t>
            </a:r>
            <a:r>
              <a:rPr lang="en-US" dirty="0" err="1"/>
              <a:t>الوحدة</a:t>
            </a:r>
            <a:r>
              <a:rPr lang="en-US" dirty="0"/>
              <a:t> 3.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A2BB7-44E0-432B-87C8-060107797D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F40164-FB30-4C6C-99E3-0C27C926AAF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July 2020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D914B775-3BF5-4FA7-AEA2-2F48D2DD88F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RICCAR Webinar Series – Module 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D91E05DC-CABD-41EE-A390-74E066328C3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889938" cy="493633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www.riccar.org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30553261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LB" sz="1800" b="1" dirty="0">
                <a:latin typeface="Arial" pitchFamily="34" charset="0"/>
                <a:cs typeface="+mn-cs"/>
              </a:rPr>
              <a:t>شكراً</a:t>
            </a:r>
            <a:br>
              <a:rPr lang="en-US" sz="1000" b="1" dirty="0">
                <a:latin typeface="Arial" pitchFamily="34" charset="0"/>
                <a:cs typeface="Arial" pitchFamily="34" charset="0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A2BB7-44E0-432B-87C8-060107797D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362691-7E1A-42ED-9D6B-ACAF10B8C5F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July 2020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E0C30073-8998-4E5F-8E36-F0780641E07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RICCAR Webinar Series – Module 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3141DA30-0C14-4D3E-93CF-0839BEE5006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889938" cy="493633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www.riccar.org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3034220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L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ما هو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NetCDF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؟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L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algn="r"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 algn="r" rtl="1">
              <a:buFont typeface="Arial" panose="020B0604020202020204" pitchFamily="34" charset="0"/>
              <a:buChar char="•"/>
            </a:pPr>
            <a:r>
              <a:rPr lang="ar-L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تكون معظم مجموعات البيانات المناخية (بما في ذلك بيانات ريكار) بتنسيق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NetCDF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(المعينة بلاحقة .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nc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وتستخدم للبيانات المستندة إلى </a:t>
            </a:r>
            <a:r>
              <a:rPr lang="ar-L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الصفيفة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لتسمح بتطبيق مجموعة كاملة من القيم في آن واحد.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algn="r"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 algn="r" rtl="1">
              <a:buFont typeface="Arial" panose="020B0604020202020204" pitchFamily="34" charset="0"/>
              <a:buChar char="•"/>
            </a:pPr>
            <a:r>
              <a:rPr lang="ar-L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تستخدم ملفات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NetCDF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للمناخ، و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علم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البحار والمحيطات، وتلوث الهواء وغيرها من مجموعات البيانات</a:t>
            </a:r>
            <a:r>
              <a:rPr lang="ar-LB" dirty="0"/>
              <a:t>.</a:t>
            </a:r>
            <a:r>
              <a:rPr lang="en-US" dirty="0"/>
              <a:t> </a:t>
            </a:r>
            <a:r>
              <a:rPr lang="ar-LB" dirty="0"/>
              <a:t>و يمكن تطبيق الدروس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المستفادة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في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هذه الوحدة على مجموعات بيانات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الأخرى </a:t>
            </a:r>
            <a:r>
              <a:rPr lang="ar-LB" dirty="0"/>
              <a:t>خارج ريكار.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 algn="r" rtl="1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يمكنكم </a:t>
            </a:r>
            <a:r>
              <a:rPr lang="ar-L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الإستعانة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بدليل ريكار التدريبي حول استخدام نظم المعلومات الجغرافية لتحليل بيانات تغير المناخ القسم 3.1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A2BB7-44E0-432B-87C8-060107797D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2C153-431B-4322-8543-5AAFBF9906D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July 2020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045D73F5-B47E-4E17-99C3-EEB9FBA4425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RICCAR Webinar Series – Module 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0CE7D651-225B-4E1C-9DC1-E71D4E11342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889938" cy="493633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www.riccar.org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3201486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SY" dirty="0"/>
              <a:t>يرد في هذه اللائحة عدد من منصات البرامج الشائعة التي تعمل مع ملفات </a:t>
            </a:r>
            <a:r>
              <a:rPr lang="en-US" dirty="0"/>
              <a:t>NetCDF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71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SY" dirty="0"/>
              <a:t>وظائف محدودة </a:t>
            </a:r>
          </a:p>
          <a:p>
            <a:pPr algn="r" rtl="1"/>
            <a:r>
              <a:rPr lang="ar-SY" dirty="0"/>
              <a:t>ﻻ يمكن "قص" البيانات أو استخراج البيانات بناء على ملف شكل </a:t>
            </a:r>
            <a:r>
              <a:rPr lang="en-US" dirty="0"/>
              <a:t>Shapefile  </a:t>
            </a:r>
            <a:r>
              <a:rPr lang="ar-SY" dirty="0"/>
              <a:t>مثل البلد</a:t>
            </a:r>
          </a:p>
          <a:p>
            <a:pPr algn="r" rtl="1"/>
            <a:r>
              <a:rPr lang="ar-SY" dirty="0"/>
              <a:t> لا يمكن إجراء تحليلات معينة مثل حساب مؤشرات الظواهر المناخية المتطرفة .</a:t>
            </a:r>
          </a:p>
          <a:p>
            <a:pPr algn="r" rtl="1"/>
            <a:r>
              <a:rPr lang="ar-SY" dirty="0"/>
              <a:t>غير متوافق مع جميع ملفات </a:t>
            </a:r>
            <a:r>
              <a:rPr lang="en-US" dirty="0" err="1"/>
              <a:t>NetCDF</a:t>
            </a:r>
            <a:r>
              <a:rPr lang="en-US" dirty="0"/>
              <a:t>.</a:t>
            </a:r>
          </a:p>
          <a:p>
            <a:pPr algn="r" rtl="1"/>
            <a:r>
              <a:rPr lang="ar-SY" dirty="0"/>
              <a:t>يجب أن يكون تنسيق </a:t>
            </a:r>
            <a:r>
              <a:rPr lang="en-US" dirty="0" err="1"/>
              <a:t>netcdf</a:t>
            </a:r>
            <a:r>
              <a:rPr lang="en-US" dirty="0"/>
              <a:t> 4 </a:t>
            </a:r>
          </a:p>
          <a:p>
            <a:pPr algn="r" rtl="1"/>
            <a:r>
              <a:rPr lang="ar-SY" dirty="0"/>
              <a:t>يجب أن تتضمن البيانات الجغرافية المكانية </a:t>
            </a:r>
          </a:p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674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131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8196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L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استراحة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A2BB7-44E0-432B-87C8-060107797D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F5A382-B0C8-4B6D-8A1D-367512E376A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July 2020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79E7E164-DE0F-4605-A2EE-124F341C849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RICCAR Webinar Series – Module 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A3EF4913-212C-453E-B7A2-C161AEBC04D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889938" cy="493633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www.riccar.org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470625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506773" y="461913"/>
            <a:ext cx="4581426" cy="73202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0" y="6559549"/>
            <a:ext cx="9144000" cy="3492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00" dirty="0"/>
              <a:t>High</a:t>
            </a:r>
            <a:r>
              <a:rPr lang="en-US" sz="1100" baseline="0" dirty="0"/>
              <a:t> Level Conference on Climate Change Assessment and Adaptation in the Arab Region – Beirut, Lebanon – 26-28 September 2017</a:t>
            </a:r>
            <a:endParaRPr lang="en-US" sz="1100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5" y="141241"/>
            <a:ext cx="1421650" cy="13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21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134973"/>
            <a:ext cx="9144000" cy="942680"/>
          </a:xfrm>
          <a:prstGeom prst="rect">
            <a:avLst/>
          </a:prstGeom>
          <a:gradFill>
            <a:gsLst>
              <a:gs pos="71000">
                <a:srgbClr val="CE934B"/>
              </a:gs>
              <a:gs pos="81000">
                <a:srgbClr val="BA8F57"/>
              </a:gs>
              <a:gs pos="91000">
                <a:srgbClr val="8C8672"/>
              </a:gs>
              <a:gs pos="0">
                <a:srgbClr val="E09641"/>
              </a:gs>
              <a:gs pos="100000">
                <a:srgbClr val="44789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492875"/>
            <a:ext cx="40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968B9-F71B-4241-9647-2B023690AF84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97005"/>
            <a:ext cx="1101028" cy="103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196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506773" y="461913"/>
            <a:ext cx="4581426" cy="73202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5" y="141241"/>
            <a:ext cx="1421650" cy="13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3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134973"/>
            <a:ext cx="9144000" cy="942680"/>
          </a:xfrm>
          <a:prstGeom prst="rect">
            <a:avLst/>
          </a:prstGeom>
          <a:gradFill>
            <a:gsLst>
              <a:gs pos="71000">
                <a:srgbClr val="CE934B"/>
              </a:gs>
              <a:gs pos="81000">
                <a:srgbClr val="BA8F57"/>
              </a:gs>
              <a:gs pos="91000">
                <a:srgbClr val="8C8672"/>
              </a:gs>
              <a:gs pos="0">
                <a:srgbClr val="E09641"/>
              </a:gs>
              <a:gs pos="100000">
                <a:srgbClr val="44789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492875"/>
            <a:ext cx="40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968B9-F71B-4241-9647-2B023690AF8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97005"/>
            <a:ext cx="1101028" cy="103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86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8550D-10BA-4AC9-872B-77588F940E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70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 txBox="1">
            <a:spLocks noChangeArrowheads="1"/>
          </p:cNvSpPr>
          <p:nvPr userDrawn="1"/>
        </p:nvSpPr>
        <p:spPr bwMode="auto">
          <a:xfrm>
            <a:off x="8439192" y="6421470"/>
            <a:ext cx="612732" cy="3238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800" b="1">
                <a:solidFill>
                  <a:srgbClr val="0070C0"/>
                </a:solidFill>
                <a:latin typeface="Verdana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B5E6D8-6549-452C-8723-1BBB59627638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80" y="0"/>
            <a:ext cx="7724820" cy="762000"/>
          </a:xfrm>
        </p:spPr>
        <p:txBody>
          <a:bodyPr wrap="square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6038" y="6513546"/>
            <a:ext cx="1165188" cy="323850"/>
          </a:xfrm>
          <a:ln/>
        </p:spPr>
        <p:txBody>
          <a:bodyPr lIns="0" tIns="0" rIns="0" bIns="0" anchor="ctr" anchorCtr="0"/>
          <a:lstStyle>
            <a:lvl1pPr algn="l">
              <a:defRPr sz="1200"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 dirty="0"/>
              <a:t>May 11, 2011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257264" y="6513546"/>
            <a:ext cx="7181928" cy="323850"/>
          </a:xfrm>
          <a:ln/>
        </p:spPr>
        <p:txBody>
          <a:bodyPr lIns="0" tIns="0" rIns="0" bIns="0" anchor="ctr" anchorCtr="0"/>
          <a:lstStyle>
            <a:lvl1pPr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 dirty="0"/>
              <a:t>.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85230" y="6513546"/>
            <a:ext cx="612732" cy="323850"/>
          </a:xfrm>
          <a:solidFill>
            <a:schemeClr val="bg1"/>
          </a:solidFill>
          <a:ln/>
        </p:spPr>
        <p:txBody>
          <a:bodyPr lIns="0" tIns="0" rIns="0" bIns="0" anchor="ctr" anchorCtr="0"/>
          <a:lstStyle>
            <a:lvl1pPr>
              <a:defRPr sz="1800" b="1">
                <a:solidFill>
                  <a:srgbClr val="0070C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53B5E6D8-6549-452C-8723-1BBB5962763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75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476396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741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B81937-F793-4ECD-BC44-ABCFC3FAF70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22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,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6"/>
          <p:cNvCxnSpPr/>
          <p:nvPr userDrawn="1"/>
        </p:nvCxnSpPr>
        <p:spPr>
          <a:xfrm>
            <a:off x="476690" y="6204446"/>
            <a:ext cx="8193338" cy="1440"/>
          </a:xfrm>
          <a:prstGeom prst="line">
            <a:avLst/>
          </a:prstGeom>
          <a:ln w="19050" cap="flat" cmpd="sng" algn="ctr">
            <a:solidFill>
              <a:srgbClr val="AEAEAE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7"/>
          <p:cNvCxnSpPr/>
          <p:nvPr userDrawn="1"/>
        </p:nvCxnSpPr>
        <p:spPr>
          <a:xfrm>
            <a:off x="476690" y="963058"/>
            <a:ext cx="8193338" cy="1439"/>
          </a:xfrm>
          <a:prstGeom prst="line">
            <a:avLst/>
          </a:prstGeom>
          <a:ln w="19050" cap="flat" cmpd="sng" algn="ctr">
            <a:solidFill>
              <a:srgbClr val="AEAEAE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Bild 8" descr="logo_klein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08277" y="319580"/>
            <a:ext cx="461750" cy="5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liennummernplatzhalter 2"/>
          <p:cNvSpPr txBox="1">
            <a:spLocks/>
          </p:cNvSpPr>
          <p:nvPr userDrawn="1"/>
        </p:nvSpPr>
        <p:spPr>
          <a:xfrm>
            <a:off x="7821224" y="6393028"/>
            <a:ext cx="856952" cy="254799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r" defTabSz="521437" rtl="0" eaLnBrk="1" latinLnBrk="0" hangingPunct="1">
              <a:defRPr sz="1200" kern="1200">
                <a:solidFill>
                  <a:srgbClr val="4B4B4B"/>
                </a:solidFill>
                <a:latin typeface="DINOT"/>
                <a:ea typeface="+mn-ea"/>
                <a:cs typeface="DINOT"/>
              </a:defRPr>
            </a:lvl1pPr>
            <a:lvl2pPr marL="521437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87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31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74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18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62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05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149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ED549951-2D2B-441F-8710-A0F239CCA1A8}" type="slidenum">
              <a:rPr lang="de-DE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431261"/>
            <a:ext cx="7640620" cy="453706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61141" y="1311428"/>
            <a:ext cx="8006646" cy="4582076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49811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8971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968B9-F71B-4241-9647-2B023690A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958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8971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968B9-F71B-4241-9647-2B023690AF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953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</p:sldLayoutIdLst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iccar.org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esri.com/en/technical-article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iss.nasa.gov/tools/panoply/download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de.mpimet.mpg.de/projects/cdo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43050" y="182107"/>
            <a:ext cx="7600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2500"/>
              </a:lnSpc>
            </a:pPr>
            <a:r>
              <a:rPr lang="ar-SY" sz="1900" b="1" kern="0" spc="-80" dirty="0">
                <a:solidFill>
                  <a:srgbClr val="FFFFFF"/>
                </a:solidFill>
                <a:cs typeface="Arial" pitchFamily="34" charset="0"/>
              </a:rPr>
              <a:t>المبادرة الإقليمية لتقييم أثر تغيّر المناخ على الموارد المائية وقابلية تأثر القطاعات الاجتماعية والاقتصادية في المنطقة العربية (</a:t>
            </a:r>
            <a:r>
              <a:rPr lang="ar-SY" sz="1900" b="1" kern="0" spc="-80" dirty="0" err="1">
                <a:solidFill>
                  <a:srgbClr val="FFFFFF"/>
                </a:solidFill>
                <a:cs typeface="Arial" pitchFamily="34" charset="0"/>
              </a:rPr>
              <a:t>ريكار</a:t>
            </a:r>
            <a:r>
              <a:rPr lang="ar-SY" sz="1900" b="1" kern="0" spc="-80" dirty="0">
                <a:solidFill>
                  <a:srgbClr val="FFFFFF"/>
                </a:solidFill>
                <a:cs typeface="Arial" pitchFamily="34" charset="0"/>
              </a:rPr>
              <a:t>)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805D5A-F9BC-492A-A14B-CE97D2DD6364}"/>
              </a:ext>
            </a:extLst>
          </p:cNvPr>
          <p:cNvSpPr/>
          <p:nvPr/>
        </p:nvSpPr>
        <p:spPr>
          <a:xfrm>
            <a:off x="744583" y="1756094"/>
            <a:ext cx="81267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r-SY" sz="2200" b="1" kern="0" dirty="0">
                <a:solidFill>
                  <a:srgbClr val="FFFFFF"/>
                </a:solidFill>
                <a:cs typeface="Arial" pitchFamily="34" charset="0"/>
              </a:rPr>
              <a:t>سلسلة ندوات </a:t>
            </a:r>
            <a:r>
              <a:rPr lang="ar-SY" sz="2200" b="1" kern="0" dirty="0" err="1">
                <a:solidFill>
                  <a:srgbClr val="FFFFFF"/>
                </a:solidFill>
                <a:cs typeface="Arial" pitchFamily="34" charset="0"/>
              </a:rPr>
              <a:t>ريكار</a:t>
            </a:r>
            <a:r>
              <a:rPr lang="ar-SY" sz="2200" b="1" kern="0" dirty="0">
                <a:solidFill>
                  <a:srgbClr val="FFFFFF"/>
                </a:solidFill>
                <a:cs typeface="Arial" pitchFamily="34" charset="0"/>
              </a:rPr>
              <a:t> عبر الانترنت حول تحليل تغير المناخ باستخدام أدوات نظم المعلومات الجغرافية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6BE8A3-88F1-4D79-8BC3-01B10CB2C2BB}"/>
              </a:ext>
            </a:extLst>
          </p:cNvPr>
          <p:cNvSpPr txBox="1"/>
          <p:nvPr/>
        </p:nvSpPr>
        <p:spPr>
          <a:xfrm>
            <a:off x="-1355536" y="6488668"/>
            <a:ext cx="9993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الوحدة 2: عرض مجموعات بيانات النمذجة المناخية الإقليمية بصيغة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NetCDF</a:t>
            </a:r>
            <a:r>
              <a:rPr kumimoji="0" lang="ar-SY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في نظم المعلومات الجغرافية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B56454-DDF8-477F-9913-CAEAD3646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7900" y="5072976"/>
            <a:ext cx="1127858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1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CD2DFA1-F6C0-4953-9787-1CA359C7A9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623890-E964-46FF-80DC-ED7ABB824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10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ABB4DE-CD86-432E-8965-B171A05DB5F3}"/>
              </a:ext>
            </a:extLst>
          </p:cNvPr>
          <p:cNvSpPr/>
          <p:nvPr/>
        </p:nvSpPr>
        <p:spPr>
          <a:xfrm>
            <a:off x="-147483" y="244767"/>
            <a:ext cx="92914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Y" sz="2800" b="1" dirty="0">
                <a:solidFill>
                  <a:schemeClr val="bg1"/>
                </a:solidFill>
              </a:rPr>
              <a:t>مزايا استخدام مخرجات </a:t>
            </a:r>
            <a:r>
              <a:rPr lang="ar-SY" sz="2800" b="1" dirty="0" err="1">
                <a:solidFill>
                  <a:schemeClr val="bg1"/>
                </a:solidFill>
              </a:rPr>
              <a:t>ريكار</a:t>
            </a:r>
            <a:r>
              <a:rPr lang="ar-SY" sz="2800" b="1" dirty="0">
                <a:solidFill>
                  <a:schemeClr val="bg1"/>
                </a:solidFill>
              </a:rPr>
              <a:t> من النمذجة المناخية </a:t>
            </a:r>
            <a:r>
              <a:rPr lang="ar-SY" sz="2800" b="1" dirty="0" err="1">
                <a:solidFill>
                  <a:schemeClr val="bg1"/>
                </a:solidFill>
              </a:rPr>
              <a:t>اﻹقليمية</a:t>
            </a:r>
            <a:r>
              <a:rPr lang="ar-SY" sz="2800" b="1" dirty="0">
                <a:solidFill>
                  <a:schemeClr val="bg1"/>
                </a:solidFill>
              </a:rPr>
              <a:t> </a:t>
            </a:r>
          </a:p>
          <a:p>
            <a:pPr algn="r" rtl="1"/>
            <a:r>
              <a:rPr lang="ar-SY" sz="2800" b="1" dirty="0">
                <a:solidFill>
                  <a:schemeClr val="bg1"/>
                </a:solidFill>
              </a:rPr>
              <a:t> </a:t>
            </a:r>
            <a:r>
              <a:rPr lang="en-US" sz="2800" b="1" dirty="0">
                <a:solidFill>
                  <a:schemeClr val="bg1"/>
                </a:solidFill>
              </a:rPr>
              <a:t>(RCM)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B1CC00A-023C-41C6-A174-6CD81A96F91B}"/>
              </a:ext>
            </a:extLst>
          </p:cNvPr>
          <p:cNvSpPr txBox="1">
            <a:spLocks/>
          </p:cNvSpPr>
          <p:nvPr/>
        </p:nvSpPr>
        <p:spPr>
          <a:xfrm>
            <a:off x="8737600" y="6492875"/>
            <a:ext cx="40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27968B9-F71B-4241-9647-2B023690AF84}" type="slidenum">
              <a:rPr lang="en-US" smtClean="0">
                <a:solidFill>
                  <a:srgbClr val="171616">
                    <a:tint val="75000"/>
                  </a:srgbClr>
                </a:solidFill>
                <a:latin typeface="Roboto Condensed"/>
              </a:rPr>
              <a:pPr>
                <a:defRPr/>
              </a:pPr>
              <a:t>10</a:t>
            </a:fld>
            <a:endParaRPr lang="en-US" dirty="0">
              <a:solidFill>
                <a:srgbClr val="171616">
                  <a:tint val="75000"/>
                </a:srgbClr>
              </a:solidFill>
              <a:latin typeface="Roboto Condensed"/>
            </a:endParaRP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2C52AB76-5321-4551-80CF-83392E7E6F6E}"/>
              </a:ext>
            </a:extLst>
          </p:cNvPr>
          <p:cNvSpPr txBox="1">
            <a:spLocks/>
          </p:cNvSpPr>
          <p:nvPr/>
        </p:nvSpPr>
        <p:spPr>
          <a:xfrm>
            <a:off x="8737600" y="6492877"/>
            <a:ext cx="40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968B9-F71B-4241-9647-2B023690AF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1616">
                    <a:tint val="75000"/>
                  </a:srgbClr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71616">
                  <a:tint val="75000"/>
                </a:srgbClr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0EBC84-CDF5-4782-BA63-E593593C42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04" t="5060" r="14896" b="10903"/>
          <a:stretch/>
        </p:blipFill>
        <p:spPr>
          <a:xfrm>
            <a:off x="1038954" y="2123205"/>
            <a:ext cx="6864454" cy="3820395"/>
          </a:xfrm>
          <a:prstGeom prst="rect">
            <a:avLst/>
          </a:prstGeom>
        </p:spPr>
      </p:pic>
      <p:sp>
        <p:nvSpPr>
          <p:cNvPr id="8" name="Arrow: Left 7">
            <a:extLst>
              <a:ext uri="{FF2B5EF4-FFF2-40B4-BE49-F238E27FC236}">
                <a16:creationId xmlns:a16="http://schemas.microsoft.com/office/drawing/2014/main" id="{7998FE4B-5B8C-48C1-BA99-ED74EB265B5B}"/>
              </a:ext>
            </a:extLst>
          </p:cNvPr>
          <p:cNvSpPr/>
          <p:nvPr/>
        </p:nvSpPr>
        <p:spPr>
          <a:xfrm rot="1628265">
            <a:off x="6616075" y="5009246"/>
            <a:ext cx="1346176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DF28DB-6C22-4063-B522-DCB061BDB344}"/>
              </a:ext>
            </a:extLst>
          </p:cNvPr>
          <p:cNvSpPr txBox="1"/>
          <p:nvPr/>
        </p:nvSpPr>
        <p:spPr>
          <a:xfrm>
            <a:off x="5434328" y="5758934"/>
            <a:ext cx="2563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180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أنماط الدوران من المحيط الهندي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6F899C-54F2-4919-8E99-5DCA81F01919}"/>
              </a:ext>
            </a:extLst>
          </p:cNvPr>
          <p:cNvSpPr/>
          <p:nvPr/>
        </p:nvSpPr>
        <p:spPr>
          <a:xfrm>
            <a:off x="5082540" y="2682240"/>
            <a:ext cx="975360" cy="8763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A22846-265C-4D71-94AB-ED9A48A43FA1}"/>
              </a:ext>
            </a:extLst>
          </p:cNvPr>
          <p:cNvSpPr/>
          <p:nvPr/>
        </p:nvSpPr>
        <p:spPr>
          <a:xfrm>
            <a:off x="4434839" y="3317839"/>
            <a:ext cx="822961" cy="235144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92A4B1-E6B8-497C-9766-D72BB552B336}"/>
              </a:ext>
            </a:extLst>
          </p:cNvPr>
          <p:cNvSpPr txBox="1"/>
          <p:nvPr/>
        </p:nvSpPr>
        <p:spPr>
          <a:xfrm>
            <a:off x="1511594" y="4359573"/>
            <a:ext cx="3177473" cy="369332"/>
          </a:xfrm>
          <a:prstGeom prst="rect">
            <a:avLst/>
          </a:prstGeom>
          <a:solidFill>
            <a:srgbClr val="F8F8F8">
              <a:alpha val="74902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Y" dirty="0">
                <a:solidFill>
                  <a:srgbClr val="171616"/>
                </a:solidFill>
                <a:latin typeface="Roboto Condensed"/>
              </a:rPr>
              <a:t>حدود الموارد المائية المشتركة مع الجوار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9DB028-D0D3-477A-B012-FDF1C0E9BD01}"/>
              </a:ext>
            </a:extLst>
          </p:cNvPr>
          <p:cNvSpPr txBox="1"/>
          <p:nvPr/>
        </p:nvSpPr>
        <p:spPr>
          <a:xfrm>
            <a:off x="946069" y="6310256"/>
            <a:ext cx="6030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ar-SY" dirty="0">
                <a:solidFill>
                  <a:srgbClr val="171616"/>
                </a:solidFill>
              </a:rPr>
              <a:t>مع نفس </a:t>
            </a:r>
            <a:r>
              <a:rPr lang="ar-SY" dirty="0" err="1">
                <a:solidFill>
                  <a:srgbClr val="171616"/>
                </a:solidFill>
              </a:rPr>
              <a:t>اﻻفتراضات</a:t>
            </a:r>
            <a:r>
              <a:rPr lang="ar-SY" dirty="0">
                <a:solidFill>
                  <a:srgbClr val="171616"/>
                </a:solidFill>
              </a:rPr>
              <a:t> من الشرق والغرب والشمال والجنوب عبر المنطقة العربية.</a:t>
            </a:r>
          </a:p>
          <a:p>
            <a:pPr lvl="0" algn="r" rtl="1"/>
            <a:endParaRPr lang="ar-SY" dirty="0">
              <a:solidFill>
                <a:srgbClr val="171616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CAA97E-A15C-4BA1-9969-F932770DF233}"/>
              </a:ext>
            </a:extLst>
          </p:cNvPr>
          <p:cNvSpPr/>
          <p:nvPr/>
        </p:nvSpPr>
        <p:spPr>
          <a:xfrm>
            <a:off x="-147483" y="1527907"/>
            <a:ext cx="91325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 rtl="1">
              <a:buFont typeface="+mj-lt"/>
              <a:buAutoNum type="arabicPeriod"/>
            </a:pPr>
            <a:r>
              <a:rPr lang="ar-SY" b="1" dirty="0"/>
              <a:t>تغطي البيانات النطاق العربي بكامله وهو نطاق الشرق </a:t>
            </a:r>
            <a:r>
              <a:rPr lang="ar-SY" b="1" dirty="0" err="1"/>
              <a:t>اﻷوسط</a:t>
            </a:r>
            <a:r>
              <a:rPr lang="ar-SY" b="1" dirty="0"/>
              <a:t> وشمال أفريقيا بواسطة برنامج (</a:t>
            </a:r>
            <a:r>
              <a:rPr lang="en-US" b="1" dirty="0"/>
              <a:t>CORDEX </a:t>
            </a:r>
            <a:r>
              <a:rPr lang="ar-SY" b="1" dirty="0"/>
              <a:t> 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0016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 animBg="1"/>
      <p:bldP spid="12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122CDD5-4529-453F-9503-5125F39729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0F248C-6B28-4284-B573-67697AC33F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11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DCEB23-B9EF-45C4-8E1A-B803119ED4C9}"/>
              </a:ext>
            </a:extLst>
          </p:cNvPr>
          <p:cNvSpPr/>
          <p:nvPr/>
        </p:nvSpPr>
        <p:spPr>
          <a:xfrm>
            <a:off x="-1569421" y="171856"/>
            <a:ext cx="105102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Y" sz="2400" b="1" dirty="0">
                <a:solidFill>
                  <a:schemeClr val="bg1"/>
                </a:solidFill>
              </a:rPr>
              <a:t>مزايا استخدام مخرجات </a:t>
            </a:r>
            <a:r>
              <a:rPr lang="ar-SY" sz="2400" b="1" dirty="0" err="1">
                <a:solidFill>
                  <a:schemeClr val="bg1"/>
                </a:solidFill>
              </a:rPr>
              <a:t>ريكار</a:t>
            </a:r>
            <a:r>
              <a:rPr lang="ar-SY" sz="2400" b="1" dirty="0">
                <a:solidFill>
                  <a:schemeClr val="bg1"/>
                </a:solidFill>
              </a:rPr>
              <a:t> من النمذجة المناخية </a:t>
            </a:r>
            <a:r>
              <a:rPr lang="ar-SY" sz="2400" b="1" dirty="0" err="1">
                <a:solidFill>
                  <a:schemeClr val="bg1"/>
                </a:solidFill>
              </a:rPr>
              <a:t>اﻹقليمية</a:t>
            </a:r>
            <a:r>
              <a:rPr lang="ar-SY" sz="2400" b="1" dirty="0">
                <a:solidFill>
                  <a:schemeClr val="bg1"/>
                </a:solidFill>
              </a:rPr>
              <a:t> </a:t>
            </a:r>
          </a:p>
          <a:p>
            <a:pPr algn="r" rtl="1"/>
            <a:r>
              <a:rPr lang="ar-SY" sz="2400" b="1" dirty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(RCM)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D08F39-D3B6-490B-9A1E-B3924E941AB0}"/>
              </a:ext>
            </a:extLst>
          </p:cNvPr>
          <p:cNvSpPr/>
          <p:nvPr/>
        </p:nvSpPr>
        <p:spPr>
          <a:xfrm>
            <a:off x="368663" y="4192001"/>
            <a:ext cx="8368937" cy="957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1A7DE6-8B00-492E-A3EF-F4D71C07EC51}"/>
              </a:ext>
            </a:extLst>
          </p:cNvPr>
          <p:cNvCxnSpPr/>
          <p:nvPr/>
        </p:nvCxnSpPr>
        <p:spPr>
          <a:xfrm>
            <a:off x="351246" y="3800115"/>
            <a:ext cx="0" cy="88827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5D016C6-B410-4C00-A8EA-84A32969FA0F}"/>
              </a:ext>
            </a:extLst>
          </p:cNvPr>
          <p:cNvCxnSpPr/>
          <p:nvPr/>
        </p:nvCxnSpPr>
        <p:spPr>
          <a:xfrm>
            <a:off x="4265752" y="3800115"/>
            <a:ext cx="0" cy="88827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C341488-58A9-4CEC-B225-6E2E81CD5E7E}"/>
              </a:ext>
            </a:extLst>
          </p:cNvPr>
          <p:cNvCxnSpPr/>
          <p:nvPr/>
        </p:nvCxnSpPr>
        <p:spPr>
          <a:xfrm>
            <a:off x="8755017" y="3834949"/>
            <a:ext cx="0" cy="88827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B2302A2-7DA8-4575-BD54-5F1DBB14F9FB}"/>
              </a:ext>
            </a:extLst>
          </p:cNvPr>
          <p:cNvSpPr txBox="1"/>
          <p:nvPr/>
        </p:nvSpPr>
        <p:spPr>
          <a:xfrm>
            <a:off x="48703" y="472322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1951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E6E7B3-A09E-4535-B0DD-D7B59904245C}"/>
              </a:ext>
            </a:extLst>
          </p:cNvPr>
          <p:cNvSpPr txBox="1"/>
          <p:nvPr/>
        </p:nvSpPr>
        <p:spPr>
          <a:xfrm>
            <a:off x="3070307" y="4682373"/>
            <a:ext cx="2375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2005</a:t>
            </a:r>
            <a:r>
              <a:rPr kumimoji="0" lang="ar-SY" sz="180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نهاية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2006</a:t>
            </a:r>
            <a:r>
              <a:rPr kumimoji="0" lang="ar-SY" sz="180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بداية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B6CAB848-7A3C-4E57-A3C0-7E713AEC016D}"/>
              </a:ext>
            </a:extLst>
          </p:cNvPr>
          <p:cNvSpPr/>
          <p:nvPr/>
        </p:nvSpPr>
        <p:spPr>
          <a:xfrm rot="10800000">
            <a:off x="2354210" y="5184113"/>
            <a:ext cx="1897310" cy="729029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27AEBD5E-7EF7-4D92-919C-9C77098EFE0A}"/>
              </a:ext>
            </a:extLst>
          </p:cNvPr>
          <p:cNvSpPr/>
          <p:nvPr/>
        </p:nvSpPr>
        <p:spPr>
          <a:xfrm>
            <a:off x="4268938" y="5184115"/>
            <a:ext cx="2301268" cy="729029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7E5F49-7E1E-46AF-8B03-F771039883BB}"/>
              </a:ext>
            </a:extLst>
          </p:cNvPr>
          <p:cNvSpPr txBox="1"/>
          <p:nvPr/>
        </p:nvSpPr>
        <p:spPr>
          <a:xfrm>
            <a:off x="3016061" y="5363961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Y" dirty="0">
                <a:solidFill>
                  <a:srgbClr val="17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تاريخية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ABAB72-82AE-443A-8293-931C20C8FFD6}"/>
              </a:ext>
            </a:extLst>
          </p:cNvPr>
          <p:cNvSpPr txBox="1"/>
          <p:nvPr/>
        </p:nvSpPr>
        <p:spPr>
          <a:xfrm>
            <a:off x="4287799" y="5363961"/>
            <a:ext cx="2246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180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مسقطة بحسب السيناريوهات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5726656-8889-415C-ADCB-A09FAB286227}"/>
              </a:ext>
            </a:extLst>
          </p:cNvPr>
          <p:cNvGrpSpPr/>
          <p:nvPr/>
        </p:nvGrpSpPr>
        <p:grpSpPr>
          <a:xfrm>
            <a:off x="2985107" y="3414884"/>
            <a:ext cx="2232486" cy="1259661"/>
            <a:chOff x="3096296" y="4360940"/>
            <a:chExt cx="2232486" cy="125966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8D46BD7-D3C9-4D06-AF30-B1352F4152DA}"/>
                </a:ext>
              </a:extLst>
            </p:cNvPr>
            <p:cNvSpPr/>
            <p:nvPr/>
          </p:nvSpPr>
          <p:spPr>
            <a:xfrm>
              <a:off x="3448594" y="5032694"/>
              <a:ext cx="1487390" cy="323076"/>
            </a:xfrm>
            <a:prstGeom prst="rect">
              <a:avLst/>
            </a:prstGeom>
            <a:solidFill>
              <a:srgbClr val="F68E86">
                <a:alpha val="50196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BBF2845-28CE-4CEF-9636-D24A4E144A28}"/>
                </a:ext>
              </a:extLst>
            </p:cNvPr>
            <p:cNvCxnSpPr/>
            <p:nvPr/>
          </p:nvCxnSpPr>
          <p:spPr>
            <a:xfrm>
              <a:off x="3448594" y="4781006"/>
              <a:ext cx="0" cy="839595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D5E801C-8F4A-4E8E-927E-2CBAA9865667}"/>
                </a:ext>
              </a:extLst>
            </p:cNvPr>
            <p:cNvCxnSpPr/>
            <p:nvPr/>
          </p:nvCxnSpPr>
          <p:spPr>
            <a:xfrm>
              <a:off x="4935984" y="4746172"/>
              <a:ext cx="0" cy="839595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C2D3B70-3256-4171-800E-6008B1891C53}"/>
                </a:ext>
              </a:extLst>
            </p:cNvPr>
            <p:cNvSpPr txBox="1"/>
            <p:nvPr/>
          </p:nvSpPr>
          <p:spPr>
            <a:xfrm>
              <a:off x="3096296" y="4381977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B151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1980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0E88709-3CB1-46C3-939A-AE89BE766F9D}"/>
                </a:ext>
              </a:extLst>
            </p:cNvPr>
            <p:cNvSpPr txBox="1"/>
            <p:nvPr/>
          </p:nvSpPr>
          <p:spPr>
            <a:xfrm>
              <a:off x="4631155" y="4360940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B151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2009</a:t>
              </a: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8111919-9B93-43E8-A377-577D8FF0E32C}"/>
              </a:ext>
            </a:extLst>
          </p:cNvPr>
          <p:cNvSpPr/>
          <p:nvPr/>
        </p:nvSpPr>
        <p:spPr>
          <a:xfrm>
            <a:off x="726154" y="2835467"/>
            <a:ext cx="2253760" cy="1146903"/>
          </a:xfrm>
          <a:prstGeom prst="roundRect">
            <a:avLst/>
          </a:prstGeom>
          <a:solidFill>
            <a:srgbClr val="FAC6C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180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بيانات إعادة</a:t>
            </a:r>
            <a:r>
              <a:rPr kumimoji="0" lang="ar-SY" sz="1800" b="0" i="0" u="none" strike="noStrike" kern="1200" cap="none" spc="0" normalizeH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التحليل لفترة تحكم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4B393AD9-73EE-4309-95B8-59D7FFBFD049}"/>
              </a:ext>
            </a:extLst>
          </p:cNvPr>
          <p:cNvSpPr txBox="1">
            <a:spLocks/>
          </p:cNvSpPr>
          <p:nvPr/>
        </p:nvSpPr>
        <p:spPr>
          <a:xfrm>
            <a:off x="0" y="1474788"/>
            <a:ext cx="8940800" cy="71917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r" rtl="1">
              <a:buFont typeface="+mj-lt"/>
              <a:buAutoNum type="arabicPeriod"/>
            </a:pPr>
            <a:r>
              <a:rPr lang="ar-SY" sz="1800">
                <a:solidFill>
                  <a:schemeClr val="bg1">
                    <a:lumMod val="65000"/>
                  </a:schemeClr>
                </a:solidFill>
              </a:rPr>
              <a:t>تغطي البيانات النطاق العربي بكامله وهو نطاق الشرق اﻷوسط وشمال أفريقيا بواسطة برنامج (</a:t>
            </a:r>
            <a:r>
              <a:rPr lang="en-US" sz="1800">
                <a:solidFill>
                  <a:schemeClr val="bg1">
                    <a:lumMod val="65000"/>
                  </a:schemeClr>
                </a:solidFill>
              </a:rPr>
              <a:t>CORDEX </a:t>
            </a:r>
            <a:r>
              <a:rPr lang="ar-SY" sz="1800">
                <a:solidFill>
                  <a:schemeClr val="bg1">
                    <a:lumMod val="65000"/>
                  </a:schemeClr>
                </a:solidFill>
              </a:rPr>
              <a:t> )</a:t>
            </a:r>
          </a:p>
          <a:p>
            <a:pPr marL="342900" indent="-342900" algn="r" rtl="1">
              <a:buFont typeface="+mj-lt"/>
              <a:buAutoNum type="arabicPeriod"/>
            </a:pPr>
            <a:r>
              <a:rPr lang="ar-SY" sz="1800" b="1"/>
              <a:t>البيانات المصححة بالانحياز</a:t>
            </a:r>
            <a:endParaRPr lang="en-US" sz="18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C44D39-A9AD-4A68-9F39-61631F720407}"/>
              </a:ext>
            </a:extLst>
          </p:cNvPr>
          <p:cNvSpPr txBox="1"/>
          <p:nvPr/>
        </p:nvSpPr>
        <p:spPr>
          <a:xfrm>
            <a:off x="8394708" y="467454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2100</a:t>
            </a:r>
          </a:p>
        </p:txBody>
      </p:sp>
    </p:spTree>
    <p:extLst>
      <p:ext uri="{BB962C8B-B14F-4D97-AF65-F5344CB8AC3E}">
        <p14:creationId xmlns:p14="http://schemas.microsoft.com/office/powerpoint/2010/main" val="403257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/>
      <p:bldP spid="11" grpId="0" animBg="1"/>
      <p:bldP spid="12" grpId="0" animBg="1"/>
      <p:bldP spid="13" grpId="0"/>
      <p:bldP spid="14" grpId="0"/>
      <p:bldP spid="21" grpId="0" animBg="1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94882B-DCED-44B1-BEBC-B13937CE83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6C13A5-A352-4520-807A-61D038C92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12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E57556-D130-4B30-89F9-9C78BB6054C2}"/>
              </a:ext>
            </a:extLst>
          </p:cNvPr>
          <p:cNvSpPr/>
          <p:nvPr/>
        </p:nvSpPr>
        <p:spPr>
          <a:xfrm>
            <a:off x="-1569421" y="171856"/>
            <a:ext cx="105102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Y" sz="2400" b="1" dirty="0">
                <a:solidFill>
                  <a:schemeClr val="bg1"/>
                </a:solidFill>
              </a:rPr>
              <a:t>مزايا استخدام مخرجات </a:t>
            </a:r>
            <a:r>
              <a:rPr lang="ar-SY" sz="2400" b="1" dirty="0" err="1">
                <a:solidFill>
                  <a:schemeClr val="bg1"/>
                </a:solidFill>
              </a:rPr>
              <a:t>ريكار</a:t>
            </a:r>
            <a:r>
              <a:rPr lang="ar-SY" sz="2400" b="1" dirty="0">
                <a:solidFill>
                  <a:schemeClr val="bg1"/>
                </a:solidFill>
              </a:rPr>
              <a:t> من النمذجة المناخية </a:t>
            </a:r>
            <a:r>
              <a:rPr lang="ar-SY" sz="2400" b="1" dirty="0" err="1">
                <a:solidFill>
                  <a:schemeClr val="bg1"/>
                </a:solidFill>
              </a:rPr>
              <a:t>اﻹقليمية</a:t>
            </a:r>
            <a:r>
              <a:rPr lang="ar-SY" sz="2400" b="1" dirty="0">
                <a:solidFill>
                  <a:schemeClr val="bg1"/>
                </a:solidFill>
              </a:rPr>
              <a:t> </a:t>
            </a:r>
          </a:p>
          <a:p>
            <a:pPr algn="r" rtl="1"/>
            <a:r>
              <a:rPr lang="ar-SY" sz="2400" b="1" dirty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(RCM)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7ACA620-E0B6-4699-9FF3-1C0C69666DCE}"/>
              </a:ext>
            </a:extLst>
          </p:cNvPr>
          <p:cNvSpPr txBox="1">
            <a:spLocks/>
          </p:cNvSpPr>
          <p:nvPr/>
        </p:nvSpPr>
        <p:spPr>
          <a:xfrm>
            <a:off x="8737600" y="6492875"/>
            <a:ext cx="40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27968B9-F71B-4241-9647-2B023690AF84}" type="slidenum">
              <a:rPr lang="en-US" smtClean="0">
                <a:solidFill>
                  <a:srgbClr val="171616">
                    <a:tint val="75000"/>
                  </a:srgbClr>
                </a:solidFill>
                <a:latin typeface="Roboto Condensed"/>
              </a:rPr>
              <a:pPr>
                <a:defRPr/>
              </a:pPr>
              <a:t>12</a:t>
            </a:fld>
            <a:endParaRPr lang="en-US" dirty="0">
              <a:solidFill>
                <a:srgbClr val="171616">
                  <a:tint val="75000"/>
                </a:srgbClr>
              </a:solidFill>
              <a:latin typeface="Roboto Condensed"/>
            </a:endParaRP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0C08BCE4-0FB2-4C5B-86B3-5A62C6F96230}"/>
              </a:ext>
            </a:extLst>
          </p:cNvPr>
          <p:cNvSpPr txBox="1">
            <a:spLocks/>
          </p:cNvSpPr>
          <p:nvPr/>
        </p:nvSpPr>
        <p:spPr>
          <a:xfrm>
            <a:off x="8737600" y="6492877"/>
            <a:ext cx="40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968B9-F71B-4241-9647-2B023690AF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1616">
                    <a:tint val="75000"/>
                  </a:srgbClr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71616">
                  <a:tint val="75000"/>
                </a:srgbClr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3837AFF5-7906-4635-82E4-C0DF600D08CF}"/>
              </a:ext>
            </a:extLst>
          </p:cNvPr>
          <p:cNvSpPr txBox="1">
            <a:spLocks/>
          </p:cNvSpPr>
          <p:nvPr/>
        </p:nvSpPr>
        <p:spPr>
          <a:xfrm>
            <a:off x="8737600" y="6492877"/>
            <a:ext cx="40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968B9-F71B-4241-9647-2B023690AF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1616">
                    <a:tint val="75000"/>
                  </a:srgbClr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71616">
                  <a:tint val="75000"/>
                </a:srgbClr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FAE0954-A87B-4870-9642-E704ADE734A0}"/>
              </a:ext>
            </a:extLst>
          </p:cNvPr>
          <p:cNvGraphicFramePr>
            <a:graphicFrameLocks noGrp="1"/>
          </p:cNvGraphicFramePr>
          <p:nvPr/>
        </p:nvGraphicFramePr>
        <p:xfrm>
          <a:off x="63373" y="2624871"/>
          <a:ext cx="9017254" cy="1381760"/>
        </p:xfrm>
        <a:graphic>
          <a:graphicData uri="http://schemas.openxmlformats.org/drawingml/2006/table">
            <a:tbl>
              <a:tblPr firstRow="1" bandRow="1">
                <a:tableStyleId>{E269D01E-BC32-4049-B463-5C60D7B0CCD2}</a:tableStyleId>
              </a:tblPr>
              <a:tblGrid>
                <a:gridCol w="1189906">
                  <a:extLst>
                    <a:ext uri="{9D8B030D-6E8A-4147-A177-3AD203B41FA5}">
                      <a16:colId xmlns:a16="http://schemas.microsoft.com/office/drawing/2014/main" val="1026453427"/>
                    </a:ext>
                  </a:extLst>
                </a:gridCol>
                <a:gridCol w="652279">
                  <a:extLst>
                    <a:ext uri="{9D8B030D-6E8A-4147-A177-3AD203B41FA5}">
                      <a16:colId xmlns:a16="http://schemas.microsoft.com/office/drawing/2014/main" val="1611077"/>
                    </a:ext>
                  </a:extLst>
                </a:gridCol>
                <a:gridCol w="652279">
                  <a:extLst>
                    <a:ext uri="{9D8B030D-6E8A-4147-A177-3AD203B41FA5}">
                      <a16:colId xmlns:a16="http://schemas.microsoft.com/office/drawing/2014/main" val="3960328882"/>
                    </a:ext>
                  </a:extLst>
                </a:gridCol>
                <a:gridCol w="652279">
                  <a:extLst>
                    <a:ext uri="{9D8B030D-6E8A-4147-A177-3AD203B41FA5}">
                      <a16:colId xmlns:a16="http://schemas.microsoft.com/office/drawing/2014/main" val="934856240"/>
                    </a:ext>
                  </a:extLst>
                </a:gridCol>
                <a:gridCol w="652279">
                  <a:extLst>
                    <a:ext uri="{9D8B030D-6E8A-4147-A177-3AD203B41FA5}">
                      <a16:colId xmlns:a16="http://schemas.microsoft.com/office/drawing/2014/main" val="1254072895"/>
                    </a:ext>
                  </a:extLst>
                </a:gridCol>
                <a:gridCol w="652279">
                  <a:extLst>
                    <a:ext uri="{9D8B030D-6E8A-4147-A177-3AD203B41FA5}">
                      <a16:colId xmlns:a16="http://schemas.microsoft.com/office/drawing/2014/main" val="182087764"/>
                    </a:ext>
                  </a:extLst>
                </a:gridCol>
                <a:gridCol w="652279">
                  <a:extLst>
                    <a:ext uri="{9D8B030D-6E8A-4147-A177-3AD203B41FA5}">
                      <a16:colId xmlns:a16="http://schemas.microsoft.com/office/drawing/2014/main" val="485458467"/>
                    </a:ext>
                  </a:extLst>
                </a:gridCol>
                <a:gridCol w="652279">
                  <a:extLst>
                    <a:ext uri="{9D8B030D-6E8A-4147-A177-3AD203B41FA5}">
                      <a16:colId xmlns:a16="http://schemas.microsoft.com/office/drawing/2014/main" val="676940733"/>
                    </a:ext>
                  </a:extLst>
                </a:gridCol>
                <a:gridCol w="652279">
                  <a:extLst>
                    <a:ext uri="{9D8B030D-6E8A-4147-A177-3AD203B41FA5}">
                      <a16:colId xmlns:a16="http://schemas.microsoft.com/office/drawing/2014/main" val="1777031208"/>
                    </a:ext>
                  </a:extLst>
                </a:gridCol>
                <a:gridCol w="652279">
                  <a:extLst>
                    <a:ext uri="{9D8B030D-6E8A-4147-A177-3AD203B41FA5}">
                      <a16:colId xmlns:a16="http://schemas.microsoft.com/office/drawing/2014/main" val="2477605614"/>
                    </a:ext>
                  </a:extLst>
                </a:gridCol>
                <a:gridCol w="652279">
                  <a:extLst>
                    <a:ext uri="{9D8B030D-6E8A-4147-A177-3AD203B41FA5}">
                      <a16:colId xmlns:a16="http://schemas.microsoft.com/office/drawing/2014/main" val="3026936400"/>
                    </a:ext>
                  </a:extLst>
                </a:gridCol>
                <a:gridCol w="652279">
                  <a:extLst>
                    <a:ext uri="{9D8B030D-6E8A-4147-A177-3AD203B41FA5}">
                      <a16:colId xmlns:a16="http://schemas.microsoft.com/office/drawing/2014/main" val="2471315080"/>
                    </a:ext>
                  </a:extLst>
                </a:gridCol>
                <a:gridCol w="652279">
                  <a:extLst>
                    <a:ext uri="{9D8B030D-6E8A-4147-A177-3AD203B41FA5}">
                      <a16:colId xmlns:a16="http://schemas.microsoft.com/office/drawing/2014/main" val="35217621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No.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9350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Month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Jan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Feb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Mar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Apr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May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Jun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Jul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Aug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Sep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Oct 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Nov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Dec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6553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Number of days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28 (29)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617510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DAAB4DA-3F00-4D66-8244-533FD0A1DC6A}"/>
              </a:ext>
            </a:extLst>
          </p:cNvPr>
          <p:cNvGraphicFramePr>
            <a:graphicFrameLocks noGrp="1"/>
          </p:cNvGraphicFramePr>
          <p:nvPr/>
        </p:nvGraphicFramePr>
        <p:xfrm>
          <a:off x="4065006" y="4428514"/>
          <a:ext cx="4875794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7897">
                  <a:extLst>
                    <a:ext uri="{9D8B030D-6E8A-4147-A177-3AD203B41FA5}">
                      <a16:colId xmlns:a16="http://schemas.microsoft.com/office/drawing/2014/main" val="62431269"/>
                    </a:ext>
                  </a:extLst>
                </a:gridCol>
                <a:gridCol w="2437897">
                  <a:extLst>
                    <a:ext uri="{9D8B030D-6E8A-4147-A177-3AD203B41FA5}">
                      <a16:colId xmlns:a16="http://schemas.microsoft.com/office/drawing/2014/main" val="37516272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j-lt"/>
                          <a:cs typeface="Arial" panose="020B0604020202020204" pitchFamily="34" charset="0"/>
                        </a:rPr>
                        <a:t>GCM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j-lt"/>
                          <a:cs typeface="Arial" panose="020B0604020202020204" pitchFamily="34" charset="0"/>
                        </a:rPr>
                        <a:t>Calendar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0544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+mj-lt"/>
                          <a:cs typeface="Arial" panose="020B0604020202020204" pitchFamily="34" charset="0"/>
                        </a:rPr>
                        <a:t>CNRM-CM5</a:t>
                      </a:r>
                      <a:endParaRPr lang="en-US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j-lt"/>
                          <a:cs typeface="Arial" panose="020B0604020202020204" pitchFamily="34" charset="0"/>
                        </a:rPr>
                        <a:t>Gregorian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9717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  <a:cs typeface="Arial" panose="020B0604020202020204" pitchFamily="34" charset="0"/>
                        </a:rPr>
                        <a:t>EC-EARTH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j-lt"/>
                          <a:cs typeface="Arial" panose="020B0604020202020204" pitchFamily="34" charset="0"/>
                        </a:rPr>
                        <a:t>Gregorian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4739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  <a:cs typeface="Arial" panose="020B0604020202020204" pitchFamily="34" charset="0"/>
                        </a:rPr>
                        <a:t>GFDL-ESM2M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j-lt"/>
                          <a:cs typeface="Arial" panose="020B0604020202020204" pitchFamily="34" charset="0"/>
                        </a:rPr>
                        <a:t>365-day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4947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  <a:cs typeface="Arial" panose="020B0604020202020204" pitchFamily="34" charset="0"/>
                        </a:rPr>
                        <a:t>CSIRO-Mk3-6-0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+mj-lt"/>
                          <a:cs typeface="Arial" panose="020B0604020202020204" pitchFamily="34" charset="0"/>
                        </a:rPr>
                        <a:t>365-day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9756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  <a:cs typeface="Arial" panose="020B0604020202020204" pitchFamily="34" charset="0"/>
                        </a:rPr>
                        <a:t>HadGEM2-ES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j-lt"/>
                          <a:cs typeface="Arial" panose="020B0604020202020204" pitchFamily="34" charset="0"/>
                        </a:rPr>
                        <a:t>360-day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5611067"/>
                  </a:ext>
                </a:extLst>
              </a:tr>
            </a:tbl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5CD76C-C5E2-47FA-8FB4-CF807D014C36}"/>
              </a:ext>
            </a:extLst>
          </p:cNvPr>
          <p:cNvSpPr/>
          <p:nvPr/>
        </p:nvSpPr>
        <p:spPr>
          <a:xfrm>
            <a:off x="194084" y="4507012"/>
            <a:ext cx="2406272" cy="2068043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Y" dirty="0">
                <a:solidFill>
                  <a:srgbClr val="FFFFFF"/>
                </a:solidFill>
                <a:cs typeface="Arial" panose="020B0604020202020204" pitchFamily="34" charset="0"/>
              </a:rPr>
              <a:t>قد يكون لمخرجات النمذجة المناخية الأخرى تقاويم مختلفة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D9DEF6FB-4020-454B-82DD-0B8F8C386E58}"/>
              </a:ext>
            </a:extLst>
          </p:cNvPr>
          <p:cNvSpPr/>
          <p:nvPr/>
        </p:nvSpPr>
        <p:spPr>
          <a:xfrm>
            <a:off x="2852848" y="5298717"/>
            <a:ext cx="978408" cy="48463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84912D4B-1C6B-48E7-B3D2-6FD7586C9541}"/>
              </a:ext>
            </a:extLst>
          </p:cNvPr>
          <p:cNvSpPr txBox="1">
            <a:spLocks/>
          </p:cNvSpPr>
          <p:nvPr/>
        </p:nvSpPr>
        <p:spPr>
          <a:xfrm>
            <a:off x="101600" y="1323713"/>
            <a:ext cx="8940800" cy="10967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r" rtl="1">
              <a:buFont typeface="+mj-lt"/>
              <a:buAutoNum type="arabicPeriod"/>
            </a:pPr>
            <a:r>
              <a:rPr lang="ar-SY" sz="1800" dirty="0">
                <a:solidFill>
                  <a:schemeClr val="bg1">
                    <a:lumMod val="65000"/>
                  </a:schemeClr>
                </a:solidFill>
              </a:rPr>
              <a:t>تغطي البيانات النطاق العربي بكامله وهو نطاق الشرق </a:t>
            </a:r>
            <a:r>
              <a:rPr lang="ar-SY" sz="1800" dirty="0" err="1">
                <a:solidFill>
                  <a:schemeClr val="bg1">
                    <a:lumMod val="65000"/>
                  </a:schemeClr>
                </a:solidFill>
              </a:rPr>
              <a:t>اﻷوسط</a:t>
            </a:r>
            <a:r>
              <a:rPr lang="ar-SY" sz="1800" dirty="0">
                <a:solidFill>
                  <a:schemeClr val="bg1">
                    <a:lumMod val="65000"/>
                  </a:schemeClr>
                </a:solidFill>
              </a:rPr>
              <a:t> وشمال أفريقيا بواسطة برنامج (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CORDEX </a:t>
            </a:r>
            <a:r>
              <a:rPr lang="ar-SY" sz="1800" dirty="0">
                <a:solidFill>
                  <a:schemeClr val="bg1">
                    <a:lumMod val="65000"/>
                  </a:schemeClr>
                </a:solidFill>
              </a:rPr>
              <a:t> )</a:t>
            </a:r>
          </a:p>
          <a:p>
            <a:pPr marL="342900" indent="-342900" algn="r" rtl="1">
              <a:buFont typeface="+mj-lt"/>
              <a:buAutoNum type="arabicPeriod"/>
            </a:pPr>
            <a:r>
              <a:rPr lang="ar-SY" sz="1800" dirty="0">
                <a:solidFill>
                  <a:schemeClr val="bg1">
                    <a:lumMod val="65000"/>
                  </a:schemeClr>
                </a:solidFill>
              </a:rPr>
              <a:t>البيانات المصححة بالانحياز</a:t>
            </a:r>
          </a:p>
          <a:p>
            <a:pPr marL="342900" indent="-342900" algn="r" rtl="1">
              <a:buFont typeface="+mj-lt"/>
              <a:buAutoNum type="arabicPeriod"/>
            </a:pPr>
            <a:r>
              <a:rPr lang="ar-SY" sz="1800" b="1" dirty="0"/>
              <a:t>تنسيق التقويم الغريغوري أي الميلادي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64417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E2D006E-0427-438B-A49F-03BDA0E0E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07236E-170F-4BAC-9C85-A98A98C335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13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4AEE90-8FE5-4E8A-B509-F3059F7FF92B}"/>
              </a:ext>
            </a:extLst>
          </p:cNvPr>
          <p:cNvSpPr/>
          <p:nvPr/>
        </p:nvSpPr>
        <p:spPr>
          <a:xfrm>
            <a:off x="-1569421" y="171856"/>
            <a:ext cx="105102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Y" sz="2400" b="1" dirty="0">
                <a:solidFill>
                  <a:schemeClr val="bg1"/>
                </a:solidFill>
              </a:rPr>
              <a:t>مزايا استخدام مخرجات </a:t>
            </a:r>
            <a:r>
              <a:rPr lang="ar-SY" sz="2400" b="1" dirty="0" err="1">
                <a:solidFill>
                  <a:schemeClr val="bg1"/>
                </a:solidFill>
              </a:rPr>
              <a:t>ريكار</a:t>
            </a:r>
            <a:r>
              <a:rPr lang="ar-SY" sz="2400" b="1" dirty="0">
                <a:solidFill>
                  <a:schemeClr val="bg1"/>
                </a:solidFill>
              </a:rPr>
              <a:t> من النمذجة المناخية </a:t>
            </a:r>
            <a:r>
              <a:rPr lang="ar-SY" sz="2400" b="1" dirty="0" err="1">
                <a:solidFill>
                  <a:schemeClr val="bg1"/>
                </a:solidFill>
              </a:rPr>
              <a:t>اﻹقليمية</a:t>
            </a:r>
            <a:r>
              <a:rPr lang="ar-SY" sz="2400" b="1" dirty="0">
                <a:solidFill>
                  <a:schemeClr val="bg1"/>
                </a:solidFill>
              </a:rPr>
              <a:t> </a:t>
            </a:r>
          </a:p>
          <a:p>
            <a:pPr algn="r" rtl="1"/>
            <a:r>
              <a:rPr lang="ar-SY" sz="2400" b="1" dirty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(RCM)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8AE7590-39F7-43D3-92E8-177E0EFDCD89}"/>
              </a:ext>
            </a:extLst>
          </p:cNvPr>
          <p:cNvSpPr txBox="1">
            <a:spLocks/>
          </p:cNvSpPr>
          <p:nvPr/>
        </p:nvSpPr>
        <p:spPr>
          <a:xfrm>
            <a:off x="8737600" y="6492875"/>
            <a:ext cx="40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27968B9-F71B-4241-9647-2B023690AF84}" type="slidenum">
              <a:rPr lang="en-US" smtClean="0">
                <a:solidFill>
                  <a:srgbClr val="171616">
                    <a:tint val="75000"/>
                  </a:srgbClr>
                </a:solidFill>
                <a:latin typeface="Roboto Condensed"/>
              </a:rPr>
              <a:pPr>
                <a:defRPr/>
              </a:pPr>
              <a:t>13</a:t>
            </a:fld>
            <a:endParaRPr lang="en-US" dirty="0">
              <a:solidFill>
                <a:srgbClr val="171616">
                  <a:tint val="75000"/>
                </a:srgbClr>
              </a:solidFill>
              <a:latin typeface="Roboto Condensed"/>
            </a:endParaRP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8507F4C7-BB66-46EE-9E36-73E491018CA9}"/>
              </a:ext>
            </a:extLst>
          </p:cNvPr>
          <p:cNvSpPr txBox="1">
            <a:spLocks/>
          </p:cNvSpPr>
          <p:nvPr/>
        </p:nvSpPr>
        <p:spPr>
          <a:xfrm>
            <a:off x="8737600" y="6492877"/>
            <a:ext cx="40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968B9-F71B-4241-9647-2B023690AF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1616">
                    <a:tint val="75000"/>
                  </a:srgbClr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71616">
                  <a:tint val="75000"/>
                </a:srgbClr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C26E935B-3A58-4DBF-9FBB-0081C0ADD373}"/>
              </a:ext>
            </a:extLst>
          </p:cNvPr>
          <p:cNvSpPr txBox="1">
            <a:spLocks/>
          </p:cNvSpPr>
          <p:nvPr/>
        </p:nvSpPr>
        <p:spPr>
          <a:xfrm>
            <a:off x="8737600" y="6492877"/>
            <a:ext cx="40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968B9-F71B-4241-9647-2B023690AF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1616">
                    <a:tint val="75000"/>
                  </a:srgbClr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71616">
                  <a:tint val="75000"/>
                </a:srgbClr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1B77A8B-FB59-47C7-8789-8D5E95F885D7}"/>
              </a:ext>
            </a:extLst>
          </p:cNvPr>
          <p:cNvGraphicFramePr>
            <a:graphicFrameLocks noGrp="1"/>
          </p:cNvGraphicFramePr>
          <p:nvPr/>
        </p:nvGraphicFramePr>
        <p:xfrm>
          <a:off x="362857" y="2857865"/>
          <a:ext cx="8577943" cy="3444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663">
                  <a:extLst>
                    <a:ext uri="{9D8B030D-6E8A-4147-A177-3AD203B41FA5}">
                      <a16:colId xmlns:a16="http://schemas.microsoft.com/office/drawing/2014/main" val="77917413"/>
                    </a:ext>
                  </a:extLst>
                </a:gridCol>
                <a:gridCol w="2787344">
                  <a:extLst>
                    <a:ext uri="{9D8B030D-6E8A-4147-A177-3AD203B41FA5}">
                      <a16:colId xmlns:a16="http://schemas.microsoft.com/office/drawing/2014/main" val="3371716373"/>
                    </a:ext>
                  </a:extLst>
                </a:gridCol>
                <a:gridCol w="4913936">
                  <a:extLst>
                    <a:ext uri="{9D8B030D-6E8A-4147-A177-3AD203B41FA5}">
                      <a16:colId xmlns:a16="http://schemas.microsoft.com/office/drawing/2014/main" val="3141442380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Index</a:t>
                      </a: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Long Name</a:t>
                      </a: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Definition</a:t>
                      </a: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6701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SU</a:t>
                      </a: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Number of summer days</a:t>
                      </a: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Number of days (annually or seasonally) when daily maximum temperature ≥ 25°C</a:t>
                      </a:r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230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SU35</a:t>
                      </a: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Number of hot days</a:t>
                      </a: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Number of days (annually or seasonally) when daily maximum temperature ≥ 35°C</a:t>
                      </a:r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0037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SU40</a:t>
                      </a: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Number of very hot days</a:t>
                      </a: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Number of days (annually or seasonally) when daily maximum temperature ≥ 40°C</a:t>
                      </a:r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901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TR</a:t>
                      </a: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Number of tropical nights</a:t>
                      </a: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Number of days (annually or seasonally) when daily minimum temperature ≥ 20°C</a:t>
                      </a:r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7635693"/>
                  </a:ext>
                </a:extLst>
              </a:tr>
            </a:tbl>
          </a:graphicData>
        </a:graphic>
      </p:graphicFrame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7D392762-4B08-4024-AE7F-97777460BFBE}"/>
              </a:ext>
            </a:extLst>
          </p:cNvPr>
          <p:cNvSpPr txBox="1">
            <a:spLocks/>
          </p:cNvSpPr>
          <p:nvPr/>
        </p:nvSpPr>
        <p:spPr>
          <a:xfrm>
            <a:off x="101600" y="1288230"/>
            <a:ext cx="8940800" cy="14742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r" rtl="1">
              <a:buFont typeface="+mj-lt"/>
              <a:buAutoNum type="arabicPeriod"/>
            </a:pPr>
            <a:r>
              <a:rPr lang="ar-SY" sz="1800" dirty="0">
                <a:solidFill>
                  <a:schemeClr val="bg1">
                    <a:lumMod val="65000"/>
                  </a:schemeClr>
                </a:solidFill>
              </a:rPr>
              <a:t>تغطي البيانات النطاق العربي بكامله وهو نطاق الشرق </a:t>
            </a:r>
            <a:r>
              <a:rPr lang="ar-SY" sz="1800" dirty="0" err="1">
                <a:solidFill>
                  <a:schemeClr val="bg1">
                    <a:lumMod val="65000"/>
                  </a:schemeClr>
                </a:solidFill>
              </a:rPr>
              <a:t>اﻷوسط</a:t>
            </a:r>
            <a:r>
              <a:rPr lang="ar-SY" sz="1800" dirty="0">
                <a:solidFill>
                  <a:schemeClr val="bg1">
                    <a:lumMod val="65000"/>
                  </a:schemeClr>
                </a:solidFill>
              </a:rPr>
              <a:t> وشمال أفريقيا بواسطة برنامج (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CORDEX </a:t>
            </a:r>
            <a:r>
              <a:rPr lang="ar-SY" sz="1800" dirty="0">
                <a:solidFill>
                  <a:schemeClr val="bg1">
                    <a:lumMod val="65000"/>
                  </a:schemeClr>
                </a:solidFill>
              </a:rPr>
              <a:t> )</a:t>
            </a:r>
          </a:p>
          <a:p>
            <a:pPr marL="342900" indent="-342900" algn="r" rtl="1">
              <a:buFont typeface="+mj-lt"/>
              <a:buAutoNum type="arabicPeriod"/>
            </a:pPr>
            <a:r>
              <a:rPr lang="ar-SY" sz="1800" dirty="0">
                <a:solidFill>
                  <a:schemeClr val="bg1">
                    <a:lumMod val="65000"/>
                  </a:schemeClr>
                </a:solidFill>
              </a:rPr>
              <a:t>البيانات المصححة بالانحياز</a:t>
            </a:r>
          </a:p>
          <a:p>
            <a:pPr marL="342900" indent="-342900" algn="r" rtl="1">
              <a:buFont typeface="+mj-lt"/>
              <a:buAutoNum type="arabicPeriod"/>
            </a:pPr>
            <a:r>
              <a:rPr lang="ar-SY" sz="1800" dirty="0">
                <a:solidFill>
                  <a:schemeClr val="bg1">
                    <a:lumMod val="65000"/>
                  </a:schemeClr>
                </a:solidFill>
              </a:rPr>
              <a:t>تنسيق التقويم الغريغوري أي الميلادي</a:t>
            </a:r>
          </a:p>
          <a:p>
            <a:pPr marL="342900" indent="-342900" algn="r" rtl="1">
              <a:buFont typeface="+mj-lt"/>
              <a:buAutoNum type="arabicPeriod"/>
            </a:pPr>
            <a:r>
              <a:rPr lang="ar-SY" sz="1800" b="1" dirty="0"/>
              <a:t>مؤشرات الظواهر المناخية المتطرفة.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3356759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4BC21B6-93A2-4E2D-8988-2AE93FA1DC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A340BD-07D0-4D93-832E-56F2689E2F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14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6D7A15-35D2-4CF9-8230-7AACFA4F0694}"/>
              </a:ext>
            </a:extLst>
          </p:cNvPr>
          <p:cNvSpPr/>
          <p:nvPr/>
        </p:nvSpPr>
        <p:spPr>
          <a:xfrm>
            <a:off x="-1569421" y="171856"/>
            <a:ext cx="105102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مزايا استخدام مخرجات </a:t>
            </a:r>
            <a:r>
              <a:rPr kumimoji="0" lang="ar-SY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ريكار</a:t>
            </a:r>
            <a:r>
              <a:rPr kumimoji="0" lang="ar-SY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من النمذجة المناخية </a:t>
            </a:r>
            <a:r>
              <a:rPr kumimoji="0" lang="ar-SY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اﻹقليمية</a:t>
            </a:r>
            <a:r>
              <a:rPr kumimoji="0" lang="ar-SY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(RCM)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BE8ABE9-4B7F-4EC3-9EAA-AC0C57F68061}"/>
              </a:ext>
            </a:extLst>
          </p:cNvPr>
          <p:cNvSpPr txBox="1">
            <a:spLocks/>
          </p:cNvSpPr>
          <p:nvPr/>
        </p:nvSpPr>
        <p:spPr>
          <a:xfrm>
            <a:off x="8737600" y="6492875"/>
            <a:ext cx="40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27968B9-F71B-4241-9647-2B023690AF84}" type="slidenum">
              <a:rPr lang="en-US" smtClean="0">
                <a:solidFill>
                  <a:srgbClr val="171616">
                    <a:tint val="75000"/>
                  </a:srgbClr>
                </a:solidFill>
                <a:latin typeface="Roboto Condensed"/>
              </a:rPr>
              <a:pPr>
                <a:defRPr/>
              </a:pPr>
              <a:t>14</a:t>
            </a:fld>
            <a:endParaRPr lang="en-US" dirty="0">
              <a:solidFill>
                <a:srgbClr val="171616">
                  <a:tint val="75000"/>
                </a:srgbClr>
              </a:solidFill>
              <a:latin typeface="Roboto Condensed"/>
            </a:endParaRP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0AFF7AE7-DCE3-4E63-BF45-DBABA9CD64F6}"/>
              </a:ext>
            </a:extLst>
          </p:cNvPr>
          <p:cNvSpPr txBox="1">
            <a:spLocks/>
          </p:cNvSpPr>
          <p:nvPr/>
        </p:nvSpPr>
        <p:spPr>
          <a:xfrm>
            <a:off x="8737600" y="6492877"/>
            <a:ext cx="40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968B9-F71B-4241-9647-2B023690AF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1616">
                    <a:tint val="75000"/>
                  </a:srgbClr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71616">
                  <a:tint val="75000"/>
                </a:srgbClr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03CC2451-4073-4ECD-A030-65CF9796860A}"/>
              </a:ext>
            </a:extLst>
          </p:cNvPr>
          <p:cNvSpPr txBox="1">
            <a:spLocks/>
          </p:cNvSpPr>
          <p:nvPr/>
        </p:nvSpPr>
        <p:spPr>
          <a:xfrm>
            <a:off x="8737600" y="6492877"/>
            <a:ext cx="40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968B9-F71B-4241-9647-2B023690AF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1616">
                    <a:tint val="75000"/>
                  </a:srgbClr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71616">
                  <a:tint val="75000"/>
                </a:srgbClr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D7F16B0-A3CA-4F4F-B660-F14A0202BF7C}"/>
              </a:ext>
            </a:extLst>
          </p:cNvPr>
          <p:cNvGraphicFramePr>
            <a:graphicFrameLocks noGrp="1"/>
          </p:cNvGraphicFramePr>
          <p:nvPr/>
        </p:nvGraphicFramePr>
        <p:xfrm>
          <a:off x="283028" y="2652125"/>
          <a:ext cx="8577943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663">
                  <a:extLst>
                    <a:ext uri="{9D8B030D-6E8A-4147-A177-3AD203B41FA5}">
                      <a16:colId xmlns:a16="http://schemas.microsoft.com/office/drawing/2014/main" val="77917413"/>
                    </a:ext>
                  </a:extLst>
                </a:gridCol>
                <a:gridCol w="2787344">
                  <a:extLst>
                    <a:ext uri="{9D8B030D-6E8A-4147-A177-3AD203B41FA5}">
                      <a16:colId xmlns:a16="http://schemas.microsoft.com/office/drawing/2014/main" val="3371716373"/>
                    </a:ext>
                  </a:extLst>
                </a:gridCol>
                <a:gridCol w="4913936">
                  <a:extLst>
                    <a:ext uri="{9D8B030D-6E8A-4147-A177-3AD203B41FA5}">
                      <a16:colId xmlns:a16="http://schemas.microsoft.com/office/drawing/2014/main" val="3141442380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Index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Long Name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Definition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6701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CDD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Maximum length of dry spell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Maximum number of consecutive days when daily precipitation &lt; 1 mm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230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CWD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Maximum length of wet spell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Maximum number of consecutive days when daily precipitation ≥ 1 mm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0037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R10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Number of 10 mm precipitation days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Number of days when daily precipitation  ≥ 10mm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901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R20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Number of 20 mm precipitation days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Number of days when daily precipitation  ≥ 20mm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76356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SDII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Simple precipitation intensity index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Ratio of total precipitation (annually or seasonally) the number of wet days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0382189"/>
                  </a:ext>
                </a:extLst>
              </a:tr>
            </a:tbl>
          </a:graphicData>
        </a:graphic>
      </p:graphicFrame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3EBF0A93-4D85-47B7-A92D-6622071CCB66}"/>
              </a:ext>
            </a:extLst>
          </p:cNvPr>
          <p:cNvSpPr txBox="1">
            <a:spLocks/>
          </p:cNvSpPr>
          <p:nvPr/>
        </p:nvSpPr>
        <p:spPr>
          <a:xfrm>
            <a:off x="0" y="1177875"/>
            <a:ext cx="8940800" cy="14742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SY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تغطي البيانات النطاق العربي بكامله وهو نطاق الشرق </a:t>
            </a:r>
            <a:r>
              <a:rPr kumimoji="0" lang="ar-SY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اﻷوسط</a:t>
            </a:r>
            <a:r>
              <a:rPr kumimoji="0" lang="ar-SY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وشمال أفريقيا بواسطة برنامج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CORDEX </a:t>
            </a:r>
            <a:r>
              <a:rPr kumimoji="0" lang="ar-SY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)</a:t>
            </a:r>
          </a:p>
          <a:p>
            <a:pPr marL="342900" marR="0" lvl="0" indent="-34290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SY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البيانات المصححة بالانحياز</a:t>
            </a:r>
          </a:p>
          <a:p>
            <a:pPr marL="342900" marR="0" lvl="0" indent="-34290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SY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تنسيق التقويم الغريغوري أي الميلادي</a:t>
            </a:r>
          </a:p>
          <a:p>
            <a:pPr marL="342900" marR="0" lvl="0" indent="-34290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SY" sz="1800" b="1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مؤشرات الظواهر المناخية المتطرفة.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389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66DCF7D-FBF5-4E37-8CEF-72ED9D852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D33225-DA6B-4ED1-8C73-7E59ED8C6E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15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7FD0C3-6D80-48FF-9B0A-1FFA2FAC9A46}"/>
              </a:ext>
            </a:extLst>
          </p:cNvPr>
          <p:cNvSpPr/>
          <p:nvPr/>
        </p:nvSpPr>
        <p:spPr>
          <a:xfrm>
            <a:off x="-1569421" y="171856"/>
            <a:ext cx="105102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مزايا استخدام مخرجات </a:t>
            </a:r>
            <a:r>
              <a:rPr kumimoji="0" lang="ar-SY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ريكار</a:t>
            </a:r>
            <a:r>
              <a:rPr kumimoji="0" lang="ar-SY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من النمذجة المناخية </a:t>
            </a:r>
            <a:r>
              <a:rPr kumimoji="0" lang="ar-SY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اﻹقليمية</a:t>
            </a:r>
            <a:r>
              <a:rPr kumimoji="0" lang="ar-SY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(RCM)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EB42308-B138-4C42-B7A0-348343FA2D22}"/>
              </a:ext>
            </a:extLst>
          </p:cNvPr>
          <p:cNvSpPr txBox="1">
            <a:spLocks/>
          </p:cNvSpPr>
          <p:nvPr/>
        </p:nvSpPr>
        <p:spPr>
          <a:xfrm>
            <a:off x="8737600" y="6492875"/>
            <a:ext cx="40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27968B9-F71B-4241-9647-2B023690AF84}" type="slidenum">
              <a:rPr lang="en-US" smtClean="0">
                <a:solidFill>
                  <a:srgbClr val="171616">
                    <a:tint val="75000"/>
                  </a:srgbClr>
                </a:solidFill>
                <a:latin typeface="Roboto Condensed"/>
              </a:rPr>
              <a:pPr>
                <a:defRPr/>
              </a:pPr>
              <a:t>15</a:t>
            </a:fld>
            <a:endParaRPr lang="en-US" dirty="0">
              <a:solidFill>
                <a:srgbClr val="171616">
                  <a:tint val="75000"/>
                </a:srgbClr>
              </a:solidFill>
              <a:latin typeface="Roboto Condensed"/>
            </a:endParaRP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DAE451A0-E350-4E5B-8F9B-203F7CFFACAC}"/>
              </a:ext>
            </a:extLst>
          </p:cNvPr>
          <p:cNvSpPr txBox="1">
            <a:spLocks/>
          </p:cNvSpPr>
          <p:nvPr/>
        </p:nvSpPr>
        <p:spPr>
          <a:xfrm>
            <a:off x="8737600" y="6492877"/>
            <a:ext cx="40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968B9-F71B-4241-9647-2B023690AF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1616">
                    <a:tint val="75000"/>
                  </a:srgbClr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71616">
                  <a:tint val="75000"/>
                </a:srgbClr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C1FE3E65-D766-4731-A13D-2EB5A73F185D}"/>
              </a:ext>
            </a:extLst>
          </p:cNvPr>
          <p:cNvSpPr txBox="1">
            <a:spLocks/>
          </p:cNvSpPr>
          <p:nvPr/>
        </p:nvSpPr>
        <p:spPr>
          <a:xfrm>
            <a:off x="8737600" y="6492877"/>
            <a:ext cx="40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968B9-F71B-4241-9647-2B023690AF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1616">
                    <a:tint val="75000"/>
                  </a:srgbClr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71616">
                  <a:tint val="75000"/>
                </a:srgbClr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C2216C4-9CD0-4512-8CFF-56A28D72509D}"/>
              </a:ext>
            </a:extLst>
          </p:cNvPr>
          <p:cNvGraphicFramePr>
            <a:graphicFrameLocks noGrp="1"/>
          </p:cNvGraphicFramePr>
          <p:nvPr/>
        </p:nvGraphicFramePr>
        <p:xfrm>
          <a:off x="1049845" y="3101524"/>
          <a:ext cx="6626361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1201">
                  <a:extLst>
                    <a:ext uri="{9D8B030D-6E8A-4147-A177-3AD203B41FA5}">
                      <a16:colId xmlns:a16="http://schemas.microsoft.com/office/drawing/2014/main" val="737244840"/>
                    </a:ext>
                  </a:extLst>
                </a:gridCol>
                <a:gridCol w="3215160">
                  <a:extLst>
                    <a:ext uri="{9D8B030D-6E8A-4147-A177-3AD203B41FA5}">
                      <a16:colId xmlns:a16="http://schemas.microsoft.com/office/drawing/2014/main" val="28414725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  <a:cs typeface="Arial" panose="020B0604020202020204" pitchFamily="34" charset="0"/>
                        </a:rPr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  <a:cs typeface="Arial" panose="020B0604020202020204" pitchFamily="34" charset="0"/>
                        </a:rPr>
                        <a:t>Units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34936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  <a:cs typeface="Arial" panose="020B0604020202020204" pitchFamily="34" charset="0"/>
                        </a:rPr>
                        <a:t>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  <a:cs typeface="Arial" panose="020B0604020202020204" pitchFamily="34" charset="0"/>
                        </a:rPr>
                        <a:t>°C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8387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  <a:cs typeface="Arial" panose="020B0604020202020204" pitchFamily="34" charset="0"/>
                        </a:rPr>
                        <a:t>Precipitation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  <a:cs typeface="Arial" panose="020B0604020202020204" pitchFamily="34" charset="0"/>
                        </a:rPr>
                        <a:t>mm day</a:t>
                      </a:r>
                      <a:r>
                        <a:rPr lang="en-US" baseline="30000" dirty="0">
                          <a:latin typeface="+mj-lt"/>
                          <a:cs typeface="Arial" panose="020B0604020202020204" pitchFamily="34" charset="0"/>
                        </a:rPr>
                        <a:t>-1</a:t>
                      </a:r>
                      <a:endParaRPr lang="en-US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63147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  <a:cs typeface="Arial" panose="020B0604020202020204" pitchFamily="34" charset="0"/>
                        </a:rPr>
                        <a:t>Extreme indices (except SDII)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  <a:cs typeface="Arial" panose="020B0604020202020204" pitchFamily="34" charset="0"/>
                        </a:rPr>
                        <a:t>days year</a:t>
                      </a:r>
                      <a:r>
                        <a:rPr lang="en-US" baseline="30000" dirty="0">
                          <a:latin typeface="+mj-lt"/>
                          <a:cs typeface="Arial" panose="020B0604020202020204" pitchFamily="34" charset="0"/>
                        </a:rPr>
                        <a:t>-1</a:t>
                      </a:r>
                      <a:r>
                        <a:rPr lang="en-US" dirty="0">
                          <a:latin typeface="+mj-lt"/>
                          <a:cs typeface="Arial" panose="020B0604020202020204" pitchFamily="34" charset="0"/>
                        </a:rPr>
                        <a:t> (or days season</a:t>
                      </a:r>
                      <a:r>
                        <a:rPr lang="en-US" baseline="30000" dirty="0">
                          <a:latin typeface="+mj-lt"/>
                          <a:cs typeface="Arial" panose="020B0604020202020204" pitchFamily="34" charset="0"/>
                        </a:rPr>
                        <a:t>-1</a:t>
                      </a:r>
                      <a:r>
                        <a:rPr lang="en-US" dirty="0">
                          <a:latin typeface="+mj-lt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1774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  <a:cs typeface="Arial" panose="020B0604020202020204" pitchFamily="34" charset="0"/>
                        </a:rPr>
                        <a:t>SDII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  <a:cs typeface="Arial" panose="020B0604020202020204" pitchFamily="34" charset="0"/>
                        </a:rPr>
                        <a:t>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1883907"/>
                  </a:ext>
                </a:extLst>
              </a:tr>
            </a:tbl>
          </a:graphicData>
        </a:graphic>
      </p:graphicFrame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72180BE-B8E2-40D0-9734-D73352CECB38}"/>
              </a:ext>
            </a:extLst>
          </p:cNvPr>
          <p:cNvSpPr/>
          <p:nvPr/>
        </p:nvSpPr>
        <p:spPr>
          <a:xfrm>
            <a:off x="396240" y="5577011"/>
            <a:ext cx="2046083" cy="63374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Arial" panose="020B0604020202020204" pitchFamily="34" charset="0"/>
              </a:rPr>
              <a:t>Climate model standard units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2FCE25E-D571-4336-8353-45258466B1FC}"/>
              </a:ext>
            </a:extLst>
          </p:cNvPr>
          <p:cNvGraphicFramePr>
            <a:graphicFrameLocks noGrp="1"/>
          </p:cNvGraphicFramePr>
          <p:nvPr/>
        </p:nvGraphicFramePr>
        <p:xfrm>
          <a:off x="2794675" y="5473424"/>
          <a:ext cx="5713470" cy="11125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41252">
                  <a:extLst>
                    <a:ext uri="{9D8B030D-6E8A-4147-A177-3AD203B41FA5}">
                      <a16:colId xmlns:a16="http://schemas.microsoft.com/office/drawing/2014/main" val="737244840"/>
                    </a:ext>
                  </a:extLst>
                </a:gridCol>
                <a:gridCol w="2772218">
                  <a:extLst>
                    <a:ext uri="{9D8B030D-6E8A-4147-A177-3AD203B41FA5}">
                      <a16:colId xmlns:a16="http://schemas.microsoft.com/office/drawing/2014/main" val="28414725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  <a:cs typeface="Arial" panose="020B0604020202020204" pitchFamily="34" charset="0"/>
                        </a:rPr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  <a:cs typeface="Arial" panose="020B0604020202020204" pitchFamily="34" charset="0"/>
                        </a:rPr>
                        <a:t>Units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34936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  <a:cs typeface="Arial" panose="020B0604020202020204" pitchFamily="34" charset="0"/>
                        </a:rPr>
                        <a:t>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  <a:cs typeface="Arial" panose="020B0604020202020204" pitchFamily="34" charset="0"/>
                        </a:rPr>
                        <a:t>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8387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  <a:cs typeface="Arial" panose="020B0604020202020204" pitchFamily="34" charset="0"/>
                        </a:rPr>
                        <a:t>Precipitation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  <a:cs typeface="Arial" panose="020B0604020202020204" pitchFamily="34" charset="0"/>
                        </a:rPr>
                        <a:t>kg m</a:t>
                      </a:r>
                      <a:r>
                        <a:rPr lang="en-US" sz="1600" baseline="30000" dirty="0">
                          <a:latin typeface="+mj-lt"/>
                          <a:cs typeface="Arial" panose="020B0604020202020204" pitchFamily="34" charset="0"/>
                        </a:rPr>
                        <a:t>-2</a:t>
                      </a:r>
                      <a:r>
                        <a:rPr lang="en-US" sz="1600" dirty="0">
                          <a:latin typeface="+mj-lt"/>
                          <a:cs typeface="Arial" panose="020B0604020202020204" pitchFamily="34" charset="0"/>
                        </a:rPr>
                        <a:t> s</a:t>
                      </a:r>
                      <a:r>
                        <a:rPr lang="en-US" sz="1600" baseline="30000" dirty="0">
                          <a:latin typeface="+mj-lt"/>
                          <a:cs typeface="Arial" panose="020B0604020202020204" pitchFamily="34" charset="0"/>
                        </a:rPr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6314716"/>
                  </a:ext>
                </a:extLst>
              </a:tr>
            </a:tbl>
          </a:graphicData>
        </a:graphic>
      </p:graphicFrame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59F6A5B0-67F5-462C-B782-FA608158B75A}"/>
              </a:ext>
            </a:extLst>
          </p:cNvPr>
          <p:cNvSpPr txBox="1">
            <a:spLocks/>
          </p:cNvSpPr>
          <p:nvPr/>
        </p:nvSpPr>
        <p:spPr>
          <a:xfrm>
            <a:off x="101600" y="1249734"/>
            <a:ext cx="8940800" cy="185178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SY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تغطي البيانات النطاق العربي بكامله وهو نطاق الشرق </a:t>
            </a:r>
            <a:r>
              <a:rPr kumimoji="0" lang="ar-SY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اﻷوسط</a:t>
            </a:r>
            <a:r>
              <a:rPr kumimoji="0" lang="ar-SY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وشمال أفريقيا بواسطة برنامج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CORDEX </a:t>
            </a:r>
            <a:r>
              <a:rPr kumimoji="0" lang="ar-SY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)</a:t>
            </a:r>
          </a:p>
          <a:p>
            <a:pPr marL="342900" marR="0" lvl="0" indent="-34290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SY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البيانات المصححة بالانحياز</a:t>
            </a:r>
          </a:p>
          <a:p>
            <a:pPr marL="342900" marR="0" lvl="0" indent="-34290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SY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تنسيق التقويم الغريغوري أي الميلادي</a:t>
            </a:r>
          </a:p>
          <a:p>
            <a:pPr marL="342900" marR="0" lvl="0" indent="-34290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SY" sz="18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مؤشرات الظواهر المناخية المتطرفة.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SY" sz="1800" b="1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وحدات القياس المشتركة.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722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42BCB36-A91E-4CE8-B791-77C7AC17D2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9A9420-C3D4-4DF0-BB78-4D568D75A9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16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3F05A9-8817-450F-977F-0071B987CF79}"/>
              </a:ext>
            </a:extLst>
          </p:cNvPr>
          <p:cNvSpPr/>
          <p:nvPr/>
        </p:nvSpPr>
        <p:spPr>
          <a:xfrm>
            <a:off x="-1569421" y="171856"/>
            <a:ext cx="105102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Y" sz="2400" b="1" dirty="0">
                <a:solidFill>
                  <a:srgbClr val="FFFFFF"/>
                </a:solidFill>
                <a:latin typeface="Roboto Condensed"/>
              </a:rPr>
              <a:t>سلبيات</a:t>
            </a:r>
            <a:r>
              <a:rPr kumimoji="0" lang="ar-SY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استخدام مخرجات </a:t>
            </a:r>
            <a:r>
              <a:rPr kumimoji="0" lang="ar-SY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ريكار</a:t>
            </a:r>
            <a:r>
              <a:rPr kumimoji="0" lang="ar-SY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من النمذجة المناخية </a:t>
            </a:r>
            <a:r>
              <a:rPr kumimoji="0" lang="ar-SY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اﻹقليمية</a:t>
            </a:r>
            <a:r>
              <a:rPr kumimoji="0" lang="ar-SY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(RCM)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5CE81F2-9C64-4A69-9A5F-E956B8700F31}"/>
              </a:ext>
            </a:extLst>
          </p:cNvPr>
          <p:cNvSpPr txBox="1">
            <a:spLocks/>
          </p:cNvSpPr>
          <p:nvPr/>
        </p:nvSpPr>
        <p:spPr>
          <a:xfrm>
            <a:off x="8737600" y="6492875"/>
            <a:ext cx="40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27968B9-F71B-4241-9647-2B023690AF84}" type="slidenum">
              <a:rPr lang="en-US" smtClean="0">
                <a:solidFill>
                  <a:srgbClr val="171616">
                    <a:tint val="75000"/>
                  </a:srgbClr>
                </a:solidFill>
                <a:latin typeface="Roboto Condensed"/>
              </a:rPr>
              <a:pPr>
                <a:defRPr/>
              </a:pPr>
              <a:t>16</a:t>
            </a:fld>
            <a:endParaRPr lang="en-US" dirty="0">
              <a:solidFill>
                <a:srgbClr val="171616">
                  <a:tint val="75000"/>
                </a:srgbClr>
              </a:solidFill>
              <a:latin typeface="Roboto Condensed"/>
            </a:endParaRP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A5880768-E491-457F-B253-EDC588872F1F}"/>
              </a:ext>
            </a:extLst>
          </p:cNvPr>
          <p:cNvSpPr txBox="1">
            <a:spLocks/>
          </p:cNvSpPr>
          <p:nvPr/>
        </p:nvSpPr>
        <p:spPr>
          <a:xfrm>
            <a:off x="8737600" y="6492877"/>
            <a:ext cx="40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968B9-F71B-4241-9647-2B023690AF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1616">
                    <a:tint val="75000"/>
                  </a:srgbClr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71616">
                  <a:tint val="75000"/>
                </a:srgbClr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09CC8CB1-1A88-4F89-A398-1643455565AC}"/>
              </a:ext>
            </a:extLst>
          </p:cNvPr>
          <p:cNvSpPr txBox="1">
            <a:spLocks/>
          </p:cNvSpPr>
          <p:nvPr/>
        </p:nvSpPr>
        <p:spPr>
          <a:xfrm>
            <a:off x="8737600" y="6492877"/>
            <a:ext cx="40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968B9-F71B-4241-9647-2B023690AF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1616">
                    <a:tint val="75000"/>
                  </a:srgbClr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71616">
                  <a:tint val="75000"/>
                </a:srgbClr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D6AA5E-EF33-46AC-B7F8-C82530B62D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595" b="20966"/>
          <a:stretch/>
        </p:blipFill>
        <p:spPr>
          <a:xfrm>
            <a:off x="965563" y="2898809"/>
            <a:ext cx="7053520" cy="359406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ADAF0C5-E001-49A1-B09B-433F8D9A5413}"/>
              </a:ext>
            </a:extLst>
          </p:cNvPr>
          <p:cNvSpPr/>
          <p:nvPr/>
        </p:nvSpPr>
        <p:spPr>
          <a:xfrm>
            <a:off x="228600" y="839376"/>
            <a:ext cx="8712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Y" sz="2400" dirty="0"/>
              <a:t> </a:t>
            </a:r>
          </a:p>
          <a:p>
            <a:pPr marL="457200" indent="-457200" algn="r" rtl="1">
              <a:buFont typeface="+mj-lt"/>
              <a:buAutoNum type="arabicPeriod"/>
            </a:pPr>
            <a:r>
              <a:rPr lang="ar-SY" sz="2400" dirty="0"/>
              <a:t>قد تكون </a:t>
            </a:r>
            <a:r>
              <a:rPr lang="ar-SY" sz="2400" dirty="0" err="1"/>
              <a:t>اﻻستبانة</a:t>
            </a:r>
            <a:r>
              <a:rPr lang="ar-SY" sz="2400" dirty="0"/>
              <a:t> (أي الدقة )المكانية والزمانية تقريبية للغاية .</a:t>
            </a:r>
          </a:p>
          <a:p>
            <a:pPr marL="457200" indent="-457200" algn="r" rtl="1">
              <a:buFont typeface="+mj-lt"/>
              <a:buAutoNum type="arabicPeriod"/>
            </a:pPr>
            <a:r>
              <a:rPr lang="ar-SY" sz="2400" dirty="0"/>
              <a:t>لم يتم تقييم بعض المعايير المناخية الشائعة (أي الرطوبة وسرعة الرياح).</a:t>
            </a:r>
          </a:p>
          <a:p>
            <a:pPr marL="457200" indent="-457200" algn="r" rtl="1">
              <a:buFont typeface="+mj-lt"/>
              <a:buAutoNum type="arabicPeriod"/>
            </a:pPr>
            <a:r>
              <a:rPr lang="ar-SY" sz="2400" dirty="0"/>
              <a:t>فجوات البيانات القريبة من المناطق الساحلية (بسبب تصحيح </a:t>
            </a:r>
            <a:r>
              <a:rPr lang="ar-SY" sz="2400" dirty="0" err="1"/>
              <a:t>اﻻنحياز</a:t>
            </a:r>
            <a:r>
              <a:rPr lang="ar-SY" sz="2400" dirty="0"/>
              <a:t>).</a:t>
            </a:r>
          </a:p>
          <a:p>
            <a:pPr marL="457200" indent="-457200" algn="r" rtl="1">
              <a:buFont typeface="+mj-lt"/>
              <a:buAutoNum type="arabicPeriod"/>
            </a:pPr>
            <a:endParaRPr lang="ar-SY" sz="2400" dirty="0"/>
          </a:p>
        </p:txBody>
      </p:sp>
    </p:spTree>
    <p:extLst>
      <p:ext uri="{BB962C8B-B14F-4D97-AF65-F5344CB8AC3E}">
        <p14:creationId xmlns:p14="http://schemas.microsoft.com/office/powerpoint/2010/main" val="415028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8401218-B8A6-4520-832A-646DC6F4EC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DD68FA-D28C-4B23-B474-EF104FFF0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17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EF644B-AD75-4AF7-A4E0-62484D6A64AB}"/>
              </a:ext>
            </a:extLst>
          </p:cNvPr>
          <p:cNvSpPr txBox="1"/>
          <p:nvPr/>
        </p:nvSpPr>
        <p:spPr>
          <a:xfrm>
            <a:off x="4988695" y="161003"/>
            <a:ext cx="41553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Y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تسمية الملفات في </a:t>
            </a:r>
            <a:r>
              <a:rPr lang="ar-SY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ريكار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BE55DFA-B2D2-4D61-96F1-80B12A03EF5C}"/>
              </a:ext>
            </a:extLst>
          </p:cNvPr>
          <p:cNvSpPr txBox="1">
            <a:spLocks/>
          </p:cNvSpPr>
          <p:nvPr/>
        </p:nvSpPr>
        <p:spPr>
          <a:xfrm>
            <a:off x="8737600" y="6492875"/>
            <a:ext cx="40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27968B9-F71B-4241-9647-2B023690AF84}" type="slidenum">
              <a:rPr lang="en-US" smtClean="0">
                <a:solidFill>
                  <a:srgbClr val="171616">
                    <a:tint val="75000"/>
                  </a:srgbClr>
                </a:solidFill>
                <a:latin typeface="Roboto Condensed"/>
              </a:rPr>
              <a:pPr>
                <a:defRPr/>
              </a:pPr>
              <a:t>17</a:t>
            </a:fld>
            <a:endParaRPr lang="en-US" dirty="0">
              <a:solidFill>
                <a:srgbClr val="171616">
                  <a:tint val="75000"/>
                </a:srgbClr>
              </a:solidFill>
              <a:latin typeface="Roboto Condensed"/>
            </a:endParaRP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0399B6A5-048C-40AB-898D-FDA0BB40A828}"/>
              </a:ext>
            </a:extLst>
          </p:cNvPr>
          <p:cNvSpPr txBox="1">
            <a:spLocks/>
          </p:cNvSpPr>
          <p:nvPr/>
        </p:nvSpPr>
        <p:spPr>
          <a:xfrm>
            <a:off x="8737600" y="6492877"/>
            <a:ext cx="40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968B9-F71B-4241-9647-2B023690AF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1616">
                    <a:tint val="75000"/>
                  </a:srgbClr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71616">
                  <a:tint val="75000"/>
                </a:srgbClr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B9FA06C3-2B6F-4472-BE1E-CD130B5D4D64}"/>
              </a:ext>
            </a:extLst>
          </p:cNvPr>
          <p:cNvSpPr txBox="1">
            <a:spLocks/>
          </p:cNvSpPr>
          <p:nvPr/>
        </p:nvSpPr>
        <p:spPr>
          <a:xfrm>
            <a:off x="8737600" y="6492877"/>
            <a:ext cx="40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968B9-F71B-4241-9647-2B023690AF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1616">
                    <a:tint val="75000"/>
                  </a:srgbClr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71616">
                  <a:tint val="75000"/>
                </a:srgbClr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DCD54C-66B4-409B-BEA8-E196F0D00F1C}"/>
              </a:ext>
            </a:extLst>
          </p:cNvPr>
          <p:cNvSpPr txBox="1"/>
          <p:nvPr/>
        </p:nvSpPr>
        <p:spPr>
          <a:xfrm>
            <a:off x="581604" y="3469160"/>
            <a:ext cx="8083426" cy="7150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pr_MNA-44_CNRM-CERFACS-CNRM-CM5_historicalandrcp45_r1i1p1_   SMHI-RCA4_v1-bc-dbs-wfdei_day_19510101-21001231_2046_2046.nc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5CFAAE1-50C7-49DD-ABEE-AE0943223938}"/>
              </a:ext>
            </a:extLst>
          </p:cNvPr>
          <p:cNvCxnSpPr>
            <a:cxnSpLocks/>
          </p:cNvCxnSpPr>
          <p:nvPr/>
        </p:nvCxnSpPr>
        <p:spPr>
          <a:xfrm flipV="1">
            <a:off x="819137" y="2740184"/>
            <a:ext cx="0" cy="570658"/>
          </a:xfrm>
          <a:prstGeom prst="line">
            <a:avLst/>
          </a:prstGeom>
          <a:ln w="28575">
            <a:solidFill>
              <a:srgbClr val="E09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69947F9-46BC-4678-9498-3996AE98ACCA}"/>
              </a:ext>
            </a:extLst>
          </p:cNvPr>
          <p:cNvSpPr txBox="1"/>
          <p:nvPr/>
        </p:nvSpPr>
        <p:spPr>
          <a:xfrm>
            <a:off x="20278" y="2129155"/>
            <a:ext cx="1402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ar-SY" dirty="0">
                <a:solidFill>
                  <a:srgbClr val="17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متغير مناخي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F7CF2B3-96F4-41D7-98E3-3C9A9E639E4C}"/>
              </a:ext>
            </a:extLst>
          </p:cNvPr>
          <p:cNvCxnSpPr>
            <a:cxnSpLocks/>
          </p:cNvCxnSpPr>
          <p:nvPr/>
        </p:nvCxnSpPr>
        <p:spPr>
          <a:xfrm flipH="1" flipV="1">
            <a:off x="1465908" y="1991762"/>
            <a:ext cx="2539" cy="1273866"/>
          </a:xfrm>
          <a:prstGeom prst="line">
            <a:avLst/>
          </a:prstGeom>
          <a:ln w="28575">
            <a:solidFill>
              <a:srgbClr val="E09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Left Brace 11">
            <a:extLst>
              <a:ext uri="{FF2B5EF4-FFF2-40B4-BE49-F238E27FC236}">
                <a16:creationId xmlns:a16="http://schemas.microsoft.com/office/drawing/2014/main" id="{2F8AFC29-37BB-417D-8B93-E2F3220CBEA7}"/>
              </a:ext>
            </a:extLst>
          </p:cNvPr>
          <p:cNvSpPr/>
          <p:nvPr/>
        </p:nvSpPr>
        <p:spPr>
          <a:xfrm rot="5400000">
            <a:off x="1397115" y="3001655"/>
            <a:ext cx="137586" cy="791549"/>
          </a:xfrm>
          <a:prstGeom prst="leftBrace">
            <a:avLst/>
          </a:prstGeom>
          <a:ln w="28575">
            <a:solidFill>
              <a:srgbClr val="E09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0DCDF6DE-9800-4F65-A32F-F32B124EEDFA}"/>
              </a:ext>
            </a:extLst>
          </p:cNvPr>
          <p:cNvSpPr/>
          <p:nvPr/>
        </p:nvSpPr>
        <p:spPr>
          <a:xfrm rot="5400000">
            <a:off x="3558563" y="1826701"/>
            <a:ext cx="120894" cy="3118670"/>
          </a:xfrm>
          <a:prstGeom prst="leftBrace">
            <a:avLst/>
          </a:prstGeom>
          <a:ln w="28575">
            <a:solidFill>
              <a:srgbClr val="E09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A9D63F5-E683-4F0B-B0CC-BA33CC174CA7}"/>
              </a:ext>
            </a:extLst>
          </p:cNvPr>
          <p:cNvCxnSpPr>
            <a:cxnSpLocks/>
          </p:cNvCxnSpPr>
          <p:nvPr/>
        </p:nvCxnSpPr>
        <p:spPr>
          <a:xfrm flipV="1">
            <a:off x="3622914" y="2694328"/>
            <a:ext cx="0" cy="527678"/>
          </a:xfrm>
          <a:prstGeom prst="line">
            <a:avLst/>
          </a:prstGeom>
          <a:ln w="28575">
            <a:solidFill>
              <a:srgbClr val="E09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670E746-860B-4D82-9641-661EB0279529}"/>
              </a:ext>
            </a:extLst>
          </p:cNvPr>
          <p:cNvSpPr txBox="1"/>
          <p:nvPr/>
        </p:nvSpPr>
        <p:spPr>
          <a:xfrm>
            <a:off x="2733224" y="2029837"/>
            <a:ext cx="19351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GCM</a:t>
            </a:r>
            <a:endParaRPr kumimoji="0" lang="ar-SY" sz="18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/>
            <a:r>
              <a:rPr lang="ar-SY" dirty="0">
                <a:solidFill>
                  <a:srgbClr val="17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النموذج المناخي العالمي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10CF7F99-E41A-4646-8140-8746EFDBBB2A}"/>
              </a:ext>
            </a:extLst>
          </p:cNvPr>
          <p:cNvSpPr/>
          <p:nvPr/>
        </p:nvSpPr>
        <p:spPr>
          <a:xfrm rot="5400000">
            <a:off x="6106802" y="2452963"/>
            <a:ext cx="220946" cy="1820324"/>
          </a:xfrm>
          <a:prstGeom prst="leftBrace">
            <a:avLst>
              <a:gd name="adj1" fmla="val 8332"/>
              <a:gd name="adj2" fmla="val 50000"/>
            </a:avLst>
          </a:prstGeom>
          <a:ln w="28575">
            <a:solidFill>
              <a:srgbClr val="E09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C20CC3-D485-4757-8BEE-DC2E159D7467}"/>
              </a:ext>
            </a:extLst>
          </p:cNvPr>
          <p:cNvSpPr txBox="1"/>
          <p:nvPr/>
        </p:nvSpPr>
        <p:spPr>
          <a:xfrm>
            <a:off x="5468190" y="2232353"/>
            <a:ext cx="1489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ar-SY" dirty="0">
                <a:solidFill>
                  <a:srgbClr val="17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السناريو المناخي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6D18B58-0A3C-4FC7-AAA9-B28C97B53943}"/>
              </a:ext>
            </a:extLst>
          </p:cNvPr>
          <p:cNvCxnSpPr>
            <a:cxnSpLocks/>
          </p:cNvCxnSpPr>
          <p:nvPr/>
        </p:nvCxnSpPr>
        <p:spPr>
          <a:xfrm flipV="1">
            <a:off x="6216544" y="2816946"/>
            <a:ext cx="0" cy="428333"/>
          </a:xfrm>
          <a:prstGeom prst="line">
            <a:avLst/>
          </a:prstGeom>
          <a:ln w="28575">
            <a:solidFill>
              <a:srgbClr val="E09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Left Brace 18">
            <a:extLst>
              <a:ext uri="{FF2B5EF4-FFF2-40B4-BE49-F238E27FC236}">
                <a16:creationId xmlns:a16="http://schemas.microsoft.com/office/drawing/2014/main" id="{35270A4A-3285-46FB-BE6B-91BB4F68E09D}"/>
              </a:ext>
            </a:extLst>
          </p:cNvPr>
          <p:cNvSpPr/>
          <p:nvPr/>
        </p:nvSpPr>
        <p:spPr>
          <a:xfrm rot="5400000">
            <a:off x="7504774" y="3040152"/>
            <a:ext cx="177155" cy="674292"/>
          </a:xfrm>
          <a:prstGeom prst="leftBrace">
            <a:avLst/>
          </a:prstGeom>
          <a:ln w="28575">
            <a:solidFill>
              <a:srgbClr val="E09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AFE2DD-1A60-4F16-8057-7F5D2E3AEC25}"/>
              </a:ext>
            </a:extLst>
          </p:cNvPr>
          <p:cNvSpPr txBox="1"/>
          <p:nvPr/>
        </p:nvSpPr>
        <p:spPr>
          <a:xfrm>
            <a:off x="265475" y="4737399"/>
            <a:ext cx="1884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/>
            <a:r>
              <a:rPr lang="ar-SY" dirty="0">
                <a:solidFill>
                  <a:srgbClr val="17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النموذج المناخي الإقليمي المستخدم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(RCM)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B365096-F74D-4C46-9252-032A2A511B44}"/>
              </a:ext>
            </a:extLst>
          </p:cNvPr>
          <p:cNvCxnSpPr/>
          <p:nvPr/>
        </p:nvCxnSpPr>
        <p:spPr>
          <a:xfrm flipV="1">
            <a:off x="7588909" y="2557655"/>
            <a:ext cx="0" cy="724065"/>
          </a:xfrm>
          <a:prstGeom prst="line">
            <a:avLst/>
          </a:prstGeom>
          <a:ln w="28575">
            <a:solidFill>
              <a:srgbClr val="E09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Left Brace 21">
            <a:extLst>
              <a:ext uri="{FF2B5EF4-FFF2-40B4-BE49-F238E27FC236}">
                <a16:creationId xmlns:a16="http://schemas.microsoft.com/office/drawing/2014/main" id="{E3CD20A7-D1C6-4165-A305-CBD7BA1B0E3B}"/>
              </a:ext>
            </a:extLst>
          </p:cNvPr>
          <p:cNvSpPr/>
          <p:nvPr/>
        </p:nvSpPr>
        <p:spPr>
          <a:xfrm rot="16200000">
            <a:off x="1171109" y="3724917"/>
            <a:ext cx="221023" cy="1160125"/>
          </a:xfrm>
          <a:prstGeom prst="leftBrace">
            <a:avLst/>
          </a:prstGeom>
          <a:ln w="28575">
            <a:solidFill>
              <a:srgbClr val="E09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A823702-EFB9-4639-B1AD-10C3A9F0AABF}"/>
              </a:ext>
            </a:extLst>
          </p:cNvPr>
          <p:cNvCxnSpPr>
            <a:cxnSpLocks/>
          </p:cNvCxnSpPr>
          <p:nvPr/>
        </p:nvCxnSpPr>
        <p:spPr>
          <a:xfrm flipH="1" flipV="1">
            <a:off x="1277707" y="4415491"/>
            <a:ext cx="0" cy="360273"/>
          </a:xfrm>
          <a:prstGeom prst="line">
            <a:avLst/>
          </a:prstGeom>
          <a:ln w="28575">
            <a:solidFill>
              <a:srgbClr val="E09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180C634-47EB-47E0-80AB-8E7768FADB5A}"/>
              </a:ext>
            </a:extLst>
          </p:cNvPr>
          <p:cNvCxnSpPr/>
          <p:nvPr/>
        </p:nvCxnSpPr>
        <p:spPr>
          <a:xfrm flipV="1">
            <a:off x="2903760" y="4497613"/>
            <a:ext cx="0" cy="1268524"/>
          </a:xfrm>
          <a:prstGeom prst="line">
            <a:avLst/>
          </a:prstGeom>
          <a:ln w="28575">
            <a:solidFill>
              <a:srgbClr val="E09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6CA3998-243D-4355-904C-D5A59851A383}"/>
              </a:ext>
            </a:extLst>
          </p:cNvPr>
          <p:cNvSpPr txBox="1"/>
          <p:nvPr/>
        </p:nvSpPr>
        <p:spPr>
          <a:xfrm>
            <a:off x="3451750" y="4741155"/>
            <a:ext cx="1350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rtl="1"/>
            <a:r>
              <a:rPr lang="ar-SY" dirty="0">
                <a:solidFill>
                  <a:srgbClr val="17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الاستبانة الزمنية</a:t>
            </a:r>
          </a:p>
          <a:p>
            <a:pPr lvl="0" algn="ctr" rtl="1"/>
            <a:r>
              <a:rPr lang="ar-SY" dirty="0">
                <a:solidFill>
                  <a:srgbClr val="17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(اليومية)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id="{D27946A8-FC49-4069-8ADA-213DBF97729D}"/>
              </a:ext>
            </a:extLst>
          </p:cNvPr>
          <p:cNvSpPr/>
          <p:nvPr/>
        </p:nvSpPr>
        <p:spPr>
          <a:xfrm rot="16200000">
            <a:off x="5266808" y="3295062"/>
            <a:ext cx="221023" cy="2022860"/>
          </a:xfrm>
          <a:prstGeom prst="leftBrace">
            <a:avLst/>
          </a:prstGeom>
          <a:ln w="28575">
            <a:solidFill>
              <a:srgbClr val="E09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DA44048-AE44-4703-A262-DDA953D75170}"/>
              </a:ext>
            </a:extLst>
          </p:cNvPr>
          <p:cNvCxnSpPr>
            <a:cxnSpLocks/>
          </p:cNvCxnSpPr>
          <p:nvPr/>
        </p:nvCxnSpPr>
        <p:spPr>
          <a:xfrm flipV="1">
            <a:off x="4037322" y="4497613"/>
            <a:ext cx="0" cy="211243"/>
          </a:xfrm>
          <a:prstGeom prst="line">
            <a:avLst/>
          </a:prstGeom>
          <a:ln w="28575">
            <a:solidFill>
              <a:srgbClr val="E09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CA4515C-532E-4C73-AE32-4F1FB2D1ACDF}"/>
              </a:ext>
            </a:extLst>
          </p:cNvPr>
          <p:cNvSpPr txBox="1"/>
          <p:nvPr/>
        </p:nvSpPr>
        <p:spPr>
          <a:xfrm>
            <a:off x="4498807" y="5215894"/>
            <a:ext cx="17850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ar-SY" dirty="0">
                <a:solidFill>
                  <a:srgbClr val="17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الفترة الزمنية لكافة مجموعة البيانات</a:t>
            </a:r>
          </a:p>
          <a:p>
            <a:pPr lvl="0" algn="ctr">
              <a:spcAft>
                <a:spcPts val="600"/>
              </a:spcAft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(data for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EC-EARTH RCP8.5 begins in 1970)</a:t>
            </a: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1427E5E6-D1D5-4707-9B93-4C6B3E481196}"/>
              </a:ext>
            </a:extLst>
          </p:cNvPr>
          <p:cNvSpPr/>
          <p:nvPr/>
        </p:nvSpPr>
        <p:spPr>
          <a:xfrm rot="16200000">
            <a:off x="7016926" y="3760948"/>
            <a:ext cx="221023" cy="1091088"/>
          </a:xfrm>
          <a:prstGeom prst="leftBrace">
            <a:avLst/>
          </a:prstGeom>
          <a:ln w="28575">
            <a:solidFill>
              <a:srgbClr val="E09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Left Brace 29">
            <a:extLst>
              <a:ext uri="{FF2B5EF4-FFF2-40B4-BE49-F238E27FC236}">
                <a16:creationId xmlns:a16="http://schemas.microsoft.com/office/drawing/2014/main" id="{5C09ECE6-6538-4083-A9D1-F35371A264D9}"/>
              </a:ext>
            </a:extLst>
          </p:cNvPr>
          <p:cNvSpPr/>
          <p:nvPr/>
        </p:nvSpPr>
        <p:spPr>
          <a:xfrm rot="16200000">
            <a:off x="7812126" y="4200921"/>
            <a:ext cx="221023" cy="211142"/>
          </a:xfrm>
          <a:prstGeom prst="leftBrace">
            <a:avLst/>
          </a:prstGeom>
          <a:ln w="28575">
            <a:solidFill>
              <a:srgbClr val="E09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4A8AD9F-DC75-41A0-95D5-9215C2EF55F0}"/>
              </a:ext>
            </a:extLst>
          </p:cNvPr>
          <p:cNvCxnSpPr/>
          <p:nvPr/>
        </p:nvCxnSpPr>
        <p:spPr>
          <a:xfrm flipV="1">
            <a:off x="7127437" y="4521826"/>
            <a:ext cx="0" cy="694093"/>
          </a:xfrm>
          <a:prstGeom prst="line">
            <a:avLst/>
          </a:prstGeom>
          <a:ln w="28575">
            <a:solidFill>
              <a:srgbClr val="E09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0C64648-C37D-423C-A833-FFC59DD30690}"/>
              </a:ext>
            </a:extLst>
          </p:cNvPr>
          <p:cNvSpPr txBox="1"/>
          <p:nvPr/>
        </p:nvSpPr>
        <p:spPr>
          <a:xfrm>
            <a:off x="6342605" y="5191705"/>
            <a:ext cx="1590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ar-SY" dirty="0">
                <a:solidFill>
                  <a:srgbClr val="17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الفترة الزمنية لهذا الملف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42ED2D8-6642-4506-A926-4E8B11AF8DDA}"/>
              </a:ext>
            </a:extLst>
          </p:cNvPr>
          <p:cNvCxnSpPr>
            <a:cxnSpLocks/>
          </p:cNvCxnSpPr>
          <p:nvPr/>
        </p:nvCxnSpPr>
        <p:spPr>
          <a:xfrm flipH="1" flipV="1">
            <a:off x="5376509" y="4515578"/>
            <a:ext cx="7739" cy="700341"/>
          </a:xfrm>
          <a:prstGeom prst="line">
            <a:avLst/>
          </a:prstGeom>
          <a:ln w="28575">
            <a:solidFill>
              <a:srgbClr val="E09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Left Brace 33">
            <a:extLst>
              <a:ext uri="{FF2B5EF4-FFF2-40B4-BE49-F238E27FC236}">
                <a16:creationId xmlns:a16="http://schemas.microsoft.com/office/drawing/2014/main" id="{318C7902-4092-412A-8A23-032691926319}"/>
              </a:ext>
            </a:extLst>
          </p:cNvPr>
          <p:cNvSpPr/>
          <p:nvPr/>
        </p:nvSpPr>
        <p:spPr>
          <a:xfrm rot="16200000">
            <a:off x="3924819" y="4140202"/>
            <a:ext cx="221023" cy="331272"/>
          </a:xfrm>
          <a:prstGeom prst="leftBrace">
            <a:avLst/>
          </a:prstGeom>
          <a:ln w="28575">
            <a:solidFill>
              <a:srgbClr val="E09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Left Brace 34">
            <a:extLst>
              <a:ext uri="{FF2B5EF4-FFF2-40B4-BE49-F238E27FC236}">
                <a16:creationId xmlns:a16="http://schemas.microsoft.com/office/drawing/2014/main" id="{0BCD1B62-B9CF-4328-9CAD-9A60FE9E7176}"/>
              </a:ext>
            </a:extLst>
          </p:cNvPr>
          <p:cNvSpPr/>
          <p:nvPr/>
        </p:nvSpPr>
        <p:spPr>
          <a:xfrm rot="16200000">
            <a:off x="2792192" y="3533251"/>
            <a:ext cx="228305" cy="1536173"/>
          </a:xfrm>
          <a:prstGeom prst="leftBrace">
            <a:avLst/>
          </a:prstGeom>
          <a:ln w="28575">
            <a:solidFill>
              <a:srgbClr val="E09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BEFE2E6-C2C8-4E1A-91FA-AC687E386367}"/>
              </a:ext>
            </a:extLst>
          </p:cNvPr>
          <p:cNvSpPr txBox="1"/>
          <p:nvPr/>
        </p:nvSpPr>
        <p:spPr>
          <a:xfrm>
            <a:off x="6732967" y="1680375"/>
            <a:ext cx="1732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ar-SY" dirty="0">
                <a:solidFill>
                  <a:srgbClr val="17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تسمية عنصر المجموعة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Left Brace 36">
            <a:extLst>
              <a:ext uri="{FF2B5EF4-FFF2-40B4-BE49-F238E27FC236}">
                <a16:creationId xmlns:a16="http://schemas.microsoft.com/office/drawing/2014/main" id="{BD0D447B-F410-49E9-A654-DD3237D0D1C0}"/>
              </a:ext>
            </a:extLst>
          </p:cNvPr>
          <p:cNvSpPr/>
          <p:nvPr/>
        </p:nvSpPr>
        <p:spPr>
          <a:xfrm rot="5400000">
            <a:off x="753608" y="3258729"/>
            <a:ext cx="126642" cy="248871"/>
          </a:xfrm>
          <a:prstGeom prst="leftBrace">
            <a:avLst/>
          </a:prstGeom>
          <a:ln w="28575">
            <a:solidFill>
              <a:srgbClr val="E09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42CC220-90F2-4ABF-8341-8D711E6DBC43}"/>
              </a:ext>
            </a:extLst>
          </p:cNvPr>
          <p:cNvSpPr txBox="1"/>
          <p:nvPr/>
        </p:nvSpPr>
        <p:spPr>
          <a:xfrm>
            <a:off x="7545067" y="4452599"/>
            <a:ext cx="1590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ar-SY" dirty="0">
                <a:solidFill>
                  <a:srgbClr val="17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تسمية ملف </a:t>
            </a:r>
            <a:r>
              <a:rPr lang="en-US" dirty="0">
                <a:solidFill>
                  <a:srgbClr val="17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NetCDF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CD8BC60-5DE8-45DE-A325-D28C068291BC}"/>
              </a:ext>
            </a:extLst>
          </p:cNvPr>
          <p:cNvSpPr txBox="1"/>
          <p:nvPr/>
        </p:nvSpPr>
        <p:spPr>
          <a:xfrm>
            <a:off x="941365" y="1302176"/>
            <a:ext cx="2141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/>
            <a:r>
              <a:rPr lang="ar-SY" dirty="0">
                <a:solidFill>
                  <a:srgbClr val="17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النطاق لدى </a:t>
            </a:r>
            <a:r>
              <a:rPr lang="en-US" dirty="0">
                <a:solidFill>
                  <a:srgbClr val="17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CORDEX </a:t>
            </a:r>
            <a:r>
              <a:rPr lang="ar-SY" dirty="0">
                <a:solidFill>
                  <a:srgbClr val="17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والاستبانة المكانية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A2AB34C-26CC-4D9C-8415-E658517716A0}"/>
              </a:ext>
            </a:extLst>
          </p:cNvPr>
          <p:cNvSpPr txBox="1"/>
          <p:nvPr/>
        </p:nvSpPr>
        <p:spPr>
          <a:xfrm>
            <a:off x="1496023" y="5700850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rtl="1"/>
            <a:r>
              <a:rPr lang="ar-SY" dirty="0">
                <a:solidFill>
                  <a:srgbClr val="17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الطريقة القائمة على التوزيع </a:t>
            </a:r>
          </a:p>
          <a:p>
            <a:pPr lvl="0" algn="ctr" rtl="1"/>
            <a:r>
              <a:rPr lang="ar-SY" dirty="0">
                <a:solidFill>
                  <a:srgbClr val="17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لتصحيح الانحياز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311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C7F7FB8-B71F-41BC-89C1-9D1EE892F1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F93265-F12D-4CDA-86F6-29EF9EC4AA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18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D3A13A-BA7C-4ECB-B810-DD41FF80618F}"/>
              </a:ext>
            </a:extLst>
          </p:cNvPr>
          <p:cNvSpPr txBox="1"/>
          <p:nvPr/>
        </p:nvSpPr>
        <p:spPr>
          <a:xfrm>
            <a:off x="1147864" y="190500"/>
            <a:ext cx="7996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/>
            <a:r>
              <a:rPr lang="ar-SY" sz="3200" b="1" dirty="0">
                <a:solidFill>
                  <a:srgbClr val="FFFFFF"/>
                </a:solidFill>
                <a:cs typeface="Arial" pitchFamily="34" charset="0"/>
              </a:rPr>
              <a:t>تسمية ملفات </a:t>
            </a:r>
            <a:r>
              <a:rPr lang="en-US" sz="3200" b="1" dirty="0">
                <a:solidFill>
                  <a:srgbClr val="FFFFFF"/>
                </a:solidFill>
                <a:cs typeface="Arial" pitchFamily="34" charset="0"/>
              </a:rPr>
              <a:t>NetCDF</a:t>
            </a:r>
            <a:r>
              <a:rPr lang="ar-SY" sz="3200" b="1" dirty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en-US" sz="3200" b="1" dirty="0">
                <a:solidFill>
                  <a:srgbClr val="FFFFFF"/>
                </a:solidFill>
                <a:cs typeface="Arial" pitchFamily="34" charset="0"/>
              </a:rPr>
              <a:t>  </a:t>
            </a:r>
            <a:r>
              <a:rPr lang="ar-SY" sz="3200" b="1" dirty="0">
                <a:solidFill>
                  <a:srgbClr val="FFFFFF"/>
                </a:solidFill>
                <a:cs typeface="Arial" pitchFamily="34" charset="0"/>
              </a:rPr>
              <a:t>في </a:t>
            </a:r>
            <a:r>
              <a:rPr lang="ar-SY" sz="3200" b="1" dirty="0" err="1">
                <a:solidFill>
                  <a:srgbClr val="FFFFFF"/>
                </a:solidFill>
                <a:cs typeface="Arial" pitchFamily="34" charset="0"/>
              </a:rPr>
              <a:t>ريكار</a:t>
            </a:r>
            <a:r>
              <a:rPr lang="ar-SY" sz="3200" b="1" dirty="0">
                <a:solidFill>
                  <a:srgbClr val="FFFFFF"/>
                </a:solidFill>
                <a:cs typeface="Arial" pitchFamily="34" charset="0"/>
              </a:rPr>
              <a:t>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A45299D-17ED-487E-8099-348E41C99470}"/>
              </a:ext>
            </a:extLst>
          </p:cNvPr>
          <p:cNvSpPr txBox="1">
            <a:spLocks/>
          </p:cNvSpPr>
          <p:nvPr/>
        </p:nvSpPr>
        <p:spPr>
          <a:xfrm>
            <a:off x="8737600" y="6492875"/>
            <a:ext cx="40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27968B9-F71B-4241-9647-2B023690AF84}" type="slidenum">
              <a:rPr lang="en-US" smtClean="0">
                <a:solidFill>
                  <a:srgbClr val="171616">
                    <a:tint val="75000"/>
                  </a:srgbClr>
                </a:solidFill>
                <a:latin typeface="Roboto Condensed"/>
              </a:rPr>
              <a:pPr>
                <a:defRPr/>
              </a:pPr>
              <a:t>18</a:t>
            </a:fld>
            <a:endParaRPr lang="en-US" dirty="0">
              <a:solidFill>
                <a:srgbClr val="171616">
                  <a:tint val="75000"/>
                </a:srgbClr>
              </a:solidFill>
              <a:latin typeface="Roboto Condensed"/>
            </a:endParaRP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7740BC7D-A1D7-461C-ACB6-DDD9F91D9D8D}"/>
              </a:ext>
            </a:extLst>
          </p:cNvPr>
          <p:cNvSpPr txBox="1">
            <a:spLocks/>
          </p:cNvSpPr>
          <p:nvPr/>
        </p:nvSpPr>
        <p:spPr>
          <a:xfrm>
            <a:off x="8737600" y="6492877"/>
            <a:ext cx="40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968B9-F71B-4241-9647-2B023690AF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1616">
                    <a:tint val="75000"/>
                  </a:srgbClr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71616">
                  <a:tint val="75000"/>
                </a:srgbClr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0259944C-EF2B-46BB-8A37-2BB496DBC0EA}"/>
              </a:ext>
            </a:extLst>
          </p:cNvPr>
          <p:cNvSpPr txBox="1">
            <a:spLocks/>
          </p:cNvSpPr>
          <p:nvPr/>
        </p:nvSpPr>
        <p:spPr>
          <a:xfrm>
            <a:off x="8737600" y="6492877"/>
            <a:ext cx="40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968B9-F71B-4241-9647-2B023690AF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1616">
                    <a:tint val="75000"/>
                  </a:srgbClr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71616">
                  <a:tint val="75000"/>
                </a:srgbClr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9ECA67-6ABA-430F-9147-78AD4D049916}"/>
              </a:ext>
            </a:extLst>
          </p:cNvPr>
          <p:cNvSpPr txBox="1"/>
          <p:nvPr/>
        </p:nvSpPr>
        <p:spPr>
          <a:xfrm>
            <a:off x="1287767" y="3532531"/>
            <a:ext cx="6790746" cy="7150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cdd_MNA-44_ICHEC-EC-EARTH_rcp45_r12i1p1_SMHI-RCA4-DBS43-WFDEI-1980-2009_v1_day_1951-2100_ANN.nc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7B68F5-FD22-4141-A304-AECC555E5967}"/>
              </a:ext>
            </a:extLst>
          </p:cNvPr>
          <p:cNvCxnSpPr>
            <a:cxnSpLocks/>
          </p:cNvCxnSpPr>
          <p:nvPr/>
        </p:nvCxnSpPr>
        <p:spPr>
          <a:xfrm flipV="1">
            <a:off x="1588672" y="2774433"/>
            <a:ext cx="0" cy="570658"/>
          </a:xfrm>
          <a:prstGeom prst="line">
            <a:avLst/>
          </a:prstGeom>
          <a:ln w="28575">
            <a:solidFill>
              <a:srgbClr val="E09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A709249-1800-408E-BD0C-318FDE3D9CBE}"/>
              </a:ext>
            </a:extLst>
          </p:cNvPr>
          <p:cNvSpPr txBox="1"/>
          <p:nvPr/>
        </p:nvSpPr>
        <p:spPr>
          <a:xfrm>
            <a:off x="732672" y="2163256"/>
            <a:ext cx="1402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ar-SY" dirty="0">
                <a:solidFill>
                  <a:srgbClr val="17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متغير مناخي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0B3AB10-B22D-4CB9-BFEB-645E7CBA900F}"/>
              </a:ext>
            </a:extLst>
          </p:cNvPr>
          <p:cNvCxnSpPr>
            <a:cxnSpLocks/>
          </p:cNvCxnSpPr>
          <p:nvPr/>
        </p:nvCxnSpPr>
        <p:spPr>
          <a:xfrm flipV="1">
            <a:off x="2328519" y="2421247"/>
            <a:ext cx="0" cy="894776"/>
          </a:xfrm>
          <a:prstGeom prst="line">
            <a:avLst/>
          </a:prstGeom>
          <a:ln w="28575">
            <a:solidFill>
              <a:srgbClr val="E09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689CA83-04B9-4DD4-884E-E0E3A3324033}"/>
              </a:ext>
            </a:extLst>
          </p:cNvPr>
          <p:cNvSpPr txBox="1"/>
          <p:nvPr/>
        </p:nvSpPr>
        <p:spPr>
          <a:xfrm>
            <a:off x="1587475" y="1700735"/>
            <a:ext cx="2141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/>
            <a:r>
              <a:rPr lang="ar-SY" dirty="0">
                <a:solidFill>
                  <a:srgbClr val="17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النطاق لدى </a:t>
            </a:r>
            <a:r>
              <a:rPr lang="en-US" dirty="0">
                <a:solidFill>
                  <a:srgbClr val="17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CORDEX </a:t>
            </a:r>
            <a:r>
              <a:rPr lang="ar-SY" dirty="0">
                <a:solidFill>
                  <a:srgbClr val="17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والاستبانة المكانية</a:t>
            </a: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977A2755-C816-4A32-87DD-F7924B6E7273}"/>
              </a:ext>
            </a:extLst>
          </p:cNvPr>
          <p:cNvSpPr/>
          <p:nvPr/>
        </p:nvSpPr>
        <p:spPr>
          <a:xfrm rot="5400000">
            <a:off x="2275864" y="3041176"/>
            <a:ext cx="100402" cy="802066"/>
          </a:xfrm>
          <a:prstGeom prst="leftBrace">
            <a:avLst/>
          </a:prstGeom>
          <a:ln w="28575">
            <a:solidFill>
              <a:srgbClr val="E09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2437695C-F689-475B-8667-96402A501DC8}"/>
              </a:ext>
            </a:extLst>
          </p:cNvPr>
          <p:cNvSpPr/>
          <p:nvPr/>
        </p:nvSpPr>
        <p:spPr>
          <a:xfrm rot="5400000">
            <a:off x="3784216" y="2460612"/>
            <a:ext cx="112926" cy="1969622"/>
          </a:xfrm>
          <a:prstGeom prst="leftBrace">
            <a:avLst/>
          </a:prstGeom>
          <a:ln w="28575">
            <a:solidFill>
              <a:srgbClr val="E09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29CFC4A-C894-4E64-8438-13A59FF5C96F}"/>
              </a:ext>
            </a:extLst>
          </p:cNvPr>
          <p:cNvCxnSpPr>
            <a:cxnSpLocks/>
          </p:cNvCxnSpPr>
          <p:nvPr/>
        </p:nvCxnSpPr>
        <p:spPr>
          <a:xfrm flipV="1">
            <a:off x="3839413" y="2774433"/>
            <a:ext cx="0" cy="527678"/>
          </a:xfrm>
          <a:prstGeom prst="line">
            <a:avLst/>
          </a:prstGeom>
          <a:ln w="28575">
            <a:solidFill>
              <a:srgbClr val="E09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FBC8138-7E77-4D4F-8E93-FC981E004359}"/>
              </a:ext>
            </a:extLst>
          </p:cNvPr>
          <p:cNvSpPr txBox="1"/>
          <p:nvPr/>
        </p:nvSpPr>
        <p:spPr>
          <a:xfrm>
            <a:off x="2826027" y="2192561"/>
            <a:ext cx="19351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GCM</a:t>
            </a:r>
            <a:endParaRPr kumimoji="0" lang="ar-SY" sz="18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/>
            <a:r>
              <a:rPr lang="ar-SY" dirty="0">
                <a:solidFill>
                  <a:srgbClr val="17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النموذج المناخي العالمي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35361395-11EA-4DE3-BF0A-0601D840836F}"/>
              </a:ext>
            </a:extLst>
          </p:cNvPr>
          <p:cNvSpPr/>
          <p:nvPr/>
        </p:nvSpPr>
        <p:spPr>
          <a:xfrm rot="5400000">
            <a:off x="5122720" y="3101623"/>
            <a:ext cx="221248" cy="633999"/>
          </a:xfrm>
          <a:prstGeom prst="leftBrace">
            <a:avLst>
              <a:gd name="adj1" fmla="val 8332"/>
              <a:gd name="adj2" fmla="val 50000"/>
            </a:avLst>
          </a:prstGeom>
          <a:ln w="28575">
            <a:solidFill>
              <a:srgbClr val="E09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B8A567-0714-4589-81A1-2B2F690DA5B8}"/>
              </a:ext>
            </a:extLst>
          </p:cNvPr>
          <p:cNvSpPr txBox="1"/>
          <p:nvPr/>
        </p:nvSpPr>
        <p:spPr>
          <a:xfrm>
            <a:off x="4562688" y="2205411"/>
            <a:ext cx="1489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ar-SY" dirty="0">
                <a:solidFill>
                  <a:srgbClr val="17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السناريو المناخي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7DA87A0-8487-4868-A887-2DD5CB999B97}"/>
              </a:ext>
            </a:extLst>
          </p:cNvPr>
          <p:cNvCxnSpPr>
            <a:cxnSpLocks/>
          </p:cNvCxnSpPr>
          <p:nvPr/>
        </p:nvCxnSpPr>
        <p:spPr>
          <a:xfrm flipV="1">
            <a:off x="5228944" y="2783486"/>
            <a:ext cx="0" cy="428333"/>
          </a:xfrm>
          <a:prstGeom prst="line">
            <a:avLst/>
          </a:prstGeom>
          <a:ln w="28575">
            <a:solidFill>
              <a:srgbClr val="E09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Left Brace 19">
            <a:extLst>
              <a:ext uri="{FF2B5EF4-FFF2-40B4-BE49-F238E27FC236}">
                <a16:creationId xmlns:a16="http://schemas.microsoft.com/office/drawing/2014/main" id="{C8D0C6E0-90C9-4B2F-8368-B7A4FAC518BD}"/>
              </a:ext>
            </a:extLst>
          </p:cNvPr>
          <p:cNvSpPr/>
          <p:nvPr/>
        </p:nvSpPr>
        <p:spPr>
          <a:xfrm rot="5400000">
            <a:off x="5924303" y="3103524"/>
            <a:ext cx="177155" cy="674292"/>
          </a:xfrm>
          <a:prstGeom prst="leftBrace">
            <a:avLst/>
          </a:prstGeom>
          <a:ln w="28575">
            <a:solidFill>
              <a:srgbClr val="E09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6F2807-35C2-4188-B5AE-81094AF2C486}"/>
              </a:ext>
            </a:extLst>
          </p:cNvPr>
          <p:cNvSpPr txBox="1"/>
          <p:nvPr/>
        </p:nvSpPr>
        <p:spPr>
          <a:xfrm>
            <a:off x="6421781" y="2033178"/>
            <a:ext cx="1732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ar-SY" dirty="0">
                <a:solidFill>
                  <a:srgbClr val="17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النموذج المناخي الإقليمي المستخدم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(RCM)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A6CC99B-9065-454F-A819-9141F53FB677}"/>
              </a:ext>
            </a:extLst>
          </p:cNvPr>
          <p:cNvCxnSpPr>
            <a:cxnSpLocks/>
          </p:cNvCxnSpPr>
          <p:nvPr/>
        </p:nvCxnSpPr>
        <p:spPr>
          <a:xfrm flipV="1">
            <a:off x="6012349" y="2073240"/>
            <a:ext cx="0" cy="1179402"/>
          </a:xfrm>
          <a:prstGeom prst="line">
            <a:avLst/>
          </a:prstGeom>
          <a:ln w="28575">
            <a:solidFill>
              <a:srgbClr val="E09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Left Brace 22">
            <a:extLst>
              <a:ext uri="{FF2B5EF4-FFF2-40B4-BE49-F238E27FC236}">
                <a16:creationId xmlns:a16="http://schemas.microsoft.com/office/drawing/2014/main" id="{571EA10B-2CC3-4ED6-ADD9-E5CA333E3806}"/>
              </a:ext>
            </a:extLst>
          </p:cNvPr>
          <p:cNvSpPr/>
          <p:nvPr/>
        </p:nvSpPr>
        <p:spPr>
          <a:xfrm rot="5400000">
            <a:off x="7101312" y="2769600"/>
            <a:ext cx="210440" cy="1254135"/>
          </a:xfrm>
          <a:prstGeom prst="leftBrace">
            <a:avLst/>
          </a:prstGeom>
          <a:ln w="28575">
            <a:solidFill>
              <a:srgbClr val="E09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4743B39-EE5D-4947-A93E-FAB5537324AE}"/>
              </a:ext>
            </a:extLst>
          </p:cNvPr>
          <p:cNvCxnSpPr>
            <a:cxnSpLocks/>
          </p:cNvCxnSpPr>
          <p:nvPr/>
        </p:nvCxnSpPr>
        <p:spPr>
          <a:xfrm flipH="1" flipV="1">
            <a:off x="7207718" y="2955750"/>
            <a:ext cx="0" cy="360273"/>
          </a:xfrm>
          <a:prstGeom prst="line">
            <a:avLst/>
          </a:prstGeom>
          <a:ln w="28575">
            <a:solidFill>
              <a:srgbClr val="E09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C245396-18DA-469F-9234-64C1674846A0}"/>
              </a:ext>
            </a:extLst>
          </p:cNvPr>
          <p:cNvSpPr txBox="1"/>
          <p:nvPr/>
        </p:nvSpPr>
        <p:spPr>
          <a:xfrm>
            <a:off x="1320302" y="5690554"/>
            <a:ext cx="2198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ar-SY" dirty="0">
                <a:solidFill>
                  <a:srgbClr val="17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الطريقة القائمة على التوزيع</a:t>
            </a:r>
          </a:p>
          <a:p>
            <a:pPr lvl="0" algn="ctr"/>
            <a:r>
              <a:rPr lang="ar-SY" dirty="0">
                <a:solidFill>
                  <a:srgbClr val="17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لتصحيح الانحياز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825DDAF-A60B-401D-BB1D-59ACCA5389BD}"/>
              </a:ext>
            </a:extLst>
          </p:cNvPr>
          <p:cNvCxnSpPr/>
          <p:nvPr/>
        </p:nvCxnSpPr>
        <p:spPr>
          <a:xfrm flipV="1">
            <a:off x="2889673" y="4461615"/>
            <a:ext cx="0" cy="1268524"/>
          </a:xfrm>
          <a:prstGeom prst="line">
            <a:avLst/>
          </a:prstGeom>
          <a:ln w="28575">
            <a:solidFill>
              <a:srgbClr val="E09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E39B31A-50F5-44E8-99EA-17A0E83D74CE}"/>
              </a:ext>
            </a:extLst>
          </p:cNvPr>
          <p:cNvSpPr txBox="1"/>
          <p:nvPr/>
        </p:nvSpPr>
        <p:spPr>
          <a:xfrm>
            <a:off x="3930028" y="4750815"/>
            <a:ext cx="1707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ar-SY" dirty="0">
                <a:solidFill>
                  <a:srgbClr val="17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الاستبانة الزمنية للمدخلات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Left Brace 27">
            <a:extLst>
              <a:ext uri="{FF2B5EF4-FFF2-40B4-BE49-F238E27FC236}">
                <a16:creationId xmlns:a16="http://schemas.microsoft.com/office/drawing/2014/main" id="{5CFE1A0D-5E80-4229-91D5-BC94327452F2}"/>
              </a:ext>
            </a:extLst>
          </p:cNvPr>
          <p:cNvSpPr/>
          <p:nvPr/>
        </p:nvSpPr>
        <p:spPr>
          <a:xfrm rot="16200000">
            <a:off x="5545992" y="3832928"/>
            <a:ext cx="162716" cy="1015564"/>
          </a:xfrm>
          <a:prstGeom prst="leftBrace">
            <a:avLst/>
          </a:prstGeom>
          <a:ln w="28575">
            <a:solidFill>
              <a:srgbClr val="E09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AFE9859-9098-47E0-837D-9E10D2CE441F}"/>
              </a:ext>
            </a:extLst>
          </p:cNvPr>
          <p:cNvCxnSpPr>
            <a:cxnSpLocks/>
          </p:cNvCxnSpPr>
          <p:nvPr/>
        </p:nvCxnSpPr>
        <p:spPr>
          <a:xfrm flipV="1">
            <a:off x="4815906" y="4576367"/>
            <a:ext cx="0" cy="211243"/>
          </a:xfrm>
          <a:prstGeom prst="line">
            <a:avLst/>
          </a:prstGeom>
          <a:ln w="28575">
            <a:solidFill>
              <a:srgbClr val="E09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85EFC88-16A9-4C1F-B9A6-87A073E5FA5C}"/>
              </a:ext>
            </a:extLst>
          </p:cNvPr>
          <p:cNvSpPr txBox="1"/>
          <p:nvPr/>
        </p:nvSpPr>
        <p:spPr>
          <a:xfrm>
            <a:off x="4367304" y="6149219"/>
            <a:ext cx="1785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ar-SY" dirty="0">
                <a:solidFill>
                  <a:srgbClr val="17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الفترة الزمنية لكافة مجموعة البيانات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Left Brace 30">
            <a:extLst>
              <a:ext uri="{FF2B5EF4-FFF2-40B4-BE49-F238E27FC236}">
                <a16:creationId xmlns:a16="http://schemas.microsoft.com/office/drawing/2014/main" id="{825E9BE4-5D9D-400B-AB25-A47A5BE1D2EF}"/>
              </a:ext>
            </a:extLst>
          </p:cNvPr>
          <p:cNvSpPr/>
          <p:nvPr/>
        </p:nvSpPr>
        <p:spPr>
          <a:xfrm rot="16200000">
            <a:off x="6453347" y="4134567"/>
            <a:ext cx="221023" cy="470592"/>
          </a:xfrm>
          <a:prstGeom prst="leftBrace">
            <a:avLst/>
          </a:prstGeom>
          <a:ln w="28575">
            <a:solidFill>
              <a:srgbClr val="E09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2FA6CEC-B0EE-4ABD-8664-791EE1CF456B}"/>
              </a:ext>
            </a:extLst>
          </p:cNvPr>
          <p:cNvSpPr txBox="1"/>
          <p:nvPr/>
        </p:nvSpPr>
        <p:spPr>
          <a:xfrm>
            <a:off x="6910304" y="4332196"/>
            <a:ext cx="1590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ar-SY" dirty="0">
                <a:solidFill>
                  <a:srgbClr val="17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تسمية ملف </a:t>
            </a:r>
            <a:r>
              <a:rPr lang="en-US" dirty="0">
                <a:solidFill>
                  <a:srgbClr val="17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NetCDF</a:t>
            </a:r>
          </a:p>
        </p:txBody>
      </p:sp>
      <p:sp>
        <p:nvSpPr>
          <p:cNvPr id="33" name="Left Brace 32">
            <a:extLst>
              <a:ext uri="{FF2B5EF4-FFF2-40B4-BE49-F238E27FC236}">
                <a16:creationId xmlns:a16="http://schemas.microsoft.com/office/drawing/2014/main" id="{3C2FE22C-0043-4F49-89C9-8B15C742BF37}"/>
              </a:ext>
            </a:extLst>
          </p:cNvPr>
          <p:cNvSpPr/>
          <p:nvPr/>
        </p:nvSpPr>
        <p:spPr>
          <a:xfrm rot="16200000">
            <a:off x="6933601" y="4264292"/>
            <a:ext cx="221023" cy="211142"/>
          </a:xfrm>
          <a:prstGeom prst="leftBrace">
            <a:avLst/>
          </a:prstGeom>
          <a:ln w="28575">
            <a:solidFill>
              <a:srgbClr val="E09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C27ABF3-399C-4531-BEE4-30BE44D1D0EA}"/>
              </a:ext>
            </a:extLst>
          </p:cNvPr>
          <p:cNvSpPr txBox="1"/>
          <p:nvPr/>
        </p:nvSpPr>
        <p:spPr>
          <a:xfrm>
            <a:off x="5678040" y="5095877"/>
            <a:ext cx="21989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spcAft>
                <a:spcPts val="600"/>
              </a:spcAft>
            </a:pPr>
            <a:r>
              <a:rPr lang="ar-SY" dirty="0">
                <a:solidFill>
                  <a:srgbClr val="17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الفترة الزمنية لكافة مجموعة البيانات</a:t>
            </a:r>
          </a:p>
          <a:p>
            <a:pPr lvl="0" algn="ctr" rtl="1">
              <a:spcAft>
                <a:spcPts val="600"/>
              </a:spcAft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(Annual or seasonal: DJF, MAM, JJA, SON) 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13B1D84-5A77-4DB4-A958-6DB02A636BF9}"/>
              </a:ext>
            </a:extLst>
          </p:cNvPr>
          <p:cNvCxnSpPr>
            <a:cxnSpLocks/>
          </p:cNvCxnSpPr>
          <p:nvPr/>
        </p:nvCxnSpPr>
        <p:spPr>
          <a:xfrm flipH="1" flipV="1">
            <a:off x="5619612" y="4515971"/>
            <a:ext cx="9230" cy="1574814"/>
          </a:xfrm>
          <a:prstGeom prst="line">
            <a:avLst/>
          </a:prstGeom>
          <a:ln w="28575">
            <a:solidFill>
              <a:srgbClr val="E09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Left Brace 35">
            <a:extLst>
              <a:ext uri="{FF2B5EF4-FFF2-40B4-BE49-F238E27FC236}">
                <a16:creationId xmlns:a16="http://schemas.microsoft.com/office/drawing/2014/main" id="{952C578B-5C85-45E9-8EAD-20E64B60FDE4}"/>
              </a:ext>
            </a:extLst>
          </p:cNvPr>
          <p:cNvSpPr/>
          <p:nvPr/>
        </p:nvSpPr>
        <p:spPr>
          <a:xfrm rot="16200000">
            <a:off x="4699334" y="4223138"/>
            <a:ext cx="221023" cy="331272"/>
          </a:xfrm>
          <a:prstGeom prst="leftBrace">
            <a:avLst/>
          </a:prstGeom>
          <a:ln w="28575">
            <a:solidFill>
              <a:srgbClr val="E09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Left Brace 36">
            <a:extLst>
              <a:ext uri="{FF2B5EF4-FFF2-40B4-BE49-F238E27FC236}">
                <a16:creationId xmlns:a16="http://schemas.microsoft.com/office/drawing/2014/main" id="{1DE5FE10-3591-422A-82A8-010369F53486}"/>
              </a:ext>
            </a:extLst>
          </p:cNvPr>
          <p:cNvSpPr/>
          <p:nvPr/>
        </p:nvSpPr>
        <p:spPr>
          <a:xfrm rot="16200000">
            <a:off x="2815331" y="2833882"/>
            <a:ext cx="148590" cy="2981938"/>
          </a:xfrm>
          <a:prstGeom prst="leftBrace">
            <a:avLst/>
          </a:prstGeom>
          <a:ln w="28575">
            <a:solidFill>
              <a:srgbClr val="E09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Left Brace 37">
            <a:extLst>
              <a:ext uri="{FF2B5EF4-FFF2-40B4-BE49-F238E27FC236}">
                <a16:creationId xmlns:a16="http://schemas.microsoft.com/office/drawing/2014/main" id="{4F349092-7FA8-4DAB-B5E9-6866608ABAF0}"/>
              </a:ext>
            </a:extLst>
          </p:cNvPr>
          <p:cNvSpPr/>
          <p:nvPr/>
        </p:nvSpPr>
        <p:spPr>
          <a:xfrm rot="5400000">
            <a:off x="1518682" y="3263188"/>
            <a:ext cx="137587" cy="377639"/>
          </a:xfrm>
          <a:prstGeom prst="leftBrace">
            <a:avLst/>
          </a:prstGeom>
          <a:ln w="28575">
            <a:solidFill>
              <a:srgbClr val="E09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7999138-0F36-4B76-B718-F8F0F7F795F9}"/>
              </a:ext>
            </a:extLst>
          </p:cNvPr>
          <p:cNvCxnSpPr>
            <a:cxnSpLocks/>
          </p:cNvCxnSpPr>
          <p:nvPr/>
        </p:nvCxnSpPr>
        <p:spPr>
          <a:xfrm flipH="1" flipV="1">
            <a:off x="6559243" y="4515971"/>
            <a:ext cx="0" cy="579906"/>
          </a:xfrm>
          <a:prstGeom prst="line">
            <a:avLst/>
          </a:prstGeom>
          <a:ln w="28575">
            <a:solidFill>
              <a:srgbClr val="E09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43844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1763A5F-1B00-42A0-A1A3-0B71A2BD2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6F61F0-1FC5-4C32-BAE9-F40496EFA4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19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BC8794-0323-4A08-8E8A-CCCE6682B671}"/>
              </a:ext>
            </a:extLst>
          </p:cNvPr>
          <p:cNvSpPr txBox="1"/>
          <p:nvPr/>
        </p:nvSpPr>
        <p:spPr>
          <a:xfrm>
            <a:off x="1603153" y="280927"/>
            <a:ext cx="7540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SY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اختصار البارامترات أي المتغيرات المناخية في ملف 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NetCDF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90E1377-CBF1-477D-8B07-EFA0C22D57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3837631"/>
              </p:ext>
            </p:extLst>
          </p:nvPr>
        </p:nvGraphicFramePr>
        <p:xfrm>
          <a:off x="378641" y="1122350"/>
          <a:ext cx="8358959" cy="5735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4792">
                  <a:extLst>
                    <a:ext uri="{9D8B030D-6E8A-4147-A177-3AD203B41FA5}">
                      <a16:colId xmlns:a16="http://schemas.microsoft.com/office/drawing/2014/main" val="2129544536"/>
                    </a:ext>
                  </a:extLst>
                </a:gridCol>
                <a:gridCol w="1189890">
                  <a:extLst>
                    <a:ext uri="{9D8B030D-6E8A-4147-A177-3AD203B41FA5}">
                      <a16:colId xmlns:a16="http://schemas.microsoft.com/office/drawing/2014/main" val="1652642513"/>
                    </a:ext>
                  </a:extLst>
                </a:gridCol>
                <a:gridCol w="3544277">
                  <a:extLst>
                    <a:ext uri="{9D8B030D-6E8A-4147-A177-3AD203B41FA5}">
                      <a16:colId xmlns:a16="http://schemas.microsoft.com/office/drawing/2014/main" val="2747413990"/>
                    </a:ext>
                  </a:extLst>
                </a:gridCol>
              </a:tblGrid>
              <a:tr h="121415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j-lt"/>
                          <a:cs typeface="Arial" panose="020B0604020202020204" pitchFamily="34" charset="0"/>
                        </a:rPr>
                        <a:t>Climate 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j-lt"/>
                          <a:cs typeface="Arial" panose="020B0604020202020204" pitchFamily="34" charset="0"/>
                        </a:rPr>
                        <a:t>Abbreviation in NetCDF File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Y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المتغيرات المناخية</a:t>
                      </a:r>
                      <a:endParaRPr 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US" sz="14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5426869"/>
                  </a:ext>
                </a:extLst>
              </a:tr>
              <a:tr h="313993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j-lt"/>
                          <a:cs typeface="Arial" panose="020B0604020202020204" pitchFamily="34" charset="0"/>
                        </a:rPr>
                        <a:t>Near-surface air 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j-lt"/>
                          <a:cs typeface="Arial" panose="020B0604020202020204" pitchFamily="34" charset="0"/>
                        </a:rPr>
                        <a:t>tas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درجة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حرارة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الهواء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القريبة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من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السطح</a:t>
                      </a:r>
                      <a:endParaRPr lang="en-US" sz="14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764348"/>
                  </a:ext>
                </a:extLst>
              </a:tr>
              <a:tr h="533788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j-lt"/>
                          <a:cs typeface="Arial" panose="020B0604020202020204" pitchFamily="34" charset="0"/>
                        </a:rPr>
                        <a:t>Daily maximum near-surface air 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j-lt"/>
                          <a:cs typeface="Arial" panose="020B0604020202020204" pitchFamily="34" charset="0"/>
                        </a:rPr>
                        <a:t>tasmax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الحد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الأقصى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اليومي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لدرجة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حرارة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الهواء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بالقرب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من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السطح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4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3730426"/>
                  </a:ext>
                </a:extLst>
              </a:tr>
              <a:tr h="533788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j-lt"/>
                          <a:cs typeface="Arial" panose="020B0604020202020204" pitchFamily="34" charset="0"/>
                        </a:rPr>
                        <a:t>Daily minimum near-surface air 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j-lt"/>
                          <a:cs typeface="Arial" panose="020B0604020202020204" pitchFamily="34" charset="0"/>
                        </a:rPr>
                        <a:t>tasmin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Y" sz="1400" dirty="0">
                          <a:latin typeface="+mj-lt"/>
                          <a:cs typeface="Arial" panose="020B0604020202020204" pitchFamily="34" charset="0"/>
                        </a:rPr>
                        <a:t>الحد الأدنى اليومي من درجة حرارة الهواء بالقرب من السطح </a:t>
                      </a:r>
                      <a:endParaRPr lang="en-US" sz="14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6564577"/>
                  </a:ext>
                </a:extLst>
              </a:tr>
              <a:tr h="313993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j-lt"/>
                          <a:cs typeface="Arial" panose="020B0604020202020204" pitchFamily="34" charset="0"/>
                        </a:rPr>
                        <a:t>Precipitation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j-lt"/>
                          <a:cs typeface="Arial" panose="020B0604020202020204" pitchFamily="34" charset="0"/>
                        </a:rPr>
                        <a:t>pr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Y" sz="1400" dirty="0">
                          <a:latin typeface="+mj-lt"/>
                          <a:cs typeface="Arial" panose="020B0604020202020204" pitchFamily="34" charset="0"/>
                        </a:rPr>
                        <a:t>التساقطات</a:t>
                      </a:r>
                      <a:endParaRPr lang="en-US" sz="14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3740822"/>
                  </a:ext>
                </a:extLst>
              </a:tr>
              <a:tr h="313993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j-lt"/>
                          <a:cs typeface="Arial" panose="020B0604020202020204" pitchFamily="34" charset="0"/>
                        </a:rPr>
                        <a:t>Maximum length of dry spell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j-lt"/>
                          <a:cs typeface="Arial" panose="020B0604020202020204" pitchFamily="34" charset="0"/>
                        </a:rPr>
                        <a:t>cdd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Y" sz="1400" dirty="0">
                          <a:latin typeface="+mj-lt"/>
                          <a:cs typeface="Arial" panose="020B0604020202020204" pitchFamily="34" charset="0"/>
                        </a:rPr>
                        <a:t>الطول الأقصى لفترات الجفاف</a:t>
                      </a:r>
                      <a:endParaRPr lang="en-US" sz="14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8932096"/>
                  </a:ext>
                </a:extLst>
              </a:tr>
              <a:tr h="313993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j-lt"/>
                          <a:cs typeface="Arial" panose="020B0604020202020204" pitchFamily="34" charset="0"/>
                        </a:rPr>
                        <a:t>Maximum length of wet spell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j-lt"/>
                          <a:cs typeface="Arial" panose="020B0604020202020204" pitchFamily="34" charset="0"/>
                        </a:rPr>
                        <a:t>cwd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Y" sz="1400" dirty="0">
                          <a:latin typeface="+mj-lt"/>
                          <a:cs typeface="Arial" panose="020B0604020202020204" pitchFamily="34" charset="0"/>
                        </a:rPr>
                        <a:t>الطول الأقصى لفترات المطر</a:t>
                      </a:r>
                      <a:endParaRPr lang="en-US" sz="14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9663935"/>
                  </a:ext>
                </a:extLst>
              </a:tr>
              <a:tr h="313993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j-lt"/>
                          <a:cs typeface="Arial" panose="020B0604020202020204" pitchFamily="34" charset="0"/>
                        </a:rPr>
                        <a:t>Count of 10 mm precipitation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j-lt"/>
                          <a:cs typeface="Arial" panose="020B0604020202020204" pitchFamily="34" charset="0"/>
                        </a:rPr>
                        <a:t>pr10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Y" sz="1400" dirty="0">
                          <a:latin typeface="+mj-lt"/>
                          <a:cs typeface="Arial" panose="020B0604020202020204" pitchFamily="34" charset="0"/>
                        </a:rPr>
                        <a:t>العدد السنوي للأيام التي تبلغ فيها التساقطات 10 ملم</a:t>
                      </a:r>
                      <a:endParaRPr lang="en-US" sz="14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6034370"/>
                  </a:ext>
                </a:extLst>
              </a:tr>
              <a:tr h="313993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j-lt"/>
                          <a:cs typeface="Arial" panose="020B0604020202020204" pitchFamily="34" charset="0"/>
                        </a:rPr>
                        <a:t>Count of 20 mm precipitation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j-lt"/>
                          <a:cs typeface="Arial" panose="020B0604020202020204" pitchFamily="34" charset="0"/>
                        </a:rPr>
                        <a:t>pr20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Y" sz="1400" dirty="0">
                          <a:latin typeface="+mj-lt"/>
                          <a:cs typeface="Arial" panose="020B0604020202020204" pitchFamily="34" charset="0"/>
                        </a:rPr>
                        <a:t>العدد السنوي للأيام التي تبلغ فيها التساقطات 20 ملم</a:t>
                      </a:r>
                      <a:endParaRPr lang="en-US" sz="14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2604662"/>
                  </a:ext>
                </a:extLst>
              </a:tr>
              <a:tr h="313993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j-lt"/>
                          <a:cs typeface="Arial" panose="020B0604020202020204" pitchFamily="34" charset="0"/>
                        </a:rPr>
                        <a:t>Simple precipitation intensity index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j-lt"/>
                          <a:cs typeface="Arial" panose="020B0604020202020204" pitchFamily="34" charset="0"/>
                        </a:rPr>
                        <a:t>sdii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Y" sz="1400" dirty="0">
                          <a:latin typeface="+mj-lt"/>
                          <a:cs typeface="Arial" panose="020B0604020202020204" pitchFamily="34" charset="0"/>
                        </a:rPr>
                        <a:t>مؤشر شدة التساقطات البسيط</a:t>
                      </a:r>
                      <a:endParaRPr lang="en-US" sz="14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9355662"/>
                  </a:ext>
                </a:extLst>
              </a:tr>
              <a:tr h="313993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j-lt"/>
                          <a:cs typeface="Arial" panose="020B0604020202020204" pitchFamily="34" charset="0"/>
                        </a:rPr>
                        <a:t>Number of summer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j-lt"/>
                          <a:cs typeface="Arial" panose="020B0604020202020204" pitchFamily="34" charset="0"/>
                        </a:rPr>
                        <a:t>su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Y" sz="1400" dirty="0">
                          <a:latin typeface="+mj-lt"/>
                          <a:cs typeface="Arial" panose="020B0604020202020204" pitchFamily="34" charset="0"/>
                        </a:rPr>
                        <a:t>عدد أيام الصيف</a:t>
                      </a:r>
                      <a:endParaRPr lang="en-US" sz="14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0369644"/>
                  </a:ext>
                </a:extLst>
              </a:tr>
              <a:tr h="313993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j-lt"/>
                          <a:cs typeface="Arial" panose="020B0604020202020204" pitchFamily="34" charset="0"/>
                        </a:rPr>
                        <a:t>Number of hot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j-lt"/>
                          <a:cs typeface="Arial" panose="020B0604020202020204" pitchFamily="34" charset="0"/>
                        </a:rPr>
                        <a:t>su35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Y" sz="1400" dirty="0">
                          <a:latin typeface="+mj-lt"/>
                          <a:cs typeface="Arial" panose="020B0604020202020204" pitchFamily="34" charset="0"/>
                        </a:rPr>
                        <a:t>عدد الأيام الحارة</a:t>
                      </a:r>
                      <a:endParaRPr lang="en-US" sz="14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5078290"/>
                  </a:ext>
                </a:extLst>
              </a:tr>
              <a:tr h="313993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j-lt"/>
                          <a:cs typeface="Arial" panose="020B0604020202020204" pitchFamily="34" charset="0"/>
                        </a:rPr>
                        <a:t>Number of very hot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j-lt"/>
                          <a:cs typeface="Arial" panose="020B0604020202020204" pitchFamily="34" charset="0"/>
                        </a:rPr>
                        <a:t>su40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Y" sz="1400" dirty="0">
                          <a:latin typeface="+mj-lt"/>
                          <a:cs typeface="Arial" panose="020B0604020202020204" pitchFamily="34" charset="0"/>
                        </a:rPr>
                        <a:t>عدد الأيام الحارة جداً</a:t>
                      </a:r>
                      <a:endParaRPr lang="en-US" sz="14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240224"/>
                  </a:ext>
                </a:extLst>
              </a:tr>
              <a:tr h="313993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j-lt"/>
                          <a:cs typeface="Arial" panose="020B0604020202020204" pitchFamily="34" charset="0"/>
                        </a:rPr>
                        <a:t>Number of tropical nights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j-lt"/>
                          <a:cs typeface="Arial" panose="020B0604020202020204" pitchFamily="34" charset="0"/>
                        </a:rPr>
                        <a:t>tr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Y" sz="1400" dirty="0">
                          <a:latin typeface="+mj-lt"/>
                          <a:cs typeface="Arial" panose="020B0604020202020204" pitchFamily="34" charset="0"/>
                        </a:rPr>
                        <a:t>عدد الليالي </a:t>
                      </a:r>
                      <a:r>
                        <a:rPr lang="ar-SY" sz="1400" dirty="0" err="1">
                          <a:latin typeface="+mj-lt"/>
                          <a:cs typeface="Arial" panose="020B0604020202020204" pitchFamily="34" charset="0"/>
                        </a:rPr>
                        <a:t>الإستوائية</a:t>
                      </a:r>
                      <a:endParaRPr lang="en-US" sz="14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0397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8727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C7BF12-C0EC-4C85-84CC-78BE59DBD8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968B9-F71B-4241-9647-2B023690AF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1616">
                    <a:tint val="75000"/>
                  </a:srgbClr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71616">
                  <a:tint val="75000"/>
                </a:srgbClr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99BEC15-F45A-4A11-ADFE-7CE6C14CADCF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331470"/>
            <a:ext cx="9144000" cy="62873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ar-SY" sz="3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سلسلة ندوات </a:t>
            </a:r>
            <a:r>
              <a:rPr lang="ar-SY" sz="36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ريكار</a:t>
            </a:r>
            <a:r>
              <a:rPr lang="ar-SY" sz="3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عبر الانترنت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502FA0-D894-498C-A4D3-92009F7C7A45}"/>
              </a:ext>
            </a:extLst>
          </p:cNvPr>
          <p:cNvSpPr/>
          <p:nvPr/>
        </p:nvSpPr>
        <p:spPr>
          <a:xfrm>
            <a:off x="283498" y="1581040"/>
            <a:ext cx="865730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algn="r" defTabSz="914400" rtl="1">
              <a:buFont typeface="Arial" panose="020B0604020202020204" pitchFamily="34" charset="0"/>
              <a:buChar char="•"/>
            </a:pPr>
            <a:r>
              <a:rPr lang="ar-SA" sz="20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الوحدة 1 </a:t>
            </a:r>
            <a:r>
              <a:rPr lang="ar-SA" sz="20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– تقديم مجموعات بيانات </a:t>
            </a:r>
            <a:r>
              <a:rPr lang="ar-SA" sz="2000" dirty="0" err="1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ريكار</a:t>
            </a:r>
            <a:r>
              <a:rPr lang="ar-SA" sz="20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الناتجة عن النمذجة المناخية الإقليمية و النمذجة الهيدرولوجية الإقليمية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lvl="0" algn="r" defTabSz="914400" rtl="1"/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marL="171450" lvl="0" indent="-171450" algn="r" defTabSz="914400" rtl="1">
              <a:buFont typeface="Arial" panose="020B0604020202020204" pitchFamily="34" charset="0"/>
              <a:buChar char="•"/>
            </a:pPr>
            <a:r>
              <a:rPr lang="ar-SA" sz="2000" b="1" dirty="0">
                <a:solidFill>
                  <a:srgbClr val="0070C0"/>
                </a:solidFill>
                <a:latin typeface="Calibri"/>
                <a:cs typeface="Arial" panose="020B0604020202020204" pitchFamily="34" charset="0"/>
              </a:rPr>
              <a:t>الوحدة 2- عرض مجموعات بيانات النمذجة المناخية الإقليمية بصيغة </a:t>
            </a:r>
            <a:r>
              <a:rPr lang="en-US" sz="2000" b="1" dirty="0">
                <a:solidFill>
                  <a:srgbClr val="0070C0"/>
                </a:solidFill>
                <a:latin typeface="Calibri"/>
              </a:rPr>
              <a:t>NetCDF </a:t>
            </a:r>
            <a:r>
              <a:rPr lang="ar-SA" sz="2000" b="1" dirty="0">
                <a:solidFill>
                  <a:srgbClr val="0070C0"/>
                </a:solidFill>
                <a:latin typeface="Calibri"/>
                <a:cs typeface="Arial" panose="020B0604020202020204" pitchFamily="34" charset="0"/>
              </a:rPr>
              <a:t>في نظم المعلومات الجغرافية</a:t>
            </a:r>
            <a:endParaRPr lang="en-US" sz="2000" b="1" dirty="0">
              <a:solidFill>
                <a:srgbClr val="0070C0"/>
              </a:solidFill>
              <a:latin typeface="Calibri"/>
            </a:endParaRPr>
          </a:p>
          <a:p>
            <a:pPr lvl="0" algn="r" defTabSz="914400" rtl="1"/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marL="171450" lvl="0" indent="-171450" algn="r" defTabSz="914400" rtl="1">
              <a:buFont typeface="Arial" panose="020B0604020202020204" pitchFamily="34" charset="0"/>
              <a:buChar char="•"/>
            </a:pPr>
            <a:r>
              <a:rPr lang="ar-SA" sz="20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الوحدة 3</a:t>
            </a:r>
            <a:r>
              <a:rPr lang="ar-SA" sz="20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- استخراج البيانات الجدولية من الملفات المناخية بصيغة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NetCDF </a:t>
            </a:r>
            <a:r>
              <a:rPr lang="ar-SA" sz="20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لاستخدامها في النماذج والتطبيقات الأخرى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lvl="0" algn="r" defTabSz="914400" rtl="1"/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marL="171450" lvl="0" indent="-171450" algn="r" defTabSz="914400" rtl="1">
              <a:buFont typeface="Arial" panose="020B0604020202020204" pitchFamily="34" charset="0"/>
              <a:buChar char="•"/>
            </a:pPr>
            <a:r>
              <a:rPr lang="ar-SA" sz="20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الوحدة 4</a:t>
            </a:r>
            <a:r>
              <a:rPr lang="ar-SA" sz="20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- إنشاء مجموعة لإسقاطات النمذجة المناخية الإقليمية باستخدام نظم المعلومات الجغرافية ومؤشرات الظواهر المناخية المتطرفة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lvl="0" algn="r" defTabSz="914400" rtl="1"/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marL="171450" lvl="0" indent="-171450" algn="r" defTabSz="914400" rtl="1">
              <a:buFont typeface="Arial" panose="020B0604020202020204" pitchFamily="34" charset="0"/>
              <a:buChar char="•"/>
            </a:pPr>
            <a:r>
              <a:rPr lang="ar-SA" sz="20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الوحدة 5</a:t>
            </a:r>
            <a:r>
              <a:rPr lang="ar-SA" sz="20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- الوصول إلى مجموعات البيانات المناخية العالمية والإقليمية والمنصات ذات الصلة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lvl="0" algn="r" defTabSz="914400" rtl="1"/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marL="171450" lvl="0" indent="-171450" algn="r" defTabSz="914400" rtl="1">
              <a:buFont typeface="Arial" panose="020B0604020202020204" pitchFamily="34" charset="0"/>
              <a:buChar char="•"/>
            </a:pPr>
            <a:r>
              <a:rPr lang="ar-SA" sz="20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الوحدة 6</a:t>
            </a:r>
            <a:r>
              <a:rPr lang="ar-SA" sz="20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- منهجية التقييم المتكامل لقابلية التأثر المتبعة في </a:t>
            </a:r>
            <a:r>
              <a:rPr lang="ar-SA" sz="2000" dirty="0" err="1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ريكار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316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5251" y="1461608"/>
            <a:ext cx="9048749" cy="589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/>
            <a:r>
              <a:rPr lang="ar-SY" sz="3231" b="1" spc="1000" dirty="0">
                <a:solidFill>
                  <a:srgbClr val="FFFFFF"/>
                </a:solidFill>
              </a:rPr>
              <a:t>استراحة</a:t>
            </a:r>
            <a:r>
              <a:rPr kumimoji="0" lang="en-US" sz="3231" b="1" i="0" u="none" strike="noStrike" kern="1200" cap="none" spc="10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!</a:t>
            </a:r>
            <a:endParaRPr kumimoji="0" lang="en-US" sz="3384" b="1" i="0" u="none" strike="noStrike" kern="1200" cap="none" spc="10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64577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21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25703" y="339043"/>
            <a:ext cx="5868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NetCDF</a:t>
            </a:r>
            <a:r>
              <a:rPr lang="ar-SY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في 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ArcMap</a:t>
            </a:r>
            <a:r>
              <a:rPr lang="ar-SY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لدى نظم المعلومات الجغرافية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05" r="91747" b="28336"/>
          <a:stretch/>
        </p:blipFill>
        <p:spPr bwMode="auto">
          <a:xfrm>
            <a:off x="3745682" y="2560457"/>
            <a:ext cx="3304047" cy="4164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451533" y="4314581"/>
            <a:ext cx="3819422" cy="1380975"/>
          </a:xfrm>
          <a:prstGeom prst="rect">
            <a:avLst/>
          </a:prstGeom>
          <a:noFill/>
          <a:ln w="38100">
            <a:solidFill>
              <a:srgbClr val="E096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165123" y="1162444"/>
            <a:ext cx="7061456" cy="1240252"/>
          </a:xfrm>
          <a:prstGeom prst="roundRect">
            <a:avLst/>
          </a:prstGeom>
          <a:solidFill>
            <a:srgbClr val="9933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SY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لايمكن</a:t>
            </a:r>
            <a:r>
              <a:rPr lang="ar-SY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إضافة ملفات 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NetCDF</a:t>
            </a:r>
            <a:r>
              <a:rPr lang="ar-SY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إلى مساحة عمل 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ArcMap</a:t>
            </a:r>
            <a:r>
              <a:rPr lang="ar-SY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باستخدام الرمز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6" t="18749" r="92656" b="78945"/>
          <a:stretch/>
        </p:blipFill>
        <p:spPr bwMode="auto">
          <a:xfrm>
            <a:off x="1299122" y="1596534"/>
            <a:ext cx="502539" cy="372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72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508B3A-0E1F-41A1-B4C4-4D25F90918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968B9-F71B-4241-9647-2B023690AF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1616">
                    <a:tint val="75000"/>
                  </a:srgbClr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71616">
                  <a:tint val="75000"/>
                </a:srgbClr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7820B2-EF77-49D4-8070-06ACABBA2CC3}"/>
              </a:ext>
            </a:extLst>
          </p:cNvPr>
          <p:cNvSpPr txBox="1"/>
          <p:nvPr/>
        </p:nvSpPr>
        <p:spPr>
          <a:xfrm>
            <a:off x="1147864" y="190500"/>
            <a:ext cx="79961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3200" b="1" dirty="0" err="1">
                <a:solidFill>
                  <a:schemeClr val="bg1"/>
                </a:solidFill>
              </a:rPr>
              <a:t>الو</a:t>
            </a:r>
            <a:r>
              <a:rPr lang="ar-SY" sz="3200" b="1" dirty="0">
                <a:solidFill>
                  <a:schemeClr val="bg1"/>
                </a:solidFill>
              </a:rPr>
              <a:t>صول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إلى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أدوات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المتعددة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الأبعاد</a:t>
            </a:r>
            <a:endParaRPr lang="en-US" sz="3200" b="1" dirty="0">
              <a:solidFill>
                <a:schemeClr val="bg1"/>
              </a:solidFill>
            </a:endParaRPr>
          </a:p>
          <a:p>
            <a:pPr algn="r" rtl="1"/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4259E5-0959-43CE-9F75-5D518B374E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400" t="8318" r="31510" b="88806"/>
          <a:stretch/>
        </p:blipFill>
        <p:spPr>
          <a:xfrm>
            <a:off x="434340" y="1236405"/>
            <a:ext cx="7848600" cy="4247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B5A98DC-C17C-4251-A3A6-4381B17D1B64}"/>
              </a:ext>
            </a:extLst>
          </p:cNvPr>
          <p:cNvSpPr/>
          <p:nvPr/>
        </p:nvSpPr>
        <p:spPr>
          <a:xfrm>
            <a:off x="7046259" y="1228785"/>
            <a:ext cx="268942" cy="42475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D459B0-196F-4983-A9F9-3DB4FBEE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583" t="14875" r="7334" b="27301"/>
          <a:stretch/>
        </p:blipFill>
        <p:spPr>
          <a:xfrm>
            <a:off x="434340" y="2305170"/>
            <a:ext cx="3171415" cy="450534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40B69BC-9698-4939-A7D7-2B6DFEFEC332}"/>
              </a:ext>
            </a:extLst>
          </p:cNvPr>
          <p:cNvSpPr/>
          <p:nvPr/>
        </p:nvSpPr>
        <p:spPr>
          <a:xfrm>
            <a:off x="1555374" y="1771770"/>
            <a:ext cx="997326" cy="4953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Search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A9E9FCF-CCCD-4FE2-A267-F638E5367CA6}"/>
              </a:ext>
            </a:extLst>
          </p:cNvPr>
          <p:cNvCxnSpPr>
            <a:cxnSpLocks/>
            <a:endCxn id="9" idx="3"/>
          </p:cNvCxnSpPr>
          <p:nvPr/>
        </p:nvCxnSpPr>
        <p:spPr>
          <a:xfrm flipH="1">
            <a:off x="2552700" y="1653540"/>
            <a:ext cx="4493560" cy="36588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8B71A29-7FEA-490A-9758-7ECA8C1D625C}"/>
              </a:ext>
            </a:extLst>
          </p:cNvPr>
          <p:cNvSpPr/>
          <p:nvPr/>
        </p:nvSpPr>
        <p:spPr>
          <a:xfrm>
            <a:off x="7319684" y="1227441"/>
            <a:ext cx="268942" cy="42475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F20C1BF-AD7A-4F1F-90A7-5FD52479475D}"/>
              </a:ext>
            </a:extLst>
          </p:cNvPr>
          <p:cNvCxnSpPr>
            <a:cxnSpLocks/>
          </p:cNvCxnSpPr>
          <p:nvPr/>
        </p:nvCxnSpPr>
        <p:spPr>
          <a:xfrm flipH="1">
            <a:off x="7122460" y="1636455"/>
            <a:ext cx="466166" cy="48583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9D376A9-D29E-4E70-B2CA-58D88F43679B}"/>
              </a:ext>
            </a:extLst>
          </p:cNvPr>
          <p:cNvSpPr/>
          <p:nvPr/>
        </p:nvSpPr>
        <p:spPr>
          <a:xfrm>
            <a:off x="5538247" y="1859400"/>
            <a:ext cx="1563045" cy="4953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ArcToolbox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51FA41F-5A5C-4541-BDE4-6415248DE4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763" t="15795" r="48685" b="52734"/>
          <a:stretch/>
        </p:blipFill>
        <p:spPr>
          <a:xfrm>
            <a:off x="4861412" y="2522340"/>
            <a:ext cx="3504154" cy="414516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616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508B3A-0E1F-41A1-B4C4-4D25F90918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968B9-F71B-4241-9647-2B023690AF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1616">
                    <a:tint val="75000"/>
                  </a:srgbClr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71616">
                  <a:tint val="75000"/>
                </a:srgbClr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7820B2-EF77-49D4-8070-06ACABBA2CC3}"/>
              </a:ext>
            </a:extLst>
          </p:cNvPr>
          <p:cNvSpPr txBox="1"/>
          <p:nvPr/>
        </p:nvSpPr>
        <p:spPr>
          <a:xfrm>
            <a:off x="3483291" y="241012"/>
            <a:ext cx="7996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ar-SY" sz="3200" b="1" dirty="0">
                <a:solidFill>
                  <a:srgbClr val="FFFFFF"/>
                </a:solidFill>
                <a:cs typeface="Arial" pitchFamily="34" charset="0"/>
              </a:rPr>
              <a:t>الأدوات المتعددة الأبعاد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7E6CD2-A968-48F4-8CFA-9E034AE4D3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791" t="15404" r="48675" b="40258"/>
          <a:stretch/>
        </p:blipFill>
        <p:spPr>
          <a:xfrm>
            <a:off x="65546" y="1135121"/>
            <a:ext cx="3145628" cy="525289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93ABEA-D0A2-42B5-A05F-AF1182500B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568" t="15400" b="36490"/>
          <a:stretch/>
        </p:blipFill>
        <p:spPr>
          <a:xfrm>
            <a:off x="6157505" y="1133251"/>
            <a:ext cx="2866116" cy="525647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C3473A5-5735-4590-90DC-A0277D13F6EC}"/>
              </a:ext>
            </a:extLst>
          </p:cNvPr>
          <p:cNvSpPr/>
          <p:nvPr/>
        </p:nvSpPr>
        <p:spPr>
          <a:xfrm>
            <a:off x="447235" y="3931919"/>
            <a:ext cx="1928447" cy="41910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F61B41-87AD-4B14-9087-B1486E991ECB}"/>
              </a:ext>
            </a:extLst>
          </p:cNvPr>
          <p:cNvSpPr/>
          <p:nvPr/>
        </p:nvSpPr>
        <p:spPr>
          <a:xfrm>
            <a:off x="6651917" y="4770120"/>
            <a:ext cx="2018414" cy="16764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0BFAD6-2F11-4BE9-998E-F7F3821E3AF8}"/>
              </a:ext>
            </a:extLst>
          </p:cNvPr>
          <p:cNvSpPr/>
          <p:nvPr/>
        </p:nvSpPr>
        <p:spPr>
          <a:xfrm>
            <a:off x="6651917" y="5105236"/>
            <a:ext cx="2018414" cy="16764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45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508B3A-0E1F-41A1-B4C4-4D25F90918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968B9-F71B-4241-9647-2B023690AF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1616">
                    <a:tint val="75000"/>
                  </a:srgbClr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71616">
                  <a:tint val="75000"/>
                </a:srgbClr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7820B2-EF77-49D4-8070-06ACABBA2CC3}"/>
              </a:ext>
            </a:extLst>
          </p:cNvPr>
          <p:cNvSpPr txBox="1"/>
          <p:nvPr/>
        </p:nvSpPr>
        <p:spPr>
          <a:xfrm>
            <a:off x="1147864" y="160020"/>
            <a:ext cx="7996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/>
            <a:r>
              <a:rPr lang="ar-SY" sz="2800" b="1" dirty="0">
                <a:solidFill>
                  <a:srgbClr val="FFFFFF"/>
                </a:solidFill>
                <a:cs typeface="Arial" pitchFamily="34" charset="0"/>
              </a:rPr>
              <a:t>الأدوات المتعددة الأبعاد:  إنشاء طبقة بيانات نقطية </a:t>
            </a:r>
            <a:r>
              <a:rPr lang="en-US" sz="2800" b="1" dirty="0">
                <a:solidFill>
                  <a:srgbClr val="FFFFFF"/>
                </a:solidFill>
                <a:cs typeface="Arial" pitchFamily="34" charset="0"/>
              </a:rPr>
              <a:t>NetCDF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C840C9-1960-43A9-A0CB-4B481F141A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853" t="15195" r="48847" b="36998"/>
          <a:stretch/>
        </p:blipFill>
        <p:spPr>
          <a:xfrm>
            <a:off x="60960" y="1267577"/>
            <a:ext cx="2743200" cy="507875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3518B0-59C7-4755-B67C-0740DD20D2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300" t="17041" r="23874" b="27774"/>
          <a:stretch/>
        </p:blipFill>
        <p:spPr>
          <a:xfrm>
            <a:off x="2941320" y="1267577"/>
            <a:ext cx="6195060" cy="503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78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508B3A-0E1F-41A1-B4C4-4D25F90918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968B9-F71B-4241-9647-2B023690AF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1616">
                    <a:tint val="75000"/>
                  </a:srgbClr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71616">
                  <a:tint val="75000"/>
                </a:srgbClr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7820B2-EF77-49D4-8070-06ACABBA2CC3}"/>
              </a:ext>
            </a:extLst>
          </p:cNvPr>
          <p:cNvSpPr txBox="1"/>
          <p:nvPr/>
        </p:nvSpPr>
        <p:spPr>
          <a:xfrm>
            <a:off x="1147864" y="160020"/>
            <a:ext cx="79961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ar-SY" sz="2800" b="1" dirty="0">
                <a:solidFill>
                  <a:srgbClr val="FFFFFF"/>
                </a:solidFill>
                <a:cs typeface="Arial" pitchFamily="34" charset="0"/>
              </a:rPr>
              <a:t>الأدوات المتعددة الأبعاد:  إنشاء طبقة بيانات نقطية) </a:t>
            </a:r>
            <a:r>
              <a:rPr lang="en-US" sz="2800" b="1" dirty="0">
                <a:solidFill>
                  <a:srgbClr val="FFFFFF"/>
                </a:solidFill>
                <a:cs typeface="Arial" pitchFamily="34" charset="0"/>
              </a:rPr>
              <a:t>NetCDF  </a:t>
            </a:r>
            <a:r>
              <a:rPr lang="ar-SY" sz="2800" b="1" dirty="0">
                <a:solidFill>
                  <a:srgbClr val="FFFFFF"/>
                </a:solidFill>
                <a:cs typeface="Arial" pitchFamily="34" charset="0"/>
              </a:rPr>
              <a:t>الأدوات بالعربية)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4CA038-B88E-4375-94B5-25CCC29B3E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953" t="30124" r="20862" b="18632"/>
          <a:stretch/>
        </p:blipFill>
        <p:spPr>
          <a:xfrm>
            <a:off x="1219200" y="1203960"/>
            <a:ext cx="7123588" cy="528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37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508B3A-0E1F-41A1-B4C4-4D25F90918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968B9-F71B-4241-9647-2B023690AF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1616">
                    <a:tint val="75000"/>
                  </a:srgbClr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71616">
                  <a:tint val="75000"/>
                </a:srgbClr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7820B2-EF77-49D4-8070-06ACABBA2CC3}"/>
              </a:ext>
            </a:extLst>
          </p:cNvPr>
          <p:cNvSpPr txBox="1"/>
          <p:nvPr/>
        </p:nvSpPr>
        <p:spPr>
          <a:xfrm>
            <a:off x="1147865" y="312420"/>
            <a:ext cx="7996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/>
            <a:r>
              <a:rPr lang="ar-SY" sz="2800" b="1" dirty="0">
                <a:solidFill>
                  <a:srgbClr val="FFFFFF"/>
                </a:solidFill>
                <a:cs typeface="Arial" pitchFamily="34" charset="0"/>
              </a:rPr>
              <a:t>إنشاء طبقة بيانات نقطية  </a:t>
            </a:r>
            <a:r>
              <a:rPr lang="en-US" sz="2800" b="1" dirty="0">
                <a:solidFill>
                  <a:srgbClr val="FFFFFF"/>
                </a:solidFill>
                <a:cs typeface="Arial" pitchFamily="34" charset="0"/>
              </a:rPr>
              <a:t>NetCDF</a:t>
            </a:r>
            <a:r>
              <a:rPr lang="ar-SY" sz="2800" b="1" dirty="0">
                <a:solidFill>
                  <a:srgbClr val="FFFFFF"/>
                </a:solidFill>
                <a:cs typeface="Arial" pitchFamily="34" charset="0"/>
              </a:rPr>
              <a:t> :</a:t>
            </a:r>
            <a:r>
              <a:rPr lang="en-US" sz="2800" b="1" dirty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ar-SY" sz="2800" b="1" dirty="0">
                <a:solidFill>
                  <a:srgbClr val="FFFFFF"/>
                </a:solidFill>
                <a:cs typeface="Arial" pitchFamily="34" charset="0"/>
              </a:rPr>
              <a:t>إدخال البيانات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DBCB71-FE60-4E3E-BD43-DB54D65BF1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834" t="29711" r="19833" b="19014"/>
          <a:stretch/>
        </p:blipFill>
        <p:spPr>
          <a:xfrm>
            <a:off x="0" y="1234440"/>
            <a:ext cx="6649664" cy="49072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34C2DF-C687-419B-9B00-0E918210F9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206" t="34444" r="3964" b="28777"/>
          <a:stretch/>
        </p:blipFill>
        <p:spPr>
          <a:xfrm>
            <a:off x="4632960" y="3357563"/>
            <a:ext cx="4198620" cy="313531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0429E62-530F-4869-9957-50BD5567A45B}"/>
              </a:ext>
            </a:extLst>
          </p:cNvPr>
          <p:cNvSpPr/>
          <p:nvPr/>
        </p:nvSpPr>
        <p:spPr>
          <a:xfrm>
            <a:off x="7264400" y="1234440"/>
            <a:ext cx="1676400" cy="9144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حدد ملف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NetCDF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F2D0BA-8B9D-4084-8D66-ABEA10E03C3E}"/>
              </a:ext>
            </a:extLst>
          </p:cNvPr>
          <p:cNvSpPr/>
          <p:nvPr/>
        </p:nvSpPr>
        <p:spPr>
          <a:xfrm>
            <a:off x="106680" y="1625302"/>
            <a:ext cx="6256020" cy="37338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076E2C7-B92D-4BD0-81C2-F8B49FD24D87}"/>
              </a:ext>
            </a:extLst>
          </p:cNvPr>
          <p:cNvCxnSpPr>
            <a:cxnSpLocks/>
          </p:cNvCxnSpPr>
          <p:nvPr/>
        </p:nvCxnSpPr>
        <p:spPr>
          <a:xfrm flipH="1" flipV="1">
            <a:off x="6205192" y="1886446"/>
            <a:ext cx="1059208" cy="1072317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60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508B3A-0E1F-41A1-B4C4-4D25F90918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968B9-F71B-4241-9647-2B023690AF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1616">
                    <a:tint val="75000"/>
                  </a:srgbClr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71616">
                  <a:tint val="75000"/>
                </a:srgbClr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7820B2-EF77-49D4-8070-06ACABBA2CC3}"/>
              </a:ext>
            </a:extLst>
          </p:cNvPr>
          <p:cNvSpPr txBox="1"/>
          <p:nvPr/>
        </p:nvSpPr>
        <p:spPr>
          <a:xfrm>
            <a:off x="1147865" y="312420"/>
            <a:ext cx="7996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/>
            <a:r>
              <a:rPr lang="ar-SY" sz="2800" b="1" dirty="0">
                <a:solidFill>
                  <a:srgbClr val="FFFFFF"/>
                </a:solidFill>
                <a:cs typeface="Arial" pitchFamily="34" charset="0"/>
              </a:rPr>
              <a:t>إنشاء طبقة بيانات نقطية </a:t>
            </a:r>
            <a:r>
              <a:rPr lang="en-US" sz="2800" b="1" dirty="0">
                <a:solidFill>
                  <a:srgbClr val="FFFFFF"/>
                </a:solidFill>
                <a:cs typeface="Arial" pitchFamily="34" charset="0"/>
              </a:rPr>
              <a:t>NetCDF</a:t>
            </a:r>
            <a:r>
              <a:rPr lang="ar-SY" sz="2800" b="1" dirty="0">
                <a:solidFill>
                  <a:srgbClr val="FFFFFF"/>
                </a:solidFill>
                <a:cs typeface="Arial" pitchFamily="34" charset="0"/>
              </a:rPr>
              <a:t> : إدخال البيانات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3D56EE-483D-4336-A7B8-545348B118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062" t="29648" r="20002" b="19042"/>
          <a:stretch/>
        </p:blipFill>
        <p:spPr>
          <a:xfrm>
            <a:off x="416345" y="1318577"/>
            <a:ext cx="7125030" cy="535686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FC6B559-F1BE-4F88-8BE1-9C5A616E1D31}"/>
              </a:ext>
            </a:extLst>
          </p:cNvPr>
          <p:cNvSpPr/>
          <p:nvPr/>
        </p:nvSpPr>
        <p:spPr>
          <a:xfrm>
            <a:off x="518160" y="2130464"/>
            <a:ext cx="6804660" cy="1367116"/>
          </a:xfrm>
          <a:prstGeom prst="rect">
            <a:avLst/>
          </a:prstGeom>
          <a:noFill/>
          <a:ln w="28575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D3245A5-AD06-4D86-BA37-BADA66D562E4}"/>
              </a:ext>
            </a:extLst>
          </p:cNvPr>
          <p:cNvSpPr/>
          <p:nvPr/>
        </p:nvSpPr>
        <p:spPr>
          <a:xfrm>
            <a:off x="7711439" y="2114867"/>
            <a:ext cx="1298155" cy="18821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SY" dirty="0">
                <a:solidFill>
                  <a:srgbClr val="FFFFFF"/>
                </a:solidFill>
              </a:rPr>
              <a:t>الإدخالات الافتراضية (يجب تغييرها يدويًا)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83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B27CE1-45D0-49BA-9680-77A7F19A9B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917" t="29259" r="19833" b="18371"/>
          <a:stretch/>
        </p:blipFill>
        <p:spPr>
          <a:xfrm>
            <a:off x="1019094" y="1339615"/>
            <a:ext cx="7105812" cy="537593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508B3A-0E1F-41A1-B4C4-4D25F90918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968B9-F71B-4241-9647-2B023690AF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1616">
                    <a:tint val="75000"/>
                  </a:srgbClr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71616">
                  <a:tint val="75000"/>
                </a:srgbClr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7820B2-EF77-49D4-8070-06ACABBA2CC3}"/>
              </a:ext>
            </a:extLst>
          </p:cNvPr>
          <p:cNvSpPr txBox="1"/>
          <p:nvPr/>
        </p:nvSpPr>
        <p:spPr>
          <a:xfrm>
            <a:off x="1147865" y="312420"/>
            <a:ext cx="7996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/>
            <a:r>
              <a:rPr lang="ar-SY" sz="2800" b="1" dirty="0">
                <a:solidFill>
                  <a:srgbClr val="FFFFFF"/>
                </a:solidFill>
                <a:cs typeface="Arial" pitchFamily="34" charset="0"/>
              </a:rPr>
              <a:t>إنشاء طبقة بيانات نقطية </a:t>
            </a:r>
            <a:r>
              <a:rPr lang="en-US" sz="2800" b="1" dirty="0">
                <a:solidFill>
                  <a:srgbClr val="FFFFFF"/>
                </a:solidFill>
                <a:cs typeface="Arial" pitchFamily="34" charset="0"/>
              </a:rPr>
              <a:t>NetCDF</a:t>
            </a:r>
            <a:r>
              <a:rPr lang="ar-SY" sz="2800" b="1" dirty="0">
                <a:solidFill>
                  <a:srgbClr val="FFFFFF"/>
                </a:solidFill>
                <a:cs typeface="Arial" pitchFamily="34" charset="0"/>
              </a:rPr>
              <a:t> : إدخال البيانات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56E35D-28A0-45AB-BFFD-04F27662BE42}"/>
              </a:ext>
            </a:extLst>
          </p:cNvPr>
          <p:cNvSpPr/>
          <p:nvPr/>
        </p:nvSpPr>
        <p:spPr>
          <a:xfrm>
            <a:off x="1147865" y="2179320"/>
            <a:ext cx="6697980" cy="39848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57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D76AE7-A2AA-4554-9413-61FF2812EC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917" t="29517" r="19667" b="18131"/>
          <a:stretch/>
        </p:blipFill>
        <p:spPr>
          <a:xfrm>
            <a:off x="1042271" y="1196340"/>
            <a:ext cx="7542202" cy="56616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508B3A-0E1F-41A1-B4C4-4D25F90918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968B9-F71B-4241-9647-2B023690AF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1616">
                    <a:tint val="75000"/>
                  </a:srgbClr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71616">
                  <a:tint val="75000"/>
                </a:srgbClr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7820B2-EF77-49D4-8070-06ACABBA2CC3}"/>
              </a:ext>
            </a:extLst>
          </p:cNvPr>
          <p:cNvSpPr txBox="1"/>
          <p:nvPr/>
        </p:nvSpPr>
        <p:spPr>
          <a:xfrm>
            <a:off x="1147865" y="312420"/>
            <a:ext cx="7996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/>
            <a:r>
              <a:rPr lang="ar-SY" sz="2800" b="1" dirty="0">
                <a:solidFill>
                  <a:srgbClr val="FFFFFF"/>
                </a:solidFill>
                <a:cs typeface="Arial" pitchFamily="34" charset="0"/>
              </a:rPr>
              <a:t>إنشاء طبقة بيانات نقطية </a:t>
            </a:r>
            <a:r>
              <a:rPr lang="en-US" sz="2800" b="1" dirty="0">
                <a:solidFill>
                  <a:srgbClr val="FFFFFF"/>
                </a:solidFill>
                <a:cs typeface="Arial" pitchFamily="34" charset="0"/>
              </a:rPr>
              <a:t>NetCDF</a:t>
            </a:r>
            <a:r>
              <a:rPr lang="ar-SY" sz="2800" b="1" dirty="0">
                <a:solidFill>
                  <a:srgbClr val="FFFFFF"/>
                </a:solidFill>
                <a:cs typeface="Arial" pitchFamily="34" charset="0"/>
              </a:rPr>
              <a:t> : إدخال البيانات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56E35D-28A0-45AB-BFFD-04F27662BE42}"/>
              </a:ext>
            </a:extLst>
          </p:cNvPr>
          <p:cNvSpPr/>
          <p:nvPr/>
        </p:nvSpPr>
        <p:spPr>
          <a:xfrm>
            <a:off x="1223010" y="2385060"/>
            <a:ext cx="7113270" cy="70104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27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03B8051-01A7-48E4-89E0-C9C5BD391C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ar-SY" dirty="0"/>
              <a:t>ما هو (نموذج شبكة البيانات المشتركة) </a:t>
            </a:r>
            <a:r>
              <a:rPr lang="en-US" dirty="0"/>
              <a:t>NetCDF</a:t>
            </a:r>
            <a:r>
              <a:rPr lang="ar-SY" dirty="0"/>
              <a:t> .</a:t>
            </a:r>
          </a:p>
          <a:p>
            <a:pPr algn="r" rtl="1"/>
            <a:r>
              <a:rPr lang="ar-SY" dirty="0"/>
              <a:t>أدوات متعددة </a:t>
            </a:r>
            <a:r>
              <a:rPr lang="ar-SY" dirty="0" err="1"/>
              <a:t>اﻷبعاد</a:t>
            </a:r>
            <a:r>
              <a:rPr lang="ar-SY" dirty="0"/>
              <a:t>: كيفية استخدام ملفات </a:t>
            </a:r>
            <a:r>
              <a:rPr lang="en-US" dirty="0"/>
              <a:t>NetCDF </a:t>
            </a:r>
            <a:r>
              <a:rPr lang="ar-SY" dirty="0"/>
              <a:t>في منصة نظم المعلومات الجغرافية .</a:t>
            </a:r>
          </a:p>
          <a:p>
            <a:pPr algn="r" rtl="1"/>
            <a:r>
              <a:rPr lang="ar-SY" dirty="0"/>
              <a:t>تصور أو عرض ملفات </a:t>
            </a:r>
            <a:r>
              <a:rPr lang="en-US" dirty="0"/>
              <a:t>NetCDF</a:t>
            </a:r>
            <a:r>
              <a:rPr lang="ar-SY" dirty="0"/>
              <a:t>.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C3102B-5C8E-4A77-A2EA-3C50248365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DE07A9-91EC-4C3B-B5C1-89D1846D898C}"/>
              </a:ext>
            </a:extLst>
          </p:cNvPr>
          <p:cNvSpPr txBox="1"/>
          <p:nvPr/>
        </p:nvSpPr>
        <p:spPr>
          <a:xfrm>
            <a:off x="4740109" y="192749"/>
            <a:ext cx="36872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Y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الوحدة 2: المحتويات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8124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D76AE7-A2AA-4554-9413-61FF2812EC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917" t="29518" r="19667" b="17334"/>
          <a:stretch/>
        </p:blipFill>
        <p:spPr>
          <a:xfrm>
            <a:off x="1042271" y="1196340"/>
            <a:ext cx="7542202" cy="57477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508B3A-0E1F-41A1-B4C4-4D25F90918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968B9-F71B-4241-9647-2B023690AF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1616">
                    <a:tint val="75000"/>
                  </a:srgbClr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71616">
                  <a:tint val="75000"/>
                </a:srgbClr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7820B2-EF77-49D4-8070-06ACABBA2CC3}"/>
              </a:ext>
            </a:extLst>
          </p:cNvPr>
          <p:cNvSpPr txBox="1"/>
          <p:nvPr/>
        </p:nvSpPr>
        <p:spPr>
          <a:xfrm>
            <a:off x="1147865" y="312420"/>
            <a:ext cx="7996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/>
            <a:r>
              <a:rPr lang="ar-SY" sz="2800" b="1" dirty="0">
                <a:solidFill>
                  <a:srgbClr val="FFFFFF"/>
                </a:solidFill>
                <a:cs typeface="Arial" pitchFamily="34" charset="0"/>
              </a:rPr>
              <a:t>إنشاء طبقة بيانات نقطية </a:t>
            </a:r>
            <a:r>
              <a:rPr lang="en-US" sz="2800" b="1" dirty="0">
                <a:solidFill>
                  <a:srgbClr val="FFFFFF"/>
                </a:solidFill>
                <a:cs typeface="Arial" pitchFamily="34" charset="0"/>
              </a:rPr>
              <a:t>NetCDF</a:t>
            </a:r>
            <a:r>
              <a:rPr lang="ar-SY" sz="2800" b="1" dirty="0">
                <a:solidFill>
                  <a:srgbClr val="FFFFFF"/>
                </a:solidFill>
                <a:cs typeface="Arial" pitchFamily="34" charset="0"/>
              </a:rPr>
              <a:t> : إدخال البيانات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56E35D-28A0-45AB-BFFD-04F27662BE42}"/>
              </a:ext>
            </a:extLst>
          </p:cNvPr>
          <p:cNvSpPr/>
          <p:nvPr/>
        </p:nvSpPr>
        <p:spPr>
          <a:xfrm>
            <a:off x="1147865" y="3055620"/>
            <a:ext cx="7113270" cy="38862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24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D76AE7-A2AA-4554-9413-61FF2812EC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917" t="29518" r="19667" b="19610"/>
          <a:stretch/>
        </p:blipFill>
        <p:spPr>
          <a:xfrm>
            <a:off x="1042271" y="1196340"/>
            <a:ext cx="7542202" cy="550164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508B3A-0E1F-41A1-B4C4-4D25F90918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968B9-F71B-4241-9647-2B023690AF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1616">
                    <a:tint val="75000"/>
                  </a:srgbClr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71616">
                  <a:tint val="75000"/>
                </a:srgbClr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7820B2-EF77-49D4-8070-06ACABBA2CC3}"/>
              </a:ext>
            </a:extLst>
          </p:cNvPr>
          <p:cNvSpPr txBox="1"/>
          <p:nvPr/>
        </p:nvSpPr>
        <p:spPr>
          <a:xfrm>
            <a:off x="1147865" y="312420"/>
            <a:ext cx="7996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/>
            <a:r>
              <a:rPr lang="ar-SY" sz="2800" b="1" dirty="0">
                <a:solidFill>
                  <a:srgbClr val="FFFFFF"/>
                </a:solidFill>
                <a:cs typeface="Arial" pitchFamily="34" charset="0"/>
              </a:rPr>
              <a:t>إنشاء طبقة بيانات نقطية </a:t>
            </a:r>
            <a:r>
              <a:rPr lang="en-US" sz="2800" b="1" dirty="0">
                <a:solidFill>
                  <a:srgbClr val="FFFFFF"/>
                </a:solidFill>
                <a:cs typeface="Arial" pitchFamily="34" charset="0"/>
              </a:rPr>
              <a:t>NetCDF</a:t>
            </a:r>
            <a:r>
              <a:rPr lang="ar-SY" sz="2800" b="1" dirty="0">
                <a:solidFill>
                  <a:srgbClr val="FFFFFF"/>
                </a:solidFill>
                <a:cs typeface="Arial" pitchFamily="34" charset="0"/>
              </a:rPr>
              <a:t> : إدخال البيانات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56E35D-28A0-45AB-BFFD-04F27662BE42}"/>
              </a:ext>
            </a:extLst>
          </p:cNvPr>
          <p:cNvSpPr/>
          <p:nvPr/>
        </p:nvSpPr>
        <p:spPr>
          <a:xfrm>
            <a:off x="1147865" y="3429000"/>
            <a:ext cx="7113270" cy="275844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3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508B3A-0E1F-41A1-B4C4-4D25F90918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968B9-F71B-4241-9647-2B023690AF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1616">
                    <a:tint val="75000"/>
                  </a:srgbClr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71616">
                  <a:tint val="75000"/>
                </a:srgbClr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7820B2-EF77-49D4-8070-06ACABBA2CC3}"/>
              </a:ext>
            </a:extLst>
          </p:cNvPr>
          <p:cNvSpPr txBox="1"/>
          <p:nvPr/>
        </p:nvSpPr>
        <p:spPr>
          <a:xfrm>
            <a:off x="1147865" y="312420"/>
            <a:ext cx="7996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/>
            <a:r>
              <a:rPr lang="ar-SY" sz="2800" b="1" dirty="0">
                <a:solidFill>
                  <a:srgbClr val="FFFFFF"/>
                </a:solidFill>
                <a:cs typeface="Arial" pitchFamily="34" charset="0"/>
              </a:rPr>
              <a:t>نتيجة إنشاء طبقة بيانات نقطية </a:t>
            </a:r>
            <a:r>
              <a:rPr lang="en-US" sz="2800" b="1" dirty="0">
                <a:solidFill>
                  <a:srgbClr val="FFFFFF"/>
                </a:solidFill>
                <a:cs typeface="Arial" pitchFamily="34" charset="0"/>
              </a:rPr>
              <a:t>NetCDF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5230AB-EECA-4792-9A2C-5B5E4190CA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667" b="3592"/>
          <a:stretch/>
        </p:blipFill>
        <p:spPr>
          <a:xfrm>
            <a:off x="0" y="1353546"/>
            <a:ext cx="9183210" cy="49634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7D860C-FF0D-488B-AB17-F403DA646A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876" t="15152" r="48579" b="65755"/>
          <a:stretch/>
        </p:blipFill>
        <p:spPr>
          <a:xfrm>
            <a:off x="236220" y="4006208"/>
            <a:ext cx="3535680" cy="2539372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CB6F53E-493C-4F06-AC27-7BC742C2A18C}"/>
              </a:ext>
            </a:extLst>
          </p:cNvPr>
          <p:cNvSpPr/>
          <p:nvPr/>
        </p:nvSpPr>
        <p:spPr>
          <a:xfrm>
            <a:off x="0" y="2141220"/>
            <a:ext cx="1402080" cy="93726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15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508B3A-0E1F-41A1-B4C4-4D25F90918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968B9-F71B-4241-9647-2B023690AF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1616">
                    <a:tint val="75000"/>
                  </a:srgbClr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71616">
                  <a:tint val="75000"/>
                </a:srgbClr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7820B2-EF77-49D4-8070-06ACABBA2CC3}"/>
              </a:ext>
            </a:extLst>
          </p:cNvPr>
          <p:cNvSpPr txBox="1"/>
          <p:nvPr/>
        </p:nvSpPr>
        <p:spPr>
          <a:xfrm>
            <a:off x="1147865" y="312420"/>
            <a:ext cx="7996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/>
            <a:r>
              <a:rPr lang="ar-SY" sz="2800" b="1" dirty="0">
                <a:solidFill>
                  <a:srgbClr val="FFFFFF"/>
                </a:solidFill>
                <a:cs typeface="Arial" pitchFamily="34" charset="0"/>
              </a:rPr>
              <a:t>ملاحظات حول ملفات </a:t>
            </a:r>
            <a:r>
              <a:rPr lang="en-US" sz="2800" b="1" dirty="0">
                <a:solidFill>
                  <a:srgbClr val="FFFFFF"/>
                </a:solidFill>
                <a:cs typeface="Arial" pitchFamily="34" charset="0"/>
              </a:rPr>
              <a:t>NetCDF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DCACC3-C90C-44D3-AB20-732039571E8E}"/>
              </a:ext>
            </a:extLst>
          </p:cNvPr>
          <p:cNvSpPr txBox="1"/>
          <p:nvPr/>
        </p:nvSpPr>
        <p:spPr>
          <a:xfrm>
            <a:off x="468630" y="1432560"/>
            <a:ext cx="82067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ar-SY" dirty="0">
                <a:solidFill>
                  <a:srgbClr val="171616"/>
                </a:solidFill>
              </a:rPr>
              <a:t>ملف  </a:t>
            </a:r>
            <a:r>
              <a:rPr lang="en-US" dirty="0">
                <a:solidFill>
                  <a:srgbClr val="171616"/>
                </a:solidFill>
              </a:rPr>
              <a:t>NetCDF </a:t>
            </a:r>
            <a:r>
              <a:rPr lang="ar-SY" dirty="0">
                <a:solidFill>
                  <a:srgbClr val="171616"/>
                </a:solidFill>
              </a:rPr>
              <a:t>المقدم للمشاركين والمتوفر على موقع الويب الخاص بسلسلة الندوات هو ملف مستخرج من المغرب (لتقليل حجم الملف) 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ar-SY" dirty="0">
              <a:solidFill>
                <a:srgbClr val="171616"/>
              </a:solidFill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ar-SY" dirty="0">
                <a:solidFill>
                  <a:srgbClr val="171616"/>
                </a:solidFill>
              </a:rPr>
              <a:t>تتوفر ملفات  </a:t>
            </a:r>
            <a:r>
              <a:rPr lang="en-US" dirty="0">
                <a:solidFill>
                  <a:srgbClr val="171616"/>
                </a:solidFill>
              </a:rPr>
              <a:t>NetCDF </a:t>
            </a:r>
            <a:r>
              <a:rPr lang="ar-SY" dirty="0">
                <a:solidFill>
                  <a:srgbClr val="171616"/>
                </a:solidFill>
              </a:rPr>
              <a:t> كاملة من بوابة بيانات ( </a:t>
            </a:r>
            <a:r>
              <a:rPr lang="en-US" dirty="0">
                <a:solidFill>
                  <a:srgbClr val="171616"/>
                </a:solidFill>
                <a:hlinkClick r:id="rId3"/>
              </a:rPr>
              <a:t>www.riccar.org</a:t>
            </a:r>
            <a:r>
              <a:rPr lang="ar-SY" dirty="0">
                <a:solidFill>
                  <a:srgbClr val="171616"/>
                </a:solidFill>
              </a:rPr>
              <a:t> )</a:t>
            </a:r>
            <a:r>
              <a:rPr lang="en-US" dirty="0">
                <a:solidFill>
                  <a:srgbClr val="171616"/>
                </a:solidFill>
              </a:rPr>
              <a:t> </a:t>
            </a:r>
            <a:r>
              <a:rPr lang="ar-SY" dirty="0">
                <a:solidFill>
                  <a:srgbClr val="171616"/>
                </a:solidFill>
              </a:rPr>
              <a:t>أو عند الطلب 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2EA95C-E6DE-4ED1-816D-37C560DE8D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280" t="9037" r="918" b="11630"/>
          <a:stretch/>
        </p:blipFill>
        <p:spPr>
          <a:xfrm>
            <a:off x="510521" y="2963546"/>
            <a:ext cx="8122958" cy="3711891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D41CFAF6-AF8D-4435-8A7D-A309E89B320B}"/>
              </a:ext>
            </a:extLst>
          </p:cNvPr>
          <p:cNvSpPr/>
          <p:nvPr/>
        </p:nvSpPr>
        <p:spPr>
          <a:xfrm>
            <a:off x="5980421" y="5684202"/>
            <a:ext cx="883920" cy="78549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28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508B3A-0E1F-41A1-B4C4-4D25F90918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968B9-F71B-4241-9647-2B023690AF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1616">
                    <a:tint val="75000"/>
                  </a:srgbClr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71616">
                  <a:tint val="75000"/>
                </a:srgbClr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621B44-B568-424B-8B56-FE8F2180ECF4}"/>
              </a:ext>
            </a:extLst>
          </p:cNvPr>
          <p:cNvSpPr txBox="1"/>
          <p:nvPr/>
        </p:nvSpPr>
        <p:spPr>
          <a:xfrm>
            <a:off x="1147865" y="312420"/>
            <a:ext cx="7996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/>
            <a:r>
              <a:rPr lang="ar-SY" sz="2800" b="1" dirty="0">
                <a:solidFill>
                  <a:srgbClr val="FFFFFF"/>
                </a:solidFill>
                <a:cs typeface="Arial" pitchFamily="34" charset="0"/>
              </a:rPr>
              <a:t>نتيجة إنشاء طبقة بيانات نقطية </a:t>
            </a:r>
            <a:r>
              <a:rPr lang="en-US" sz="2800" b="1" dirty="0">
                <a:solidFill>
                  <a:srgbClr val="FFFFFF"/>
                </a:solidFill>
                <a:cs typeface="Arial" pitchFamily="34" charset="0"/>
              </a:rPr>
              <a:t>NetCDF  </a:t>
            </a:r>
            <a:r>
              <a:rPr lang="ar-SY" sz="2800" b="1" dirty="0">
                <a:solidFill>
                  <a:srgbClr val="FFFFFF"/>
                </a:solidFill>
                <a:cs typeface="Arial" pitchFamily="34" charset="0"/>
              </a:rPr>
              <a:t>(المغرب)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2DA4FA-B641-4E7B-A51D-76834466BA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583" b="5149"/>
          <a:stretch/>
        </p:blipFill>
        <p:spPr>
          <a:xfrm>
            <a:off x="47615" y="1508760"/>
            <a:ext cx="9040721" cy="48005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6EAABD-EB38-4999-B6D6-4960F8A24F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874" t="15809" r="48769" b="70641"/>
          <a:stretch/>
        </p:blipFill>
        <p:spPr>
          <a:xfrm>
            <a:off x="5031740" y="4363710"/>
            <a:ext cx="3909060" cy="2037407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8A8255D-7F28-4FD2-BA39-737FDBC95F04}"/>
              </a:ext>
            </a:extLst>
          </p:cNvPr>
          <p:cNvSpPr/>
          <p:nvPr/>
        </p:nvSpPr>
        <p:spPr>
          <a:xfrm>
            <a:off x="55664" y="2270760"/>
            <a:ext cx="1323556" cy="7391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73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508B3A-0E1F-41A1-B4C4-4D25F90918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968B9-F71B-4241-9647-2B023690AF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1616">
                    <a:tint val="75000"/>
                  </a:srgbClr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71616">
                  <a:tint val="75000"/>
                </a:srgbClr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621B44-B568-424B-8B56-FE8F2180ECF4}"/>
              </a:ext>
            </a:extLst>
          </p:cNvPr>
          <p:cNvSpPr txBox="1"/>
          <p:nvPr/>
        </p:nvSpPr>
        <p:spPr>
          <a:xfrm>
            <a:off x="1147865" y="312420"/>
            <a:ext cx="7996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/>
            <a:r>
              <a:rPr lang="ar-SY" sz="2800" b="1" dirty="0">
                <a:solidFill>
                  <a:srgbClr val="FFFFFF"/>
                </a:solidFill>
                <a:cs typeface="Arial" pitchFamily="34" charset="0"/>
              </a:rPr>
              <a:t>ملاحظات على طبقات البيانات النقطية لـ </a:t>
            </a:r>
            <a:r>
              <a:rPr lang="en-US" sz="2800" b="1" dirty="0">
                <a:solidFill>
                  <a:srgbClr val="FFFFFF"/>
                </a:solidFill>
                <a:cs typeface="Arial" pitchFamily="34" charset="0"/>
              </a:rPr>
              <a:t>NetCDF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EB0C18-F3A5-447E-8876-DCD40297AFD2}"/>
              </a:ext>
            </a:extLst>
          </p:cNvPr>
          <p:cNvSpPr/>
          <p:nvPr/>
        </p:nvSpPr>
        <p:spPr>
          <a:xfrm>
            <a:off x="362857" y="1243490"/>
            <a:ext cx="8679542" cy="4197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algn="r" defTabSz="914400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LB" sz="20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يحتوي كل ملف من 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NetCDF </a:t>
            </a:r>
            <a:r>
              <a:rPr lang="ar-LB" sz="20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على "شرائح زمنية" متعددة 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marL="628650" lvl="1" indent="-171450" algn="r" defTabSz="914400" rt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ar-LB" sz="20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تحتوي ملفات درجة الحرارة والتساقطات على 365 شريحة زمنية (شريحة لكل يوم من أيام السنة) باستثناء السنوات الكبيسة التي تحتوي على 366 شريحة زمنية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marL="628650" lvl="1" indent="-171450" algn="r" defTabSz="914400" rt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ar-LB" sz="20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تحتوي مؤشرات الظواهر المناخية المتطرفة على 150 شريحة زمنية (شريحة لكل سنة 1951 - 2100)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marL="171450" lvl="0" indent="-171450" algn="r" defTabSz="914400" rtl="1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marL="171450" lvl="0" indent="-171450" algn="r" defTabSz="914400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LB" sz="20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بشكل افتراضي ، يتم عرض الشريحة الزمنية للمرة الأولى في طبقة البيانات النقطية 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marL="628650" lvl="1" indent="-171450" algn="r" defTabSz="914400" rt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ar-LB" sz="20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1 كانون الثاني/يناير لبيانات درجة الحرارة والتساقطات 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marL="628650" lvl="1" indent="-171450" algn="r" defTabSz="914400" rt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ar-LB" sz="20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1951 لمؤشرات الظواهر المناخية المتطرفة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974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508B3A-0E1F-41A1-B4C4-4D25F90918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968B9-F71B-4241-9647-2B023690AF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1616">
                    <a:tint val="75000"/>
                  </a:srgbClr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71616">
                  <a:tint val="75000"/>
                </a:srgbClr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621B44-B568-424B-8B56-FE8F2180ECF4}"/>
              </a:ext>
            </a:extLst>
          </p:cNvPr>
          <p:cNvSpPr txBox="1"/>
          <p:nvPr/>
        </p:nvSpPr>
        <p:spPr>
          <a:xfrm>
            <a:off x="1147865" y="312420"/>
            <a:ext cx="7996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ar-SY" sz="2800" b="1" dirty="0">
                <a:solidFill>
                  <a:srgbClr val="FFFFFF"/>
                </a:solidFill>
                <a:cs typeface="Arial" pitchFamily="34" charset="0"/>
              </a:rPr>
              <a:t>اختيار "شرائح زمنية " أخرى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5B7579-00B5-4D32-8C0D-B67B8E7832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834" r="35249" b="4889"/>
          <a:stretch/>
        </p:blipFill>
        <p:spPr>
          <a:xfrm>
            <a:off x="411480" y="1096332"/>
            <a:ext cx="4160520" cy="580348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624DD8-60C2-46F9-99D9-E2F5E3745D7D}"/>
              </a:ext>
            </a:extLst>
          </p:cNvPr>
          <p:cNvSpPr/>
          <p:nvPr/>
        </p:nvSpPr>
        <p:spPr>
          <a:xfrm>
            <a:off x="5577840" y="2156460"/>
            <a:ext cx="2705100" cy="14173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Y" b="1" dirty="0">
                <a:solidFill>
                  <a:srgbClr val="FFFFFF"/>
                </a:solidFill>
              </a:rPr>
              <a:t> انقر بزر الماوس الأيمن على اسم الطبقة في جدول المحتويات لعرض خصائص الطبقة</a:t>
            </a:r>
          </a:p>
        </p:txBody>
      </p:sp>
    </p:spTree>
    <p:extLst>
      <p:ext uri="{BB962C8B-B14F-4D97-AF65-F5344CB8AC3E}">
        <p14:creationId xmlns:p14="http://schemas.microsoft.com/office/powerpoint/2010/main" val="91736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508B3A-0E1F-41A1-B4C4-4D25F90918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968B9-F71B-4241-9647-2B023690AF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1616">
                    <a:tint val="75000"/>
                  </a:srgbClr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71616">
                  <a:tint val="75000"/>
                </a:srgbClr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621B44-B568-424B-8B56-FE8F2180ECF4}"/>
              </a:ext>
            </a:extLst>
          </p:cNvPr>
          <p:cNvSpPr txBox="1"/>
          <p:nvPr/>
        </p:nvSpPr>
        <p:spPr>
          <a:xfrm>
            <a:off x="1147865" y="312420"/>
            <a:ext cx="7996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ar-SY" sz="2800" b="1" dirty="0">
                <a:solidFill>
                  <a:srgbClr val="FFFFFF"/>
                </a:solidFill>
                <a:cs typeface="Arial" pitchFamily="34" charset="0"/>
              </a:rPr>
              <a:t>خصائص الطبقة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F6B6F5-19B2-4CB5-BA27-A7F6667FE0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333" t="24333" r="19584" b="28470"/>
          <a:stretch/>
        </p:blipFill>
        <p:spPr>
          <a:xfrm>
            <a:off x="1668780" y="1305795"/>
            <a:ext cx="6400800" cy="536964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8954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508B3A-0E1F-41A1-B4C4-4D25F90918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968B9-F71B-4241-9647-2B023690AF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1616">
                    <a:tint val="75000"/>
                  </a:srgbClr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71616">
                  <a:tint val="75000"/>
                </a:srgbClr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621B44-B568-424B-8B56-FE8F2180ECF4}"/>
              </a:ext>
            </a:extLst>
          </p:cNvPr>
          <p:cNvSpPr txBox="1"/>
          <p:nvPr/>
        </p:nvSpPr>
        <p:spPr>
          <a:xfrm>
            <a:off x="1147865" y="312420"/>
            <a:ext cx="7996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ar-SY" sz="2800" b="1" dirty="0">
                <a:solidFill>
                  <a:srgbClr val="FFFFFF"/>
                </a:solidFill>
                <a:cs typeface="Arial" pitchFamily="34" charset="0"/>
              </a:rPr>
              <a:t>خصائص الطبقة  (بالعربية)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FC0800-7B97-47CB-9F5A-AEDC6C436A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55" t="25111" r="19505" b="29000"/>
          <a:stretch/>
        </p:blipFill>
        <p:spPr>
          <a:xfrm>
            <a:off x="1464991" y="1424940"/>
            <a:ext cx="6076857" cy="496824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3878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508B3A-0E1F-41A1-B4C4-4D25F90918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968B9-F71B-4241-9647-2B023690AF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1616">
                    <a:tint val="75000"/>
                  </a:srgbClr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71616">
                  <a:tint val="75000"/>
                </a:srgbClr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621B44-B568-424B-8B56-FE8F2180ECF4}"/>
              </a:ext>
            </a:extLst>
          </p:cNvPr>
          <p:cNvSpPr txBox="1"/>
          <p:nvPr/>
        </p:nvSpPr>
        <p:spPr>
          <a:xfrm>
            <a:off x="1147865" y="312420"/>
            <a:ext cx="7996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ar-SY" sz="2800" b="1" dirty="0">
                <a:solidFill>
                  <a:srgbClr val="FFFFFF"/>
                </a:solidFill>
                <a:cs typeface="Arial" pitchFamily="34" charset="0"/>
              </a:rPr>
              <a:t>خصائص الطبقة: تحديد الشريحة الزمنية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84BC02-7B1A-4BD0-BDF5-AEAFA747AE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333" t="24622" r="19417" b="28128"/>
          <a:stretch/>
        </p:blipFill>
        <p:spPr>
          <a:xfrm>
            <a:off x="628650" y="1384703"/>
            <a:ext cx="5890260" cy="490179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C670597-24ED-4AEB-92FC-196AA74B5BC2}"/>
              </a:ext>
            </a:extLst>
          </p:cNvPr>
          <p:cNvSpPr/>
          <p:nvPr/>
        </p:nvSpPr>
        <p:spPr>
          <a:xfrm>
            <a:off x="6808470" y="2567940"/>
            <a:ext cx="2218690" cy="1722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SY" b="1" dirty="0">
                <a:solidFill>
                  <a:srgbClr val="FFFFFF"/>
                </a:solidFill>
              </a:rPr>
              <a:t>حدد تواريخ مختلفة باستخدام مربع القائمة المنسدلة              </a:t>
            </a:r>
            <a:r>
              <a:rPr lang="en-US" b="1" dirty="0">
                <a:solidFill>
                  <a:srgbClr val="FFFFFF"/>
                </a:solidFill>
              </a:rPr>
              <a:t>(dropdown box) </a:t>
            </a:r>
          </a:p>
        </p:txBody>
      </p:sp>
    </p:spTree>
    <p:extLst>
      <p:ext uri="{BB962C8B-B14F-4D97-AF65-F5344CB8AC3E}">
        <p14:creationId xmlns:p14="http://schemas.microsoft.com/office/powerpoint/2010/main" val="353645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DAFFE90-6FAB-401B-9573-64CDAF7F3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80" y="1437861"/>
            <a:ext cx="3801031" cy="498494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588A5AA-B4EA-4A25-97D6-47E59580E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0073" y="1579783"/>
            <a:ext cx="4060727" cy="4351338"/>
          </a:xfrm>
        </p:spPr>
        <p:txBody>
          <a:bodyPr/>
          <a:lstStyle/>
          <a:p>
            <a:pPr algn="r" rtl="1"/>
            <a:r>
              <a:rPr lang="ar-SY" dirty="0"/>
              <a:t>سوف يكون "دليل التدريب حول استخدام نظم المعلومات الجغرافية لتحليل بيانات تغير المناخ "متاحا قريبا على موقع </a:t>
            </a:r>
            <a:r>
              <a:rPr lang="ar-SY" dirty="0" err="1"/>
              <a:t>ريكار</a:t>
            </a:r>
            <a:r>
              <a:rPr lang="ar-SY" dirty="0"/>
              <a:t>- المركز الإقليمي للمعرفة( </a:t>
            </a:r>
            <a:r>
              <a:rPr lang="en-US" dirty="0"/>
              <a:t>www.riccar.org</a:t>
            </a:r>
            <a:r>
              <a:rPr lang="ar-SY" dirty="0"/>
              <a:t> ) تحت "موارد المعرفة"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73701E-1743-4364-A7EA-E669DFFDDA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E92209-3839-4FD9-A564-5D78D52347D7}"/>
              </a:ext>
            </a:extLst>
          </p:cNvPr>
          <p:cNvSpPr txBox="1"/>
          <p:nvPr/>
        </p:nvSpPr>
        <p:spPr>
          <a:xfrm>
            <a:off x="4740109" y="192749"/>
            <a:ext cx="40607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Y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الوحدة 2: دليل التدريب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71BE43-9DF4-4C6F-92B3-672E098D08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79783"/>
            <a:ext cx="4278003" cy="484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05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508B3A-0E1F-41A1-B4C4-4D25F90918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968B9-F71B-4241-9647-2B023690AF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1616">
                    <a:tint val="75000"/>
                  </a:srgbClr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71616">
                  <a:tint val="75000"/>
                </a:srgbClr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621B44-B568-424B-8B56-FE8F2180ECF4}"/>
              </a:ext>
            </a:extLst>
          </p:cNvPr>
          <p:cNvSpPr txBox="1"/>
          <p:nvPr/>
        </p:nvSpPr>
        <p:spPr>
          <a:xfrm>
            <a:off x="1147865" y="312420"/>
            <a:ext cx="7996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ar-SY" sz="2800" b="1" dirty="0">
                <a:solidFill>
                  <a:srgbClr val="FFFFFF"/>
                </a:solidFill>
                <a:cs typeface="Arial" pitchFamily="34" charset="0"/>
              </a:rPr>
              <a:t>اختلاف الشرائح الزمنية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F07A56-2EAE-499F-8F64-61506EC355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834" r="583" b="3852"/>
          <a:stretch/>
        </p:blipFill>
        <p:spPr>
          <a:xfrm>
            <a:off x="121502" y="1120140"/>
            <a:ext cx="8900996" cy="486155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57ADE1-E137-43C1-9C9D-B79AC9D355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834" t="15221" r="48493" b="68051"/>
          <a:stretch/>
        </p:blipFill>
        <p:spPr>
          <a:xfrm>
            <a:off x="121502" y="4686616"/>
            <a:ext cx="3208181" cy="1988821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96032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508B3A-0E1F-41A1-B4C4-4D25F90918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968B9-F71B-4241-9647-2B023690AF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1616">
                    <a:tint val="75000"/>
                  </a:srgbClr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71616">
                  <a:tint val="75000"/>
                </a:srgbClr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621B44-B568-424B-8B56-FE8F2180ECF4}"/>
              </a:ext>
            </a:extLst>
          </p:cNvPr>
          <p:cNvSpPr txBox="1"/>
          <p:nvPr/>
        </p:nvSpPr>
        <p:spPr>
          <a:xfrm>
            <a:off x="1147865" y="312420"/>
            <a:ext cx="7996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ar-SY" sz="2800" b="1" dirty="0">
                <a:solidFill>
                  <a:srgbClr val="FFFFFF"/>
                </a:solidFill>
                <a:cs typeface="Arial" pitchFamily="34" charset="0"/>
              </a:rPr>
              <a:t>نطاق القيم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57ADE1-E137-43C1-9C9D-B79AC9D355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834" t="15221" r="48666" b="68051"/>
          <a:stretch/>
        </p:blipFill>
        <p:spPr>
          <a:xfrm>
            <a:off x="304382" y="2118676"/>
            <a:ext cx="5456338" cy="3451544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6292B01-5383-4479-8E81-9D14E84CB1CA}"/>
              </a:ext>
            </a:extLst>
          </p:cNvPr>
          <p:cNvSpPr/>
          <p:nvPr/>
        </p:nvSpPr>
        <p:spPr>
          <a:xfrm>
            <a:off x="2240280" y="3924300"/>
            <a:ext cx="922020" cy="98298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A33B13-461F-41E1-BF15-D9CA8418AD51}"/>
              </a:ext>
            </a:extLst>
          </p:cNvPr>
          <p:cNvSpPr txBox="1"/>
          <p:nvPr/>
        </p:nvSpPr>
        <p:spPr>
          <a:xfrm>
            <a:off x="6174740" y="3008114"/>
            <a:ext cx="27660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ar-SY" dirty="0">
                <a:solidFill>
                  <a:srgbClr val="171616"/>
                </a:solidFill>
              </a:rPr>
              <a:t>أعلى قيم لهذه الشريحة الزمنية (10 حزيران/يونيو 2046) هي 49.58 ملم / يوم من التساقطات ويتم عرضها باللون الأحمر</a:t>
            </a:r>
          </a:p>
          <a:p>
            <a:pPr lvl="0" algn="ctr" rtl="1"/>
            <a:endParaRPr lang="ar-SY" dirty="0">
              <a:solidFill>
                <a:srgbClr val="17161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52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508B3A-0E1F-41A1-B4C4-4D25F90918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968B9-F71B-4241-9647-2B023690AF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1616">
                    <a:tint val="75000"/>
                  </a:srgbClr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71616">
                  <a:tint val="75000"/>
                </a:srgbClr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621B44-B568-424B-8B56-FE8F2180ECF4}"/>
              </a:ext>
            </a:extLst>
          </p:cNvPr>
          <p:cNvSpPr txBox="1"/>
          <p:nvPr/>
        </p:nvSpPr>
        <p:spPr>
          <a:xfrm>
            <a:off x="1147865" y="312420"/>
            <a:ext cx="7996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ar-SY" sz="2800" b="1" dirty="0">
                <a:solidFill>
                  <a:srgbClr val="FFFFFF"/>
                </a:solidFill>
                <a:cs typeface="Arial" pitchFamily="34" charset="0"/>
              </a:rPr>
              <a:t>حفظ طبقة البيانات النقطية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A33B13-461F-41E1-BF15-D9CA8418AD51}"/>
              </a:ext>
            </a:extLst>
          </p:cNvPr>
          <p:cNvSpPr txBox="1"/>
          <p:nvPr/>
        </p:nvSpPr>
        <p:spPr>
          <a:xfrm>
            <a:off x="0" y="1102688"/>
            <a:ext cx="91101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ar-SY" dirty="0">
                <a:solidFill>
                  <a:srgbClr val="171616"/>
                </a:solidFill>
              </a:rPr>
              <a:t>توجد طبقات البيانات النقطية لـ </a:t>
            </a:r>
            <a:r>
              <a:rPr lang="en-US" dirty="0">
                <a:solidFill>
                  <a:srgbClr val="171616"/>
                </a:solidFill>
              </a:rPr>
              <a:t>NetCDF </a:t>
            </a:r>
            <a:r>
              <a:rPr lang="ar-SY" dirty="0">
                <a:solidFill>
                  <a:srgbClr val="171616"/>
                </a:solidFill>
              </a:rPr>
              <a:t>في ذاكرة الكمبيوتر المؤقتة فقط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ar-SY" dirty="0">
              <a:solidFill>
                <a:srgbClr val="171616"/>
              </a:solidFill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ar-SY" dirty="0">
                <a:solidFill>
                  <a:srgbClr val="171616"/>
                </a:solidFill>
              </a:rPr>
              <a:t>يمكن حفظ طبقات البيانات النقطية عن طريق تحديد "حفظ كملف طبقة" أو عن طريق تصدير البيانات</a:t>
            </a:r>
            <a:r>
              <a:rPr lang="en-US" dirty="0">
                <a:solidFill>
                  <a:srgbClr val="171616"/>
                </a:solidFill>
              </a:rPr>
              <a:t>)</a:t>
            </a:r>
            <a:r>
              <a:rPr lang="ar-SY" dirty="0">
                <a:solidFill>
                  <a:srgbClr val="171616"/>
                </a:solidFill>
              </a:rPr>
              <a:t>ستصدر “تصدير البيانات” شريحة الوقت النقطية المعروضة حاليا فقط.</a:t>
            </a:r>
            <a:r>
              <a:rPr lang="en-US" dirty="0">
                <a:solidFill>
                  <a:srgbClr val="171616"/>
                </a:solidFill>
              </a:rPr>
              <a:t>(</a:t>
            </a:r>
            <a:endParaRPr lang="ar-SY" dirty="0">
              <a:solidFill>
                <a:srgbClr val="171616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1B76F2-533D-41E2-A667-5B63FF75EB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869" t="19454" r="46664" b="47073"/>
          <a:stretch/>
        </p:blipFill>
        <p:spPr>
          <a:xfrm>
            <a:off x="100751" y="2570066"/>
            <a:ext cx="3462021" cy="355854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8F8679-B05E-4CB3-9C9A-D3A9E829A0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841" t="15669" r="38333" b="41964"/>
          <a:stretch/>
        </p:blipFill>
        <p:spPr>
          <a:xfrm>
            <a:off x="3699484" y="2352353"/>
            <a:ext cx="5410648" cy="391356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1819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508B3A-0E1F-41A1-B4C4-4D25F90918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968B9-F71B-4241-9647-2B023690AF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1616">
                    <a:tint val="75000"/>
                  </a:srgbClr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71616">
                  <a:tint val="75000"/>
                </a:srgbClr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621B44-B568-424B-8B56-FE8F2180ECF4}"/>
              </a:ext>
            </a:extLst>
          </p:cNvPr>
          <p:cNvSpPr txBox="1"/>
          <p:nvPr/>
        </p:nvSpPr>
        <p:spPr>
          <a:xfrm>
            <a:off x="1147865" y="312420"/>
            <a:ext cx="7996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ar-SY" sz="2800" b="1" dirty="0">
                <a:solidFill>
                  <a:srgbClr val="FFFFFF"/>
                </a:solidFill>
                <a:cs typeface="Arial" pitchFamily="34" charset="0"/>
              </a:rPr>
              <a:t>استخراج شرائح زمنية متعددة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A33B13-461F-41E1-BF15-D9CA8418AD51}"/>
              </a:ext>
            </a:extLst>
          </p:cNvPr>
          <p:cNvSpPr txBox="1"/>
          <p:nvPr/>
        </p:nvSpPr>
        <p:spPr>
          <a:xfrm>
            <a:off x="0" y="1096805"/>
            <a:ext cx="91439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ar-SY" dirty="0">
                <a:solidFill>
                  <a:srgbClr val="171616"/>
                </a:solidFill>
              </a:rPr>
              <a:t>يمكن للمستخدمين استخراج كل شريحة زمنية تلقائيًا في ملف </a:t>
            </a:r>
            <a:r>
              <a:rPr lang="en-US" dirty="0">
                <a:solidFill>
                  <a:srgbClr val="171616"/>
                </a:solidFill>
              </a:rPr>
              <a:t>NetCDF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endParaRPr lang="en-US" dirty="0">
              <a:solidFill>
                <a:srgbClr val="171616"/>
              </a:solidFill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ar-SY" dirty="0">
                <a:solidFill>
                  <a:srgbClr val="171616"/>
                </a:solidFill>
              </a:rPr>
              <a:t>تتوفر التعليمات وتنزيل الأداة من الموقع التالي:</a:t>
            </a:r>
          </a:p>
          <a:p>
            <a:pPr lvl="0" algn="r" rtl="1"/>
            <a:r>
              <a:rPr lang="ar-SY" dirty="0">
                <a:solidFill>
                  <a:srgbClr val="171616"/>
                </a:solidFill>
              </a:rPr>
              <a:t> </a:t>
            </a:r>
            <a:r>
              <a:rPr lang="en-US" dirty="0">
                <a:solidFill>
                  <a:srgbClr val="171616"/>
                </a:solidFill>
                <a:hlinkClick r:id="rId3"/>
              </a:rPr>
              <a:t>https://support.esri.com/en/technical-article</a:t>
            </a:r>
            <a:endParaRPr lang="en-US" dirty="0">
              <a:solidFill>
                <a:srgbClr val="171616"/>
              </a:solidFill>
            </a:endParaRPr>
          </a:p>
          <a:p>
            <a:pPr lvl="0" algn="r" rtl="1"/>
            <a:endParaRPr lang="en-US" dirty="0">
              <a:solidFill>
                <a:srgbClr val="171616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1BEFA0C-5D7B-46E0-B4D7-EBAA6C09D56A}"/>
              </a:ext>
            </a:extLst>
          </p:cNvPr>
          <p:cNvGrpSpPr/>
          <p:nvPr/>
        </p:nvGrpSpPr>
        <p:grpSpPr>
          <a:xfrm>
            <a:off x="259179" y="2318120"/>
            <a:ext cx="8681621" cy="4289055"/>
            <a:chOff x="259179" y="2318120"/>
            <a:chExt cx="8681621" cy="428905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FE77ED7-09FF-496C-AC99-562C6EA252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2953" t="9396" r="388" b="3520"/>
            <a:stretch/>
          </p:blipFill>
          <p:spPr>
            <a:xfrm>
              <a:off x="259179" y="2318120"/>
              <a:ext cx="8681621" cy="4289055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383220F-467D-47C1-A371-9D1A497769BD}"/>
                </a:ext>
              </a:extLst>
            </p:cNvPr>
            <p:cNvSpPr/>
            <p:nvPr/>
          </p:nvSpPr>
          <p:spPr>
            <a:xfrm>
              <a:off x="6559549" y="2344529"/>
              <a:ext cx="1107017" cy="1393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571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508B3A-0E1F-41A1-B4C4-4D25F90918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968B9-F71B-4241-9647-2B023690AF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1616">
                    <a:tint val="75000"/>
                  </a:srgbClr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71616">
                  <a:tint val="75000"/>
                </a:srgbClr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621B44-B568-424B-8B56-FE8F2180ECF4}"/>
              </a:ext>
            </a:extLst>
          </p:cNvPr>
          <p:cNvSpPr txBox="1"/>
          <p:nvPr/>
        </p:nvSpPr>
        <p:spPr>
          <a:xfrm>
            <a:off x="1147865" y="181791"/>
            <a:ext cx="79961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ar-SY" sz="2800" b="1" dirty="0">
                <a:solidFill>
                  <a:srgbClr val="FFFFFF"/>
                </a:solidFill>
                <a:cs typeface="Arial" pitchFamily="34" charset="0"/>
              </a:rPr>
              <a:t>استخلاص العديد من البيانات النقطية بناءً على المناطق الفرعية ذات الاهتمام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A33B13-461F-41E1-BF15-D9CA8418AD51}"/>
              </a:ext>
            </a:extLst>
          </p:cNvPr>
          <p:cNvSpPr txBox="1"/>
          <p:nvPr/>
        </p:nvSpPr>
        <p:spPr>
          <a:xfrm>
            <a:off x="865292" y="2005661"/>
            <a:ext cx="79961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ar-SY" sz="2400" dirty="0">
                <a:solidFill>
                  <a:srgbClr val="171616"/>
                </a:solidFill>
              </a:rPr>
              <a:t>يمكن استخدام </a:t>
            </a:r>
            <a:r>
              <a:rPr lang="en-US" sz="2400" dirty="0">
                <a:solidFill>
                  <a:srgbClr val="171616"/>
                </a:solidFill>
              </a:rPr>
              <a:t>ArcMap </a:t>
            </a:r>
            <a:r>
              <a:rPr lang="ar-SY" sz="2400" dirty="0">
                <a:solidFill>
                  <a:srgbClr val="171616"/>
                </a:solidFill>
              </a:rPr>
              <a:t>منشئ النموذج (</a:t>
            </a:r>
            <a:r>
              <a:rPr lang="en-US" sz="2400" dirty="0" err="1">
                <a:solidFill>
                  <a:srgbClr val="171616"/>
                </a:solidFill>
              </a:rPr>
              <a:t>Modelbuilder</a:t>
            </a:r>
            <a:r>
              <a:rPr lang="ar-SY" sz="2400" dirty="0">
                <a:solidFill>
                  <a:srgbClr val="171616"/>
                </a:solidFill>
              </a:rPr>
              <a:t> ) لاستخراج العديد من البيانات النقطية تلقائيًا لمنطقة محددة  - ملف الشكل أي </a:t>
            </a:r>
            <a:r>
              <a:rPr lang="en-US" sz="2400" dirty="0">
                <a:solidFill>
                  <a:srgbClr val="171616"/>
                </a:solidFill>
              </a:rPr>
              <a:t>shapefile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71616"/>
              </a:solidFill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ar-SY" sz="2400" dirty="0">
                <a:solidFill>
                  <a:srgbClr val="171616"/>
                </a:solidFill>
              </a:rPr>
              <a:t>تمت مناقشة الموضوع في دليل </a:t>
            </a:r>
            <a:r>
              <a:rPr lang="ar-SY" sz="2400" dirty="0" err="1">
                <a:solidFill>
                  <a:srgbClr val="171616"/>
                </a:solidFill>
              </a:rPr>
              <a:t>ريكار</a:t>
            </a:r>
            <a:r>
              <a:rPr lang="ar-SY" sz="2400" dirty="0">
                <a:solidFill>
                  <a:srgbClr val="171616"/>
                </a:solidFill>
              </a:rPr>
              <a:t> التدريبي حول استخدام نظم المعلومات الجغرافية لتحليل بيانات تغير المناخ القسم 3.2.3 </a:t>
            </a:r>
          </a:p>
          <a:p>
            <a:pPr marL="285750" marR="0" lvl="0" indent="-2857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58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9DA5D-65FB-4A57-BD15-D33BEF871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1700" y="469049"/>
            <a:ext cx="5010150" cy="1283551"/>
          </a:xfrm>
        </p:spPr>
        <p:txBody>
          <a:bodyPr anchor="t" anchorCtr="0">
            <a:noAutofit/>
          </a:bodyPr>
          <a:lstStyle/>
          <a:p>
            <a:pPr algn="ctr"/>
            <a:r>
              <a:rPr lang="ar-SY" sz="5400" b="1" dirty="0">
                <a:latin typeface="+mn-lt"/>
                <a:cs typeface="Arial" pitchFamily="34" charset="0"/>
              </a:rPr>
              <a:t>شكرا للمتابعة</a:t>
            </a: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3200" b="1" dirty="0">
                <a:latin typeface="Arial" pitchFamily="34" charset="0"/>
                <a:cs typeface="Arial" pitchFamily="34" charset="0"/>
              </a:rPr>
            </a:br>
            <a:r>
              <a:rPr lang="en-US" sz="3200" b="1" dirty="0">
                <a:latin typeface="Arial" pitchFamily="34" charset="0"/>
                <a:cs typeface="Arial" pitchFamily="34" charset="0"/>
              </a:rPr>
              <a:t>		</a:t>
            </a:r>
            <a:br>
              <a:rPr lang="en-US" sz="3200" b="1" dirty="0">
                <a:latin typeface="Arial" pitchFamily="34" charset="0"/>
                <a:cs typeface="Arial" pitchFamily="34" charset="0"/>
              </a:rPr>
            </a:br>
            <a:br>
              <a:rPr lang="en-US" sz="2000" dirty="0">
                <a:latin typeface="Arial" pitchFamily="34" charset="0"/>
                <a:cs typeface="Arial" pitchFamily="34" charset="0"/>
              </a:rPr>
            </a:br>
            <a:br>
              <a:rPr lang="en-US" sz="2000" dirty="0">
                <a:latin typeface="Arial" pitchFamily="34" charset="0"/>
                <a:cs typeface="Arial" pitchFamily="34" charset="0"/>
              </a:rPr>
            </a:b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167723-2D08-41B6-AEE2-574F00458B32}"/>
              </a:ext>
            </a:extLst>
          </p:cNvPr>
          <p:cNvSpPr txBox="1"/>
          <p:nvPr/>
        </p:nvSpPr>
        <p:spPr>
          <a:xfrm>
            <a:off x="49918" y="4992052"/>
            <a:ext cx="45220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16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Arial" pitchFamily="34" charset="0"/>
              </a:rPr>
              <a:t>هيام الأشقر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  <a:ea typeface="+mn-ea"/>
              <a:cs typeface="Arial" pitchFamily="34" charset="0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16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خبيرة نظم معلومات جغرافية وتحليل بيانات نماذج مناخية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16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Arial" pitchFamily="34" charset="0"/>
              </a:rPr>
              <a:t>إدارة الموارد المائية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  <a:ea typeface="+mn-ea"/>
              <a:cs typeface="Arial" pitchFamily="34" charset="0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16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المركز العربي لدراسات المناطق الجافة والأراضي القاحلة (أكساد)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  <a:ea typeface="+mn-ea"/>
              <a:cs typeface="Arial" pitchFamily="34" charset="0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Arial" pitchFamily="34" charset="0"/>
              </a:rPr>
              <a:t>hiamalashkar2014@gmail.com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Arial" pitchFamily="34" charset="0"/>
              </a:rPr>
              <a:t>www.acsad.org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5F56AD-2983-4B39-AFBA-0DB1D5EF6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175" y="113731"/>
            <a:ext cx="1448004" cy="13576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AB17195-A868-4F8B-85FA-C0A2152FA5F4}"/>
              </a:ext>
            </a:extLst>
          </p:cNvPr>
          <p:cNvSpPr/>
          <p:nvPr/>
        </p:nvSpPr>
        <p:spPr>
          <a:xfrm>
            <a:off x="0" y="6527810"/>
            <a:ext cx="8737600" cy="296288"/>
          </a:xfrm>
          <a:prstGeom prst="rect">
            <a:avLst/>
          </a:prstGeom>
          <a:solidFill>
            <a:srgbClr val="44789D"/>
          </a:solidFill>
          <a:ln>
            <a:solidFill>
              <a:srgbClr val="4478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A42CE1-E213-46F1-941A-EE53C46745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521" y="5139073"/>
            <a:ext cx="1104658" cy="12756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9838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968B9-F71B-4241-9647-2B023690AF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1616">
                    <a:tint val="75000"/>
                  </a:srgbClr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71616">
                  <a:tint val="75000"/>
                </a:srgbClr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7864" y="190500"/>
            <a:ext cx="7996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/>
            <a:r>
              <a:rPr lang="ar-SY" sz="4000" b="1" dirty="0">
                <a:solidFill>
                  <a:srgbClr val="FFFFFF"/>
                </a:solidFill>
                <a:cs typeface="Arial" pitchFamily="34" charset="0"/>
              </a:rPr>
              <a:t>ما هو </a:t>
            </a:r>
            <a:r>
              <a:rPr lang="en-US" sz="4000" b="1" dirty="0">
                <a:solidFill>
                  <a:srgbClr val="FFFFFF"/>
                </a:solidFill>
                <a:cs typeface="Arial" pitchFamily="34" charset="0"/>
              </a:rPr>
              <a:t>NetCDF؟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4168" y="2069539"/>
            <a:ext cx="3624507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r" rtl="1">
              <a:spcAft>
                <a:spcPts val="1000"/>
              </a:spcAft>
              <a:buFont typeface="Arial" pitchFamily="34" charset="0"/>
              <a:buChar char="•"/>
            </a:pPr>
            <a:r>
              <a:rPr lang="ar-SY" sz="2400" dirty="0">
                <a:solidFill>
                  <a:srgbClr val="171616"/>
                </a:solidFill>
                <a:cs typeface="Arial" panose="020B0604020202020204" pitchFamily="34" charset="0"/>
              </a:rPr>
              <a:t>يتم استخدام </a:t>
            </a:r>
            <a:r>
              <a:rPr lang="en-US" sz="2400" dirty="0">
                <a:solidFill>
                  <a:srgbClr val="171616"/>
                </a:solidFill>
                <a:cs typeface="Arial" panose="020B0604020202020204" pitchFamily="34" charset="0"/>
              </a:rPr>
              <a:t>NetCDF </a:t>
            </a:r>
            <a:r>
              <a:rPr lang="ar-SY" sz="2400" dirty="0">
                <a:solidFill>
                  <a:srgbClr val="171616"/>
                </a:solidFill>
                <a:cs typeface="Arial" panose="020B0604020202020204" pitchFamily="34" charset="0"/>
              </a:rPr>
              <a:t> (نموذج شبكة البيانات المشتركة) للبيانات القائمة على </a:t>
            </a:r>
            <a:r>
              <a:rPr lang="ar-SY" sz="2400" dirty="0" err="1">
                <a:solidFill>
                  <a:srgbClr val="171616"/>
                </a:solidFill>
                <a:cs typeface="Arial" panose="020B0604020202020204" pitchFamily="34" charset="0"/>
              </a:rPr>
              <a:t>صفيفة</a:t>
            </a:r>
            <a:r>
              <a:rPr lang="ar-SY" sz="2400" dirty="0">
                <a:solidFill>
                  <a:srgbClr val="171616"/>
                </a:solidFill>
                <a:cs typeface="Arial" panose="020B0604020202020204" pitchFamily="34" charset="0"/>
              </a:rPr>
              <a:t>.</a:t>
            </a:r>
          </a:p>
          <a:p>
            <a:pPr marL="285750" lvl="0" indent="-285750" algn="r" rtl="1">
              <a:spcAft>
                <a:spcPts val="1000"/>
              </a:spcAft>
              <a:buFont typeface="Arial" pitchFamily="34" charset="0"/>
              <a:buChar char="•"/>
            </a:pPr>
            <a:endParaRPr lang="ar-SY" sz="2400" dirty="0">
              <a:solidFill>
                <a:srgbClr val="171616"/>
              </a:solidFill>
              <a:cs typeface="Arial" panose="020B0604020202020204" pitchFamily="34" charset="0"/>
            </a:endParaRPr>
          </a:p>
          <a:p>
            <a:pPr marL="285750" lvl="0" indent="-285750" algn="r" rtl="1">
              <a:spcAft>
                <a:spcPts val="1000"/>
              </a:spcAft>
              <a:buFont typeface="Arial" pitchFamily="34" charset="0"/>
              <a:buChar char="•"/>
            </a:pPr>
            <a:r>
              <a:rPr lang="ar-SY" sz="2400" dirty="0">
                <a:solidFill>
                  <a:srgbClr val="171616"/>
                </a:solidFill>
                <a:cs typeface="Arial" panose="020B0604020202020204" pitchFamily="34" charset="0"/>
              </a:rPr>
              <a:t>يتكون عادة من متغير واحد </a:t>
            </a:r>
            <a:r>
              <a:rPr lang="ar-SY" sz="2400" b="1" dirty="0">
                <a:solidFill>
                  <a:srgbClr val="0070C0"/>
                </a:solidFill>
                <a:cs typeface="Arial" panose="020B0604020202020204" pitchFamily="34" charset="0"/>
              </a:rPr>
              <a:t>أو أكثر </a:t>
            </a:r>
            <a:r>
              <a:rPr lang="ar-SY" sz="2400" dirty="0">
                <a:solidFill>
                  <a:srgbClr val="171616"/>
                </a:solidFill>
                <a:cs typeface="Arial" panose="020B0604020202020204" pitchFamily="34" charset="0"/>
              </a:rPr>
              <a:t>(أي التساقطات، ودرجة الحرارة) واثنين أو أكثر من الأبعاد (أي خط العرض، وخط الطول، والزمن).</a:t>
            </a:r>
          </a:p>
          <a:p>
            <a:pPr marL="285750" lvl="0" indent="-285750" algn="r" rtl="1">
              <a:spcAft>
                <a:spcPts val="1000"/>
              </a:spcAft>
              <a:buFont typeface="Arial" pitchFamily="34" charset="0"/>
              <a:buChar char="•"/>
            </a:pPr>
            <a:endParaRPr lang="ar-SY" sz="2400" dirty="0">
              <a:solidFill>
                <a:srgbClr val="171616"/>
              </a:solidFill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A4659C3-A93E-4537-BF97-87816501F5C1}"/>
              </a:ext>
            </a:extLst>
          </p:cNvPr>
          <p:cNvGrpSpPr/>
          <p:nvPr/>
        </p:nvGrpSpPr>
        <p:grpSpPr>
          <a:xfrm>
            <a:off x="4144556" y="2066305"/>
            <a:ext cx="2705870" cy="2462487"/>
            <a:chOff x="5589037" y="2143913"/>
            <a:chExt cx="2705870" cy="246248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BE9753A-4942-42BC-8EE3-AC71949D4067}"/>
                </a:ext>
              </a:extLst>
            </p:cNvPr>
            <p:cNvSpPr/>
            <p:nvPr/>
          </p:nvSpPr>
          <p:spPr>
            <a:xfrm>
              <a:off x="5589037" y="2146041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682B53A0-03A2-46E4-9AA8-E7D003B85FED}"/>
                </a:ext>
              </a:extLst>
            </p:cNvPr>
            <p:cNvSpPr/>
            <p:nvPr/>
          </p:nvSpPr>
          <p:spPr>
            <a:xfrm>
              <a:off x="5859624" y="2146041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FC8E49F3-6018-4883-95CE-EA1827DC5C5C}"/>
                </a:ext>
              </a:extLst>
            </p:cNvPr>
            <p:cNvSpPr/>
            <p:nvPr/>
          </p:nvSpPr>
          <p:spPr>
            <a:xfrm>
              <a:off x="6130211" y="2146041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D5F7C7B1-C401-4BDF-9641-582AD1A61B6E}"/>
                </a:ext>
              </a:extLst>
            </p:cNvPr>
            <p:cNvSpPr/>
            <p:nvPr/>
          </p:nvSpPr>
          <p:spPr>
            <a:xfrm>
              <a:off x="6400798" y="2146041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F9C64AF0-AE3C-42A3-9115-7C635862D2C7}"/>
                </a:ext>
              </a:extLst>
            </p:cNvPr>
            <p:cNvSpPr/>
            <p:nvPr/>
          </p:nvSpPr>
          <p:spPr>
            <a:xfrm>
              <a:off x="6671385" y="2146041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1CB1F1C6-53A8-452C-8A43-B2B67B29A2ED}"/>
                </a:ext>
              </a:extLst>
            </p:cNvPr>
            <p:cNvSpPr/>
            <p:nvPr/>
          </p:nvSpPr>
          <p:spPr>
            <a:xfrm>
              <a:off x="6941972" y="2144320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F1DA4B8C-0909-4A63-A300-0C2CAA58E1DF}"/>
                </a:ext>
              </a:extLst>
            </p:cNvPr>
            <p:cNvSpPr/>
            <p:nvPr/>
          </p:nvSpPr>
          <p:spPr>
            <a:xfrm>
              <a:off x="7212559" y="2143913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58321118-4C53-4682-9E57-0845333F7CCF}"/>
                </a:ext>
              </a:extLst>
            </p:cNvPr>
            <p:cNvSpPr/>
            <p:nvPr/>
          </p:nvSpPr>
          <p:spPr>
            <a:xfrm>
              <a:off x="7483146" y="2143913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B6981CF5-774E-4077-8D34-6F704DC4A0A2}"/>
                </a:ext>
              </a:extLst>
            </p:cNvPr>
            <p:cNvSpPr/>
            <p:nvPr/>
          </p:nvSpPr>
          <p:spPr>
            <a:xfrm>
              <a:off x="7753733" y="2143913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1F566A2E-77E2-48BB-98FE-30DD660386C4}"/>
                </a:ext>
              </a:extLst>
            </p:cNvPr>
            <p:cNvSpPr/>
            <p:nvPr/>
          </p:nvSpPr>
          <p:spPr>
            <a:xfrm>
              <a:off x="8024320" y="2143913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C2F75131-66F2-4CA6-8A27-995C3EBB75AC}"/>
                </a:ext>
              </a:extLst>
            </p:cNvPr>
            <p:cNvSpPr/>
            <p:nvPr/>
          </p:nvSpPr>
          <p:spPr>
            <a:xfrm>
              <a:off x="5589037" y="2413471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8FADC418-07D1-4795-AEE2-4320107FBADF}"/>
                </a:ext>
              </a:extLst>
            </p:cNvPr>
            <p:cNvSpPr/>
            <p:nvPr/>
          </p:nvSpPr>
          <p:spPr>
            <a:xfrm>
              <a:off x="5859624" y="2413471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40FAA389-B25A-482E-8151-38E961D4A27B}"/>
                </a:ext>
              </a:extLst>
            </p:cNvPr>
            <p:cNvSpPr/>
            <p:nvPr/>
          </p:nvSpPr>
          <p:spPr>
            <a:xfrm>
              <a:off x="6130211" y="2413471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CC32CC29-DA30-42B1-84CC-312EDA916C20}"/>
                </a:ext>
              </a:extLst>
            </p:cNvPr>
            <p:cNvSpPr/>
            <p:nvPr/>
          </p:nvSpPr>
          <p:spPr>
            <a:xfrm>
              <a:off x="6400798" y="2413471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44BB34FD-C0FD-4DBE-AA18-F9267856513E}"/>
                </a:ext>
              </a:extLst>
            </p:cNvPr>
            <p:cNvSpPr/>
            <p:nvPr/>
          </p:nvSpPr>
          <p:spPr>
            <a:xfrm>
              <a:off x="6671385" y="2413471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D469DFAC-8890-4501-91E7-A8EB3ACC6B25}"/>
                </a:ext>
              </a:extLst>
            </p:cNvPr>
            <p:cNvSpPr/>
            <p:nvPr/>
          </p:nvSpPr>
          <p:spPr>
            <a:xfrm>
              <a:off x="6941972" y="2411750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B60674B5-4B97-44CD-ADD6-72FA80BF9313}"/>
                </a:ext>
              </a:extLst>
            </p:cNvPr>
            <p:cNvSpPr/>
            <p:nvPr/>
          </p:nvSpPr>
          <p:spPr>
            <a:xfrm>
              <a:off x="7212559" y="2411343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D0EE8127-21BF-4086-81E4-5439469D3523}"/>
                </a:ext>
              </a:extLst>
            </p:cNvPr>
            <p:cNvSpPr/>
            <p:nvPr/>
          </p:nvSpPr>
          <p:spPr>
            <a:xfrm>
              <a:off x="7483146" y="2411343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F03BA842-B838-469B-9F2A-DC7E55E7571F}"/>
                </a:ext>
              </a:extLst>
            </p:cNvPr>
            <p:cNvSpPr/>
            <p:nvPr/>
          </p:nvSpPr>
          <p:spPr>
            <a:xfrm>
              <a:off x="7753733" y="2411343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30C2029B-2268-490F-931E-25929CD4456B}"/>
                </a:ext>
              </a:extLst>
            </p:cNvPr>
            <p:cNvSpPr/>
            <p:nvPr/>
          </p:nvSpPr>
          <p:spPr>
            <a:xfrm>
              <a:off x="8024320" y="2411343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96F2DF23-F808-4F7C-AC66-AA43A7E50E5C}"/>
                </a:ext>
              </a:extLst>
            </p:cNvPr>
            <p:cNvSpPr/>
            <p:nvPr/>
          </p:nvSpPr>
          <p:spPr>
            <a:xfrm>
              <a:off x="5589037" y="2683942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ED9F16C3-CA04-419E-A16C-544A6273E72F}"/>
                </a:ext>
              </a:extLst>
            </p:cNvPr>
            <p:cNvSpPr/>
            <p:nvPr/>
          </p:nvSpPr>
          <p:spPr>
            <a:xfrm>
              <a:off x="5859624" y="2683942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95297AC3-C363-4119-BCAE-A8F17CC2DF99}"/>
                </a:ext>
              </a:extLst>
            </p:cNvPr>
            <p:cNvSpPr/>
            <p:nvPr/>
          </p:nvSpPr>
          <p:spPr>
            <a:xfrm>
              <a:off x="6130211" y="2683942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74B4B914-DFF7-473D-A926-422F722395C5}"/>
                </a:ext>
              </a:extLst>
            </p:cNvPr>
            <p:cNvSpPr/>
            <p:nvPr/>
          </p:nvSpPr>
          <p:spPr>
            <a:xfrm>
              <a:off x="6400798" y="2683942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4C60F650-5DC3-4961-BCD9-90133F541D9C}"/>
                </a:ext>
              </a:extLst>
            </p:cNvPr>
            <p:cNvSpPr/>
            <p:nvPr/>
          </p:nvSpPr>
          <p:spPr>
            <a:xfrm>
              <a:off x="6671385" y="2683942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29B72F58-BACC-4ABD-9AA1-6C3A1012150F}"/>
                </a:ext>
              </a:extLst>
            </p:cNvPr>
            <p:cNvSpPr/>
            <p:nvPr/>
          </p:nvSpPr>
          <p:spPr>
            <a:xfrm>
              <a:off x="6941972" y="2682221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D402D718-6F84-4DD5-A4A6-87A309772B59}"/>
                </a:ext>
              </a:extLst>
            </p:cNvPr>
            <p:cNvSpPr/>
            <p:nvPr/>
          </p:nvSpPr>
          <p:spPr>
            <a:xfrm>
              <a:off x="7212559" y="2681814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95766655-AAE7-44A5-A90D-38482DEE6FEC}"/>
                </a:ext>
              </a:extLst>
            </p:cNvPr>
            <p:cNvSpPr/>
            <p:nvPr/>
          </p:nvSpPr>
          <p:spPr>
            <a:xfrm>
              <a:off x="7483146" y="2681814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543BB1B1-64FA-4028-9FB1-8D91F25300A7}"/>
                </a:ext>
              </a:extLst>
            </p:cNvPr>
            <p:cNvSpPr/>
            <p:nvPr/>
          </p:nvSpPr>
          <p:spPr>
            <a:xfrm>
              <a:off x="7753733" y="2681814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50AF456D-D590-43F2-9C08-8D42127C5E35}"/>
                </a:ext>
              </a:extLst>
            </p:cNvPr>
            <p:cNvSpPr/>
            <p:nvPr/>
          </p:nvSpPr>
          <p:spPr>
            <a:xfrm>
              <a:off x="8024320" y="2681814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D72FF564-D1B1-4030-8AE0-3DCC2D7AD9E8}"/>
                </a:ext>
              </a:extLst>
            </p:cNvPr>
            <p:cNvSpPr/>
            <p:nvPr/>
          </p:nvSpPr>
          <p:spPr>
            <a:xfrm>
              <a:off x="5589037" y="2955221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92675FCF-0708-4BE4-AB2E-3DD23D8EF83E}"/>
                </a:ext>
              </a:extLst>
            </p:cNvPr>
            <p:cNvSpPr/>
            <p:nvPr/>
          </p:nvSpPr>
          <p:spPr>
            <a:xfrm>
              <a:off x="5859624" y="2955221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1399D5E0-5BB0-482B-9CCB-8EDC86482D15}"/>
                </a:ext>
              </a:extLst>
            </p:cNvPr>
            <p:cNvSpPr/>
            <p:nvPr/>
          </p:nvSpPr>
          <p:spPr>
            <a:xfrm>
              <a:off x="6130211" y="2955221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8E9E48ED-FEC4-40E9-9A67-7645D0B0710F}"/>
                </a:ext>
              </a:extLst>
            </p:cNvPr>
            <p:cNvSpPr/>
            <p:nvPr/>
          </p:nvSpPr>
          <p:spPr>
            <a:xfrm>
              <a:off x="6400798" y="2955221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C51FD373-3B89-4FB4-BBE8-F04D5F5DCD9D}"/>
                </a:ext>
              </a:extLst>
            </p:cNvPr>
            <p:cNvSpPr/>
            <p:nvPr/>
          </p:nvSpPr>
          <p:spPr>
            <a:xfrm>
              <a:off x="6671385" y="2955221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9AD35F32-3FD4-44D5-8BCE-1D17C554AC92}"/>
                </a:ext>
              </a:extLst>
            </p:cNvPr>
            <p:cNvSpPr/>
            <p:nvPr/>
          </p:nvSpPr>
          <p:spPr>
            <a:xfrm>
              <a:off x="6941972" y="2953500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2AB3683E-A40D-4EE3-9E86-F92B98B5A90B}"/>
                </a:ext>
              </a:extLst>
            </p:cNvPr>
            <p:cNvSpPr/>
            <p:nvPr/>
          </p:nvSpPr>
          <p:spPr>
            <a:xfrm>
              <a:off x="7212559" y="2953093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86071843-38DE-45E8-BF3C-4702FC165484}"/>
                </a:ext>
              </a:extLst>
            </p:cNvPr>
            <p:cNvSpPr/>
            <p:nvPr/>
          </p:nvSpPr>
          <p:spPr>
            <a:xfrm>
              <a:off x="7483146" y="2953093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0F8D9A5C-DFB2-40CC-844C-75CAE1DD8091}"/>
                </a:ext>
              </a:extLst>
            </p:cNvPr>
            <p:cNvSpPr/>
            <p:nvPr/>
          </p:nvSpPr>
          <p:spPr>
            <a:xfrm>
              <a:off x="7753733" y="2953093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8FA7CB21-4538-4DCF-9B14-449A53AC7362}"/>
                </a:ext>
              </a:extLst>
            </p:cNvPr>
            <p:cNvSpPr/>
            <p:nvPr/>
          </p:nvSpPr>
          <p:spPr>
            <a:xfrm>
              <a:off x="8024320" y="2953093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CB580E34-C9DD-4F64-979C-E64C3E3CF003}"/>
                </a:ext>
              </a:extLst>
            </p:cNvPr>
            <p:cNvSpPr/>
            <p:nvPr/>
          </p:nvSpPr>
          <p:spPr>
            <a:xfrm>
              <a:off x="5589037" y="3225285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E6795CAB-BE6C-4025-A6B1-EA2D0AFDBE08}"/>
                </a:ext>
              </a:extLst>
            </p:cNvPr>
            <p:cNvSpPr/>
            <p:nvPr/>
          </p:nvSpPr>
          <p:spPr>
            <a:xfrm>
              <a:off x="5859624" y="3225285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B82DDC5B-04BE-4A44-8CF9-3E10D68C8D81}"/>
                </a:ext>
              </a:extLst>
            </p:cNvPr>
            <p:cNvSpPr/>
            <p:nvPr/>
          </p:nvSpPr>
          <p:spPr>
            <a:xfrm>
              <a:off x="6130211" y="3225285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E34D9590-356A-43AB-9440-7154E0C919B4}"/>
                </a:ext>
              </a:extLst>
            </p:cNvPr>
            <p:cNvSpPr/>
            <p:nvPr/>
          </p:nvSpPr>
          <p:spPr>
            <a:xfrm>
              <a:off x="6400798" y="3225285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E3E5E9C8-519A-4044-9C98-B7620D4853E2}"/>
                </a:ext>
              </a:extLst>
            </p:cNvPr>
            <p:cNvSpPr/>
            <p:nvPr/>
          </p:nvSpPr>
          <p:spPr>
            <a:xfrm>
              <a:off x="6671385" y="3225285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75D767AB-0843-4BB4-B45B-F8036F7BE6AB}"/>
                </a:ext>
              </a:extLst>
            </p:cNvPr>
            <p:cNvSpPr/>
            <p:nvPr/>
          </p:nvSpPr>
          <p:spPr>
            <a:xfrm>
              <a:off x="6941972" y="3223564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BAC8CEA0-9EA8-4F7C-8591-15B0DD60099C}"/>
                </a:ext>
              </a:extLst>
            </p:cNvPr>
            <p:cNvSpPr/>
            <p:nvPr/>
          </p:nvSpPr>
          <p:spPr>
            <a:xfrm>
              <a:off x="7212559" y="3223157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3023A341-0D88-40DA-8512-62F8617CF33B}"/>
                </a:ext>
              </a:extLst>
            </p:cNvPr>
            <p:cNvSpPr/>
            <p:nvPr/>
          </p:nvSpPr>
          <p:spPr>
            <a:xfrm>
              <a:off x="7483146" y="3223157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4D3BFF03-458A-4609-9042-DD3BC06C7A86}"/>
                </a:ext>
              </a:extLst>
            </p:cNvPr>
            <p:cNvSpPr/>
            <p:nvPr/>
          </p:nvSpPr>
          <p:spPr>
            <a:xfrm>
              <a:off x="7753733" y="3223157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85631385-4A8E-4063-B241-B2AAC3298A18}"/>
                </a:ext>
              </a:extLst>
            </p:cNvPr>
            <p:cNvSpPr/>
            <p:nvPr/>
          </p:nvSpPr>
          <p:spPr>
            <a:xfrm>
              <a:off x="8024320" y="3223157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F971EF2F-6669-46A2-A32C-FED14084FA1C}"/>
                </a:ext>
              </a:extLst>
            </p:cNvPr>
            <p:cNvSpPr/>
            <p:nvPr/>
          </p:nvSpPr>
          <p:spPr>
            <a:xfrm>
              <a:off x="5589037" y="3507790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84175ABD-AC19-44BB-86B3-83B3EA51BAF3}"/>
                </a:ext>
              </a:extLst>
            </p:cNvPr>
            <p:cNvSpPr/>
            <p:nvPr/>
          </p:nvSpPr>
          <p:spPr>
            <a:xfrm>
              <a:off x="5859624" y="3507790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9974F524-6941-4441-BAA3-E4E677BDF68A}"/>
                </a:ext>
              </a:extLst>
            </p:cNvPr>
            <p:cNvSpPr/>
            <p:nvPr/>
          </p:nvSpPr>
          <p:spPr>
            <a:xfrm>
              <a:off x="6130211" y="3507790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DA2ECB5C-9E57-4AEE-AD24-2F90D533074D}"/>
                </a:ext>
              </a:extLst>
            </p:cNvPr>
            <p:cNvSpPr/>
            <p:nvPr/>
          </p:nvSpPr>
          <p:spPr>
            <a:xfrm>
              <a:off x="6400798" y="3507790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F3111C91-53A7-430F-896E-3A019FE16679}"/>
                </a:ext>
              </a:extLst>
            </p:cNvPr>
            <p:cNvSpPr/>
            <p:nvPr/>
          </p:nvSpPr>
          <p:spPr>
            <a:xfrm>
              <a:off x="6671385" y="3507790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E109A132-562E-4A36-AEBF-00E77CA93EA0}"/>
                </a:ext>
              </a:extLst>
            </p:cNvPr>
            <p:cNvSpPr/>
            <p:nvPr/>
          </p:nvSpPr>
          <p:spPr>
            <a:xfrm>
              <a:off x="6941972" y="3506069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0696C972-292F-4DDA-B8EB-5812207C3862}"/>
                </a:ext>
              </a:extLst>
            </p:cNvPr>
            <p:cNvSpPr/>
            <p:nvPr/>
          </p:nvSpPr>
          <p:spPr>
            <a:xfrm>
              <a:off x="7212559" y="3505662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55BB1EDA-B2BC-4407-BA31-162260F148E3}"/>
                </a:ext>
              </a:extLst>
            </p:cNvPr>
            <p:cNvSpPr/>
            <p:nvPr/>
          </p:nvSpPr>
          <p:spPr>
            <a:xfrm>
              <a:off x="7483146" y="3505662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43D5E964-020C-4AF8-836E-916933D2E36D}"/>
                </a:ext>
              </a:extLst>
            </p:cNvPr>
            <p:cNvSpPr/>
            <p:nvPr/>
          </p:nvSpPr>
          <p:spPr>
            <a:xfrm>
              <a:off x="7753733" y="3505662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C10143DC-20D9-4851-BC1E-85AFE1FE993A}"/>
                </a:ext>
              </a:extLst>
            </p:cNvPr>
            <p:cNvSpPr/>
            <p:nvPr/>
          </p:nvSpPr>
          <p:spPr>
            <a:xfrm>
              <a:off x="8024320" y="3505662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9D5B1545-80C6-4D45-ABEC-523B4A0F8F9F}"/>
                </a:ext>
              </a:extLst>
            </p:cNvPr>
            <p:cNvSpPr/>
            <p:nvPr/>
          </p:nvSpPr>
          <p:spPr>
            <a:xfrm>
              <a:off x="5589037" y="3784396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F7A68318-AEFC-4CB4-B257-2C6F61A86325}"/>
                </a:ext>
              </a:extLst>
            </p:cNvPr>
            <p:cNvSpPr/>
            <p:nvPr/>
          </p:nvSpPr>
          <p:spPr>
            <a:xfrm>
              <a:off x="5859624" y="3784396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8C47B518-D325-468F-A6C9-7C002AC054AB}"/>
                </a:ext>
              </a:extLst>
            </p:cNvPr>
            <p:cNvSpPr/>
            <p:nvPr/>
          </p:nvSpPr>
          <p:spPr>
            <a:xfrm>
              <a:off x="6130211" y="3784396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EB71AC14-B6C1-4242-BB0A-607D81528E6E}"/>
                </a:ext>
              </a:extLst>
            </p:cNvPr>
            <p:cNvSpPr/>
            <p:nvPr/>
          </p:nvSpPr>
          <p:spPr>
            <a:xfrm>
              <a:off x="6400798" y="3784396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9CB42DD5-2FE6-4D21-B088-FB8BF15F3FBD}"/>
                </a:ext>
              </a:extLst>
            </p:cNvPr>
            <p:cNvSpPr/>
            <p:nvPr/>
          </p:nvSpPr>
          <p:spPr>
            <a:xfrm>
              <a:off x="6671385" y="3784396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4DF02113-A49B-4043-B2FD-CDA61A1DE0C8}"/>
                </a:ext>
              </a:extLst>
            </p:cNvPr>
            <p:cNvSpPr/>
            <p:nvPr/>
          </p:nvSpPr>
          <p:spPr>
            <a:xfrm>
              <a:off x="6941972" y="3782675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9EEFB81D-59AB-40B0-B2D5-3038013F204E}"/>
                </a:ext>
              </a:extLst>
            </p:cNvPr>
            <p:cNvSpPr/>
            <p:nvPr/>
          </p:nvSpPr>
          <p:spPr>
            <a:xfrm>
              <a:off x="7212559" y="3782268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754F265D-DD77-4B74-BC4A-247A6C32758C}"/>
                </a:ext>
              </a:extLst>
            </p:cNvPr>
            <p:cNvSpPr/>
            <p:nvPr/>
          </p:nvSpPr>
          <p:spPr>
            <a:xfrm>
              <a:off x="7483146" y="3782268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E3C59713-0FE9-4052-ADFB-9D00CA1FA5C1}"/>
                </a:ext>
              </a:extLst>
            </p:cNvPr>
            <p:cNvSpPr/>
            <p:nvPr/>
          </p:nvSpPr>
          <p:spPr>
            <a:xfrm>
              <a:off x="7753733" y="3782268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395C9CDD-B49F-4890-8E64-DD6A074C3EDC}"/>
                </a:ext>
              </a:extLst>
            </p:cNvPr>
            <p:cNvSpPr/>
            <p:nvPr/>
          </p:nvSpPr>
          <p:spPr>
            <a:xfrm>
              <a:off x="8024320" y="3782268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32AC36AE-2F84-4FEA-8732-31FC4F401122}"/>
                </a:ext>
              </a:extLst>
            </p:cNvPr>
            <p:cNvSpPr/>
            <p:nvPr/>
          </p:nvSpPr>
          <p:spPr>
            <a:xfrm>
              <a:off x="5589037" y="4058309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B195A667-B970-40C3-BF33-55E16E05F0FB}"/>
                </a:ext>
              </a:extLst>
            </p:cNvPr>
            <p:cNvSpPr/>
            <p:nvPr/>
          </p:nvSpPr>
          <p:spPr>
            <a:xfrm>
              <a:off x="5859624" y="4058309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AC60E74D-4DB1-466F-A626-7C8F9E224522}"/>
                </a:ext>
              </a:extLst>
            </p:cNvPr>
            <p:cNvSpPr/>
            <p:nvPr/>
          </p:nvSpPr>
          <p:spPr>
            <a:xfrm>
              <a:off x="6130211" y="4058309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2E38F683-3F5D-4C86-B622-B41DC8116F9F}"/>
                </a:ext>
              </a:extLst>
            </p:cNvPr>
            <p:cNvSpPr/>
            <p:nvPr/>
          </p:nvSpPr>
          <p:spPr>
            <a:xfrm>
              <a:off x="6400798" y="4058309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A76D6A5E-42A5-4ACF-BE92-EFCB5D0CB0BF}"/>
                </a:ext>
              </a:extLst>
            </p:cNvPr>
            <p:cNvSpPr/>
            <p:nvPr/>
          </p:nvSpPr>
          <p:spPr>
            <a:xfrm>
              <a:off x="6671385" y="4058309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22476E63-9A48-4890-B3FD-5315FD131EA2}"/>
                </a:ext>
              </a:extLst>
            </p:cNvPr>
            <p:cNvSpPr/>
            <p:nvPr/>
          </p:nvSpPr>
          <p:spPr>
            <a:xfrm>
              <a:off x="6941972" y="4056588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ECA95953-B0B1-4D4D-AD16-9BBAF28E436D}"/>
                </a:ext>
              </a:extLst>
            </p:cNvPr>
            <p:cNvSpPr/>
            <p:nvPr/>
          </p:nvSpPr>
          <p:spPr>
            <a:xfrm>
              <a:off x="7212559" y="4056181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1AC199E5-61EC-46B2-A2BA-92CEAC665C22}"/>
                </a:ext>
              </a:extLst>
            </p:cNvPr>
            <p:cNvSpPr/>
            <p:nvPr/>
          </p:nvSpPr>
          <p:spPr>
            <a:xfrm>
              <a:off x="7483146" y="4056181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FFB6CC48-E37E-4C46-AAE9-4B485AB961F9}"/>
                </a:ext>
              </a:extLst>
            </p:cNvPr>
            <p:cNvSpPr/>
            <p:nvPr/>
          </p:nvSpPr>
          <p:spPr>
            <a:xfrm>
              <a:off x="7753733" y="4056181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75CC25EE-FC21-4DD3-9A8F-2653EC5BE953}"/>
                </a:ext>
              </a:extLst>
            </p:cNvPr>
            <p:cNvSpPr/>
            <p:nvPr/>
          </p:nvSpPr>
          <p:spPr>
            <a:xfrm>
              <a:off x="8024320" y="4056181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4D840B62-F7D4-4D10-A90E-2A959C021489}"/>
                </a:ext>
              </a:extLst>
            </p:cNvPr>
            <p:cNvSpPr/>
            <p:nvPr/>
          </p:nvSpPr>
          <p:spPr>
            <a:xfrm>
              <a:off x="5589037" y="4332080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A45F901F-D63E-4C47-9883-9F6E0EA5A461}"/>
                </a:ext>
              </a:extLst>
            </p:cNvPr>
            <p:cNvSpPr/>
            <p:nvPr/>
          </p:nvSpPr>
          <p:spPr>
            <a:xfrm>
              <a:off x="5859624" y="4332080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F233A312-6363-42F8-81A3-FEEDEADCEAE3}"/>
                </a:ext>
              </a:extLst>
            </p:cNvPr>
            <p:cNvSpPr/>
            <p:nvPr/>
          </p:nvSpPr>
          <p:spPr>
            <a:xfrm>
              <a:off x="6130211" y="4332080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9F12CA69-660A-49B4-BEFB-EBF728D8344A}"/>
                </a:ext>
              </a:extLst>
            </p:cNvPr>
            <p:cNvSpPr/>
            <p:nvPr/>
          </p:nvSpPr>
          <p:spPr>
            <a:xfrm>
              <a:off x="6400798" y="4332080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D21C3DCF-0E62-4A38-A144-B86111DA2480}"/>
                </a:ext>
              </a:extLst>
            </p:cNvPr>
            <p:cNvSpPr/>
            <p:nvPr/>
          </p:nvSpPr>
          <p:spPr>
            <a:xfrm>
              <a:off x="6671385" y="4332080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7FC045F1-3321-49B4-8260-3F5719A2859D}"/>
                </a:ext>
              </a:extLst>
            </p:cNvPr>
            <p:cNvSpPr/>
            <p:nvPr/>
          </p:nvSpPr>
          <p:spPr>
            <a:xfrm>
              <a:off x="6941972" y="4330359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05E5B5C9-0F55-48A0-AE38-9CB4D2E19D5B}"/>
                </a:ext>
              </a:extLst>
            </p:cNvPr>
            <p:cNvSpPr/>
            <p:nvPr/>
          </p:nvSpPr>
          <p:spPr>
            <a:xfrm>
              <a:off x="7212559" y="4329952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6708250D-B378-46CE-B07B-AA203E4F701F}"/>
                </a:ext>
              </a:extLst>
            </p:cNvPr>
            <p:cNvSpPr/>
            <p:nvPr/>
          </p:nvSpPr>
          <p:spPr>
            <a:xfrm>
              <a:off x="7483146" y="4329952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48A03A97-9743-4EA7-83E5-F71F70DCF950}"/>
                </a:ext>
              </a:extLst>
            </p:cNvPr>
            <p:cNvSpPr/>
            <p:nvPr/>
          </p:nvSpPr>
          <p:spPr>
            <a:xfrm>
              <a:off x="7753733" y="4329952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DA041AA1-79C2-44CE-AF01-5E20B51FF40D}"/>
                </a:ext>
              </a:extLst>
            </p:cNvPr>
            <p:cNvSpPr/>
            <p:nvPr/>
          </p:nvSpPr>
          <p:spPr>
            <a:xfrm>
              <a:off x="8024320" y="4329952"/>
              <a:ext cx="270587" cy="27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</p:grpSp>
      <p:grpSp>
        <p:nvGrpSpPr>
          <p:cNvPr id="339" name="Group 338">
            <a:extLst>
              <a:ext uri="{FF2B5EF4-FFF2-40B4-BE49-F238E27FC236}">
                <a16:creationId xmlns:a16="http://schemas.microsoft.com/office/drawing/2014/main" id="{5BF242C0-AF16-4689-9847-4E6E3EB22FE4}"/>
              </a:ext>
            </a:extLst>
          </p:cNvPr>
          <p:cNvGrpSpPr/>
          <p:nvPr/>
        </p:nvGrpSpPr>
        <p:grpSpPr>
          <a:xfrm>
            <a:off x="4572000" y="2581655"/>
            <a:ext cx="2705870" cy="2462487"/>
            <a:chOff x="5589037" y="2143913"/>
            <a:chExt cx="2705870" cy="2462487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40" name="Rectangle 339">
              <a:extLst>
                <a:ext uri="{FF2B5EF4-FFF2-40B4-BE49-F238E27FC236}">
                  <a16:creationId xmlns:a16="http://schemas.microsoft.com/office/drawing/2014/main" id="{9C30C527-FBDA-4195-B2FD-72D3C83866A2}"/>
                </a:ext>
              </a:extLst>
            </p:cNvPr>
            <p:cNvSpPr/>
            <p:nvPr/>
          </p:nvSpPr>
          <p:spPr>
            <a:xfrm>
              <a:off x="5589037" y="2146041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FE0867C9-F089-4DF6-B492-54D183FC1EC9}"/>
                </a:ext>
              </a:extLst>
            </p:cNvPr>
            <p:cNvSpPr/>
            <p:nvPr/>
          </p:nvSpPr>
          <p:spPr>
            <a:xfrm>
              <a:off x="5859624" y="2146041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342" name="Rectangle 341">
              <a:extLst>
                <a:ext uri="{FF2B5EF4-FFF2-40B4-BE49-F238E27FC236}">
                  <a16:creationId xmlns:a16="http://schemas.microsoft.com/office/drawing/2014/main" id="{994C39B0-3A5A-491D-8243-85C0B882B07B}"/>
                </a:ext>
              </a:extLst>
            </p:cNvPr>
            <p:cNvSpPr/>
            <p:nvPr/>
          </p:nvSpPr>
          <p:spPr>
            <a:xfrm>
              <a:off x="6130211" y="2146041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343" name="Rectangle 342">
              <a:extLst>
                <a:ext uri="{FF2B5EF4-FFF2-40B4-BE49-F238E27FC236}">
                  <a16:creationId xmlns:a16="http://schemas.microsoft.com/office/drawing/2014/main" id="{F1022FB8-8B55-4E37-8882-58A2F2F56F80}"/>
                </a:ext>
              </a:extLst>
            </p:cNvPr>
            <p:cNvSpPr/>
            <p:nvPr/>
          </p:nvSpPr>
          <p:spPr>
            <a:xfrm>
              <a:off x="6400798" y="2146041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CD750EB5-0266-46AF-AF3D-CC804E5121F2}"/>
                </a:ext>
              </a:extLst>
            </p:cNvPr>
            <p:cNvSpPr/>
            <p:nvPr/>
          </p:nvSpPr>
          <p:spPr>
            <a:xfrm>
              <a:off x="6671385" y="2146041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345" name="Rectangle 344">
              <a:extLst>
                <a:ext uri="{FF2B5EF4-FFF2-40B4-BE49-F238E27FC236}">
                  <a16:creationId xmlns:a16="http://schemas.microsoft.com/office/drawing/2014/main" id="{36364DEE-62F6-4E9F-85DC-C066EB1901BA}"/>
                </a:ext>
              </a:extLst>
            </p:cNvPr>
            <p:cNvSpPr/>
            <p:nvPr/>
          </p:nvSpPr>
          <p:spPr>
            <a:xfrm>
              <a:off x="6941972" y="2144320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346" name="Rectangle 345">
              <a:extLst>
                <a:ext uri="{FF2B5EF4-FFF2-40B4-BE49-F238E27FC236}">
                  <a16:creationId xmlns:a16="http://schemas.microsoft.com/office/drawing/2014/main" id="{3074D2D0-40AF-4085-A25C-BCF0AC72D6E3}"/>
                </a:ext>
              </a:extLst>
            </p:cNvPr>
            <p:cNvSpPr/>
            <p:nvPr/>
          </p:nvSpPr>
          <p:spPr>
            <a:xfrm>
              <a:off x="7212559" y="2143913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347" name="Rectangle 346">
              <a:extLst>
                <a:ext uri="{FF2B5EF4-FFF2-40B4-BE49-F238E27FC236}">
                  <a16:creationId xmlns:a16="http://schemas.microsoft.com/office/drawing/2014/main" id="{EABDDE1A-1F21-4163-A910-9A40F9F9B2F7}"/>
                </a:ext>
              </a:extLst>
            </p:cNvPr>
            <p:cNvSpPr/>
            <p:nvPr/>
          </p:nvSpPr>
          <p:spPr>
            <a:xfrm>
              <a:off x="7483146" y="2143913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348" name="Rectangle 347">
              <a:extLst>
                <a:ext uri="{FF2B5EF4-FFF2-40B4-BE49-F238E27FC236}">
                  <a16:creationId xmlns:a16="http://schemas.microsoft.com/office/drawing/2014/main" id="{E24FD28F-134E-4A7F-AF6B-E113C5D68618}"/>
                </a:ext>
              </a:extLst>
            </p:cNvPr>
            <p:cNvSpPr/>
            <p:nvPr/>
          </p:nvSpPr>
          <p:spPr>
            <a:xfrm>
              <a:off x="7753733" y="2143913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349" name="Rectangle 348">
              <a:extLst>
                <a:ext uri="{FF2B5EF4-FFF2-40B4-BE49-F238E27FC236}">
                  <a16:creationId xmlns:a16="http://schemas.microsoft.com/office/drawing/2014/main" id="{1911D9F9-6CA4-479E-9FA7-355B3924DD00}"/>
                </a:ext>
              </a:extLst>
            </p:cNvPr>
            <p:cNvSpPr/>
            <p:nvPr/>
          </p:nvSpPr>
          <p:spPr>
            <a:xfrm>
              <a:off x="8024320" y="2143913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350" name="Rectangle 349">
              <a:extLst>
                <a:ext uri="{FF2B5EF4-FFF2-40B4-BE49-F238E27FC236}">
                  <a16:creationId xmlns:a16="http://schemas.microsoft.com/office/drawing/2014/main" id="{F64D967E-FA4E-45F2-83F4-DE101BC4B9D1}"/>
                </a:ext>
              </a:extLst>
            </p:cNvPr>
            <p:cNvSpPr/>
            <p:nvPr/>
          </p:nvSpPr>
          <p:spPr>
            <a:xfrm>
              <a:off x="5589037" y="2413471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351" name="Rectangle 350">
              <a:extLst>
                <a:ext uri="{FF2B5EF4-FFF2-40B4-BE49-F238E27FC236}">
                  <a16:creationId xmlns:a16="http://schemas.microsoft.com/office/drawing/2014/main" id="{62822D25-10E7-4EFB-93CD-10D30FBDA9EA}"/>
                </a:ext>
              </a:extLst>
            </p:cNvPr>
            <p:cNvSpPr/>
            <p:nvPr/>
          </p:nvSpPr>
          <p:spPr>
            <a:xfrm>
              <a:off x="5859624" y="2413471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352" name="Rectangle 351">
              <a:extLst>
                <a:ext uri="{FF2B5EF4-FFF2-40B4-BE49-F238E27FC236}">
                  <a16:creationId xmlns:a16="http://schemas.microsoft.com/office/drawing/2014/main" id="{F6F20775-07EA-44D2-8137-596914F7A207}"/>
                </a:ext>
              </a:extLst>
            </p:cNvPr>
            <p:cNvSpPr/>
            <p:nvPr/>
          </p:nvSpPr>
          <p:spPr>
            <a:xfrm>
              <a:off x="6130211" y="2413471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353" name="Rectangle 352">
              <a:extLst>
                <a:ext uri="{FF2B5EF4-FFF2-40B4-BE49-F238E27FC236}">
                  <a16:creationId xmlns:a16="http://schemas.microsoft.com/office/drawing/2014/main" id="{12BE81A7-3315-4220-8121-A8045D981542}"/>
                </a:ext>
              </a:extLst>
            </p:cNvPr>
            <p:cNvSpPr/>
            <p:nvPr/>
          </p:nvSpPr>
          <p:spPr>
            <a:xfrm>
              <a:off x="6400798" y="2413471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354" name="Rectangle 353">
              <a:extLst>
                <a:ext uri="{FF2B5EF4-FFF2-40B4-BE49-F238E27FC236}">
                  <a16:creationId xmlns:a16="http://schemas.microsoft.com/office/drawing/2014/main" id="{7927EE29-781A-4DFE-920E-366B79512F62}"/>
                </a:ext>
              </a:extLst>
            </p:cNvPr>
            <p:cNvSpPr/>
            <p:nvPr/>
          </p:nvSpPr>
          <p:spPr>
            <a:xfrm>
              <a:off x="6671385" y="2413471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355" name="Rectangle 354">
              <a:extLst>
                <a:ext uri="{FF2B5EF4-FFF2-40B4-BE49-F238E27FC236}">
                  <a16:creationId xmlns:a16="http://schemas.microsoft.com/office/drawing/2014/main" id="{C5ACFBC6-2BB3-4C3F-87C5-7FECFC9152D5}"/>
                </a:ext>
              </a:extLst>
            </p:cNvPr>
            <p:cNvSpPr/>
            <p:nvPr/>
          </p:nvSpPr>
          <p:spPr>
            <a:xfrm>
              <a:off x="6941972" y="2411750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id="{38B0D08A-ECF1-4CFE-947B-8CD44D62F4A2}"/>
                </a:ext>
              </a:extLst>
            </p:cNvPr>
            <p:cNvSpPr/>
            <p:nvPr/>
          </p:nvSpPr>
          <p:spPr>
            <a:xfrm>
              <a:off x="7212559" y="2411343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357" name="Rectangle 356">
              <a:extLst>
                <a:ext uri="{FF2B5EF4-FFF2-40B4-BE49-F238E27FC236}">
                  <a16:creationId xmlns:a16="http://schemas.microsoft.com/office/drawing/2014/main" id="{7A6283F2-C41B-41CE-B9AE-4B56A8289E91}"/>
                </a:ext>
              </a:extLst>
            </p:cNvPr>
            <p:cNvSpPr/>
            <p:nvPr/>
          </p:nvSpPr>
          <p:spPr>
            <a:xfrm>
              <a:off x="7483146" y="2411343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358" name="Rectangle 357">
              <a:extLst>
                <a:ext uri="{FF2B5EF4-FFF2-40B4-BE49-F238E27FC236}">
                  <a16:creationId xmlns:a16="http://schemas.microsoft.com/office/drawing/2014/main" id="{0A06D017-2FBA-4490-88E7-8B81DFEC794B}"/>
                </a:ext>
              </a:extLst>
            </p:cNvPr>
            <p:cNvSpPr/>
            <p:nvPr/>
          </p:nvSpPr>
          <p:spPr>
            <a:xfrm>
              <a:off x="7753733" y="2411343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60D98F8C-B9BB-444D-AF99-F38F9ED29245}"/>
                </a:ext>
              </a:extLst>
            </p:cNvPr>
            <p:cNvSpPr/>
            <p:nvPr/>
          </p:nvSpPr>
          <p:spPr>
            <a:xfrm>
              <a:off x="8024320" y="2411343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360" name="Rectangle 359">
              <a:extLst>
                <a:ext uri="{FF2B5EF4-FFF2-40B4-BE49-F238E27FC236}">
                  <a16:creationId xmlns:a16="http://schemas.microsoft.com/office/drawing/2014/main" id="{357F89D6-A920-4E1A-9F18-48581B61EB4D}"/>
                </a:ext>
              </a:extLst>
            </p:cNvPr>
            <p:cNvSpPr/>
            <p:nvPr/>
          </p:nvSpPr>
          <p:spPr>
            <a:xfrm>
              <a:off x="5589037" y="2683942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361" name="Rectangle 360">
              <a:extLst>
                <a:ext uri="{FF2B5EF4-FFF2-40B4-BE49-F238E27FC236}">
                  <a16:creationId xmlns:a16="http://schemas.microsoft.com/office/drawing/2014/main" id="{6AA3DE0B-97BD-4AA5-A506-B3FA8F1F754B}"/>
                </a:ext>
              </a:extLst>
            </p:cNvPr>
            <p:cNvSpPr/>
            <p:nvPr/>
          </p:nvSpPr>
          <p:spPr>
            <a:xfrm>
              <a:off x="5859624" y="2683942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FE1583A8-949E-45AB-A0E9-172208671811}"/>
                </a:ext>
              </a:extLst>
            </p:cNvPr>
            <p:cNvSpPr/>
            <p:nvPr/>
          </p:nvSpPr>
          <p:spPr>
            <a:xfrm>
              <a:off x="6130211" y="2683942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363" name="Rectangle 362">
              <a:extLst>
                <a:ext uri="{FF2B5EF4-FFF2-40B4-BE49-F238E27FC236}">
                  <a16:creationId xmlns:a16="http://schemas.microsoft.com/office/drawing/2014/main" id="{B407378F-9239-44D5-A64B-2754FA854BB5}"/>
                </a:ext>
              </a:extLst>
            </p:cNvPr>
            <p:cNvSpPr/>
            <p:nvPr/>
          </p:nvSpPr>
          <p:spPr>
            <a:xfrm>
              <a:off x="6400798" y="2683942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364" name="Rectangle 363">
              <a:extLst>
                <a:ext uri="{FF2B5EF4-FFF2-40B4-BE49-F238E27FC236}">
                  <a16:creationId xmlns:a16="http://schemas.microsoft.com/office/drawing/2014/main" id="{1D74AC3A-2FB7-4437-98AC-7486887BD930}"/>
                </a:ext>
              </a:extLst>
            </p:cNvPr>
            <p:cNvSpPr/>
            <p:nvPr/>
          </p:nvSpPr>
          <p:spPr>
            <a:xfrm>
              <a:off x="6671385" y="2683942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365" name="Rectangle 364">
              <a:extLst>
                <a:ext uri="{FF2B5EF4-FFF2-40B4-BE49-F238E27FC236}">
                  <a16:creationId xmlns:a16="http://schemas.microsoft.com/office/drawing/2014/main" id="{003B30ED-09F3-4CF1-97EA-3D02512CE66D}"/>
                </a:ext>
              </a:extLst>
            </p:cNvPr>
            <p:cNvSpPr/>
            <p:nvPr/>
          </p:nvSpPr>
          <p:spPr>
            <a:xfrm>
              <a:off x="6941972" y="2682221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366" name="Rectangle 365">
              <a:extLst>
                <a:ext uri="{FF2B5EF4-FFF2-40B4-BE49-F238E27FC236}">
                  <a16:creationId xmlns:a16="http://schemas.microsoft.com/office/drawing/2014/main" id="{A176A916-3597-46EA-B469-8532567FB625}"/>
                </a:ext>
              </a:extLst>
            </p:cNvPr>
            <p:cNvSpPr/>
            <p:nvPr/>
          </p:nvSpPr>
          <p:spPr>
            <a:xfrm>
              <a:off x="7212559" y="2681814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367" name="Rectangle 366">
              <a:extLst>
                <a:ext uri="{FF2B5EF4-FFF2-40B4-BE49-F238E27FC236}">
                  <a16:creationId xmlns:a16="http://schemas.microsoft.com/office/drawing/2014/main" id="{42EEE9E7-E095-49CD-85A7-7DD562032831}"/>
                </a:ext>
              </a:extLst>
            </p:cNvPr>
            <p:cNvSpPr/>
            <p:nvPr/>
          </p:nvSpPr>
          <p:spPr>
            <a:xfrm>
              <a:off x="7483146" y="2681814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3BC484C8-FB85-4D80-A774-4225E90B995E}"/>
                </a:ext>
              </a:extLst>
            </p:cNvPr>
            <p:cNvSpPr/>
            <p:nvPr/>
          </p:nvSpPr>
          <p:spPr>
            <a:xfrm>
              <a:off x="7753733" y="2681814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369" name="Rectangle 368">
              <a:extLst>
                <a:ext uri="{FF2B5EF4-FFF2-40B4-BE49-F238E27FC236}">
                  <a16:creationId xmlns:a16="http://schemas.microsoft.com/office/drawing/2014/main" id="{50242BAD-D5F3-488F-BADE-5A077412A59F}"/>
                </a:ext>
              </a:extLst>
            </p:cNvPr>
            <p:cNvSpPr/>
            <p:nvPr/>
          </p:nvSpPr>
          <p:spPr>
            <a:xfrm>
              <a:off x="8024320" y="2681814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370" name="Rectangle 369">
              <a:extLst>
                <a:ext uri="{FF2B5EF4-FFF2-40B4-BE49-F238E27FC236}">
                  <a16:creationId xmlns:a16="http://schemas.microsoft.com/office/drawing/2014/main" id="{927837D5-CCAB-4813-A91E-E7B0C69FE000}"/>
                </a:ext>
              </a:extLst>
            </p:cNvPr>
            <p:cNvSpPr/>
            <p:nvPr/>
          </p:nvSpPr>
          <p:spPr>
            <a:xfrm>
              <a:off x="5589037" y="2955221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371" name="Rectangle 370">
              <a:extLst>
                <a:ext uri="{FF2B5EF4-FFF2-40B4-BE49-F238E27FC236}">
                  <a16:creationId xmlns:a16="http://schemas.microsoft.com/office/drawing/2014/main" id="{23B902B8-6E9F-44DF-9BB0-204AFA04D37C}"/>
                </a:ext>
              </a:extLst>
            </p:cNvPr>
            <p:cNvSpPr/>
            <p:nvPr/>
          </p:nvSpPr>
          <p:spPr>
            <a:xfrm>
              <a:off x="5859624" y="2955221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372" name="Rectangle 371">
              <a:extLst>
                <a:ext uri="{FF2B5EF4-FFF2-40B4-BE49-F238E27FC236}">
                  <a16:creationId xmlns:a16="http://schemas.microsoft.com/office/drawing/2014/main" id="{42294FFE-1AAF-4B90-940B-7EBF4D5025B4}"/>
                </a:ext>
              </a:extLst>
            </p:cNvPr>
            <p:cNvSpPr/>
            <p:nvPr/>
          </p:nvSpPr>
          <p:spPr>
            <a:xfrm>
              <a:off x="6130211" y="2955221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373" name="Rectangle 372">
              <a:extLst>
                <a:ext uri="{FF2B5EF4-FFF2-40B4-BE49-F238E27FC236}">
                  <a16:creationId xmlns:a16="http://schemas.microsoft.com/office/drawing/2014/main" id="{4C014D24-1373-481A-8186-094DE0629161}"/>
                </a:ext>
              </a:extLst>
            </p:cNvPr>
            <p:cNvSpPr/>
            <p:nvPr/>
          </p:nvSpPr>
          <p:spPr>
            <a:xfrm>
              <a:off x="6400798" y="2955221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374" name="Rectangle 373">
              <a:extLst>
                <a:ext uri="{FF2B5EF4-FFF2-40B4-BE49-F238E27FC236}">
                  <a16:creationId xmlns:a16="http://schemas.microsoft.com/office/drawing/2014/main" id="{4DD190DB-9217-4C7A-A84E-C1FC62623845}"/>
                </a:ext>
              </a:extLst>
            </p:cNvPr>
            <p:cNvSpPr/>
            <p:nvPr/>
          </p:nvSpPr>
          <p:spPr>
            <a:xfrm>
              <a:off x="6671385" y="2955221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375" name="Rectangle 374">
              <a:extLst>
                <a:ext uri="{FF2B5EF4-FFF2-40B4-BE49-F238E27FC236}">
                  <a16:creationId xmlns:a16="http://schemas.microsoft.com/office/drawing/2014/main" id="{F5E58DE2-00C3-404A-8CEF-38E22DF72EBE}"/>
                </a:ext>
              </a:extLst>
            </p:cNvPr>
            <p:cNvSpPr/>
            <p:nvPr/>
          </p:nvSpPr>
          <p:spPr>
            <a:xfrm>
              <a:off x="6941972" y="2953500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376" name="Rectangle 375">
              <a:extLst>
                <a:ext uri="{FF2B5EF4-FFF2-40B4-BE49-F238E27FC236}">
                  <a16:creationId xmlns:a16="http://schemas.microsoft.com/office/drawing/2014/main" id="{CD83AB92-0608-4521-986B-E82935CDE01F}"/>
                </a:ext>
              </a:extLst>
            </p:cNvPr>
            <p:cNvSpPr/>
            <p:nvPr/>
          </p:nvSpPr>
          <p:spPr>
            <a:xfrm>
              <a:off x="7212559" y="2953093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377" name="Rectangle 376">
              <a:extLst>
                <a:ext uri="{FF2B5EF4-FFF2-40B4-BE49-F238E27FC236}">
                  <a16:creationId xmlns:a16="http://schemas.microsoft.com/office/drawing/2014/main" id="{C77B6409-7863-4E35-AC78-5623F3408F00}"/>
                </a:ext>
              </a:extLst>
            </p:cNvPr>
            <p:cNvSpPr/>
            <p:nvPr/>
          </p:nvSpPr>
          <p:spPr>
            <a:xfrm>
              <a:off x="7483146" y="2953093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378" name="Rectangle 377">
              <a:extLst>
                <a:ext uri="{FF2B5EF4-FFF2-40B4-BE49-F238E27FC236}">
                  <a16:creationId xmlns:a16="http://schemas.microsoft.com/office/drawing/2014/main" id="{7AEAAFDB-E3C0-4D69-86E1-D9AFDD6C5EC4}"/>
                </a:ext>
              </a:extLst>
            </p:cNvPr>
            <p:cNvSpPr/>
            <p:nvPr/>
          </p:nvSpPr>
          <p:spPr>
            <a:xfrm>
              <a:off x="7753733" y="2953093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379" name="Rectangle 378">
              <a:extLst>
                <a:ext uri="{FF2B5EF4-FFF2-40B4-BE49-F238E27FC236}">
                  <a16:creationId xmlns:a16="http://schemas.microsoft.com/office/drawing/2014/main" id="{B6A7A844-3321-4394-944C-D2FB1622EB3C}"/>
                </a:ext>
              </a:extLst>
            </p:cNvPr>
            <p:cNvSpPr/>
            <p:nvPr/>
          </p:nvSpPr>
          <p:spPr>
            <a:xfrm>
              <a:off x="8024320" y="2953093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380" name="Rectangle 379">
              <a:extLst>
                <a:ext uri="{FF2B5EF4-FFF2-40B4-BE49-F238E27FC236}">
                  <a16:creationId xmlns:a16="http://schemas.microsoft.com/office/drawing/2014/main" id="{37DACDCE-F7DB-418C-9BC9-AE1FB283CDD1}"/>
                </a:ext>
              </a:extLst>
            </p:cNvPr>
            <p:cNvSpPr/>
            <p:nvPr/>
          </p:nvSpPr>
          <p:spPr>
            <a:xfrm>
              <a:off x="5589037" y="3225285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381" name="Rectangle 380">
              <a:extLst>
                <a:ext uri="{FF2B5EF4-FFF2-40B4-BE49-F238E27FC236}">
                  <a16:creationId xmlns:a16="http://schemas.microsoft.com/office/drawing/2014/main" id="{E07E5790-3838-4CEA-BA9C-661A458BF072}"/>
                </a:ext>
              </a:extLst>
            </p:cNvPr>
            <p:cNvSpPr/>
            <p:nvPr/>
          </p:nvSpPr>
          <p:spPr>
            <a:xfrm>
              <a:off x="5859624" y="3225285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382" name="Rectangle 381">
              <a:extLst>
                <a:ext uri="{FF2B5EF4-FFF2-40B4-BE49-F238E27FC236}">
                  <a16:creationId xmlns:a16="http://schemas.microsoft.com/office/drawing/2014/main" id="{4CE41F1E-3915-4EED-8F22-D7DB13522CAF}"/>
                </a:ext>
              </a:extLst>
            </p:cNvPr>
            <p:cNvSpPr/>
            <p:nvPr/>
          </p:nvSpPr>
          <p:spPr>
            <a:xfrm>
              <a:off x="6130211" y="3225285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383" name="Rectangle 382">
              <a:extLst>
                <a:ext uri="{FF2B5EF4-FFF2-40B4-BE49-F238E27FC236}">
                  <a16:creationId xmlns:a16="http://schemas.microsoft.com/office/drawing/2014/main" id="{FA746BCC-6F00-41AF-875E-C90ACA6B1839}"/>
                </a:ext>
              </a:extLst>
            </p:cNvPr>
            <p:cNvSpPr/>
            <p:nvPr/>
          </p:nvSpPr>
          <p:spPr>
            <a:xfrm>
              <a:off x="6400798" y="3225285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384" name="Rectangle 383">
              <a:extLst>
                <a:ext uri="{FF2B5EF4-FFF2-40B4-BE49-F238E27FC236}">
                  <a16:creationId xmlns:a16="http://schemas.microsoft.com/office/drawing/2014/main" id="{A26B5F6F-5F55-4105-A9A6-62A629F24EFB}"/>
                </a:ext>
              </a:extLst>
            </p:cNvPr>
            <p:cNvSpPr/>
            <p:nvPr/>
          </p:nvSpPr>
          <p:spPr>
            <a:xfrm>
              <a:off x="6671385" y="3225285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385" name="Rectangle 384">
              <a:extLst>
                <a:ext uri="{FF2B5EF4-FFF2-40B4-BE49-F238E27FC236}">
                  <a16:creationId xmlns:a16="http://schemas.microsoft.com/office/drawing/2014/main" id="{6B077F37-AD9A-43BC-9C69-97659FCFB88A}"/>
                </a:ext>
              </a:extLst>
            </p:cNvPr>
            <p:cNvSpPr/>
            <p:nvPr/>
          </p:nvSpPr>
          <p:spPr>
            <a:xfrm>
              <a:off x="6941972" y="3223564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386" name="Rectangle 385">
              <a:extLst>
                <a:ext uri="{FF2B5EF4-FFF2-40B4-BE49-F238E27FC236}">
                  <a16:creationId xmlns:a16="http://schemas.microsoft.com/office/drawing/2014/main" id="{43721C9E-CA3D-45E0-9C71-7AD78245CB65}"/>
                </a:ext>
              </a:extLst>
            </p:cNvPr>
            <p:cNvSpPr/>
            <p:nvPr/>
          </p:nvSpPr>
          <p:spPr>
            <a:xfrm>
              <a:off x="7212559" y="3223157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id="{8B466CAA-113E-4012-93F9-42903B99BCE7}"/>
                </a:ext>
              </a:extLst>
            </p:cNvPr>
            <p:cNvSpPr/>
            <p:nvPr/>
          </p:nvSpPr>
          <p:spPr>
            <a:xfrm>
              <a:off x="7483146" y="3223157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388" name="Rectangle 387">
              <a:extLst>
                <a:ext uri="{FF2B5EF4-FFF2-40B4-BE49-F238E27FC236}">
                  <a16:creationId xmlns:a16="http://schemas.microsoft.com/office/drawing/2014/main" id="{72AA36BF-9A83-43EB-ABE5-242DADF2655F}"/>
                </a:ext>
              </a:extLst>
            </p:cNvPr>
            <p:cNvSpPr/>
            <p:nvPr/>
          </p:nvSpPr>
          <p:spPr>
            <a:xfrm>
              <a:off x="7753733" y="3223157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2395BACC-15F6-4F42-8B24-55AE45028497}"/>
                </a:ext>
              </a:extLst>
            </p:cNvPr>
            <p:cNvSpPr/>
            <p:nvPr/>
          </p:nvSpPr>
          <p:spPr>
            <a:xfrm>
              <a:off x="8024320" y="3223157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390" name="Rectangle 389">
              <a:extLst>
                <a:ext uri="{FF2B5EF4-FFF2-40B4-BE49-F238E27FC236}">
                  <a16:creationId xmlns:a16="http://schemas.microsoft.com/office/drawing/2014/main" id="{48ED8C50-3B4C-4C61-B850-028E00CA50B6}"/>
                </a:ext>
              </a:extLst>
            </p:cNvPr>
            <p:cNvSpPr/>
            <p:nvPr/>
          </p:nvSpPr>
          <p:spPr>
            <a:xfrm>
              <a:off x="5589037" y="3507790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391" name="Rectangle 390">
              <a:extLst>
                <a:ext uri="{FF2B5EF4-FFF2-40B4-BE49-F238E27FC236}">
                  <a16:creationId xmlns:a16="http://schemas.microsoft.com/office/drawing/2014/main" id="{C62169A4-CDDC-40EF-B855-D341FDDD77CA}"/>
                </a:ext>
              </a:extLst>
            </p:cNvPr>
            <p:cNvSpPr/>
            <p:nvPr/>
          </p:nvSpPr>
          <p:spPr>
            <a:xfrm>
              <a:off x="5859624" y="3507790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392" name="Rectangle 391">
              <a:extLst>
                <a:ext uri="{FF2B5EF4-FFF2-40B4-BE49-F238E27FC236}">
                  <a16:creationId xmlns:a16="http://schemas.microsoft.com/office/drawing/2014/main" id="{18956585-5E7E-44EC-B9E4-F87792C49F20}"/>
                </a:ext>
              </a:extLst>
            </p:cNvPr>
            <p:cNvSpPr/>
            <p:nvPr/>
          </p:nvSpPr>
          <p:spPr>
            <a:xfrm>
              <a:off x="6130211" y="3507790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393" name="Rectangle 392">
              <a:extLst>
                <a:ext uri="{FF2B5EF4-FFF2-40B4-BE49-F238E27FC236}">
                  <a16:creationId xmlns:a16="http://schemas.microsoft.com/office/drawing/2014/main" id="{0D38BC33-467E-44B2-83FA-5D236CFBBF5E}"/>
                </a:ext>
              </a:extLst>
            </p:cNvPr>
            <p:cNvSpPr/>
            <p:nvPr/>
          </p:nvSpPr>
          <p:spPr>
            <a:xfrm>
              <a:off x="6400798" y="3507790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394" name="Rectangle 393">
              <a:extLst>
                <a:ext uri="{FF2B5EF4-FFF2-40B4-BE49-F238E27FC236}">
                  <a16:creationId xmlns:a16="http://schemas.microsoft.com/office/drawing/2014/main" id="{AC7E6D1A-5B94-4ABE-AD50-9F8B46DE78A8}"/>
                </a:ext>
              </a:extLst>
            </p:cNvPr>
            <p:cNvSpPr/>
            <p:nvPr/>
          </p:nvSpPr>
          <p:spPr>
            <a:xfrm>
              <a:off x="6671385" y="3507790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395" name="Rectangle 394">
              <a:extLst>
                <a:ext uri="{FF2B5EF4-FFF2-40B4-BE49-F238E27FC236}">
                  <a16:creationId xmlns:a16="http://schemas.microsoft.com/office/drawing/2014/main" id="{3CA01CA1-C482-44CC-9CE5-AB61A78790BC}"/>
                </a:ext>
              </a:extLst>
            </p:cNvPr>
            <p:cNvSpPr/>
            <p:nvPr/>
          </p:nvSpPr>
          <p:spPr>
            <a:xfrm>
              <a:off x="6941972" y="3506069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396" name="Rectangle 395">
              <a:extLst>
                <a:ext uri="{FF2B5EF4-FFF2-40B4-BE49-F238E27FC236}">
                  <a16:creationId xmlns:a16="http://schemas.microsoft.com/office/drawing/2014/main" id="{8B43A547-0381-44FE-89B5-CBF3597A89AF}"/>
                </a:ext>
              </a:extLst>
            </p:cNvPr>
            <p:cNvSpPr/>
            <p:nvPr/>
          </p:nvSpPr>
          <p:spPr>
            <a:xfrm>
              <a:off x="7212559" y="3505662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397" name="Rectangle 396">
              <a:extLst>
                <a:ext uri="{FF2B5EF4-FFF2-40B4-BE49-F238E27FC236}">
                  <a16:creationId xmlns:a16="http://schemas.microsoft.com/office/drawing/2014/main" id="{2E837FD3-F156-4C60-9D5B-3DA35B306C66}"/>
                </a:ext>
              </a:extLst>
            </p:cNvPr>
            <p:cNvSpPr/>
            <p:nvPr/>
          </p:nvSpPr>
          <p:spPr>
            <a:xfrm>
              <a:off x="7483146" y="3505662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398" name="Rectangle 397">
              <a:extLst>
                <a:ext uri="{FF2B5EF4-FFF2-40B4-BE49-F238E27FC236}">
                  <a16:creationId xmlns:a16="http://schemas.microsoft.com/office/drawing/2014/main" id="{7518D843-9C88-4B55-AAAF-5CD0ACE8043A}"/>
                </a:ext>
              </a:extLst>
            </p:cNvPr>
            <p:cNvSpPr/>
            <p:nvPr/>
          </p:nvSpPr>
          <p:spPr>
            <a:xfrm>
              <a:off x="7753733" y="3505662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399" name="Rectangle 398">
              <a:extLst>
                <a:ext uri="{FF2B5EF4-FFF2-40B4-BE49-F238E27FC236}">
                  <a16:creationId xmlns:a16="http://schemas.microsoft.com/office/drawing/2014/main" id="{3C226CC0-E0F5-4BA6-A719-0A0DE654F5AB}"/>
                </a:ext>
              </a:extLst>
            </p:cNvPr>
            <p:cNvSpPr/>
            <p:nvPr/>
          </p:nvSpPr>
          <p:spPr>
            <a:xfrm>
              <a:off x="8024320" y="3505662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00" name="Rectangle 399">
              <a:extLst>
                <a:ext uri="{FF2B5EF4-FFF2-40B4-BE49-F238E27FC236}">
                  <a16:creationId xmlns:a16="http://schemas.microsoft.com/office/drawing/2014/main" id="{311FCF60-9DBB-4F58-A5AF-28A1AAF8ABBA}"/>
                </a:ext>
              </a:extLst>
            </p:cNvPr>
            <p:cNvSpPr/>
            <p:nvPr/>
          </p:nvSpPr>
          <p:spPr>
            <a:xfrm>
              <a:off x="5589037" y="3784396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01" name="Rectangle 400">
              <a:extLst>
                <a:ext uri="{FF2B5EF4-FFF2-40B4-BE49-F238E27FC236}">
                  <a16:creationId xmlns:a16="http://schemas.microsoft.com/office/drawing/2014/main" id="{3236AD17-69AE-4B45-B268-937D7E398C91}"/>
                </a:ext>
              </a:extLst>
            </p:cNvPr>
            <p:cNvSpPr/>
            <p:nvPr/>
          </p:nvSpPr>
          <p:spPr>
            <a:xfrm>
              <a:off x="5859624" y="3784396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02" name="Rectangle 401">
              <a:extLst>
                <a:ext uri="{FF2B5EF4-FFF2-40B4-BE49-F238E27FC236}">
                  <a16:creationId xmlns:a16="http://schemas.microsoft.com/office/drawing/2014/main" id="{B0B122EB-751E-4D5D-9C5B-EE32C7D1444E}"/>
                </a:ext>
              </a:extLst>
            </p:cNvPr>
            <p:cNvSpPr/>
            <p:nvPr/>
          </p:nvSpPr>
          <p:spPr>
            <a:xfrm>
              <a:off x="6130211" y="3784396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03" name="Rectangle 402">
              <a:extLst>
                <a:ext uri="{FF2B5EF4-FFF2-40B4-BE49-F238E27FC236}">
                  <a16:creationId xmlns:a16="http://schemas.microsoft.com/office/drawing/2014/main" id="{C7E14775-81C3-48F5-8C96-4988E5C35BFC}"/>
                </a:ext>
              </a:extLst>
            </p:cNvPr>
            <p:cNvSpPr/>
            <p:nvPr/>
          </p:nvSpPr>
          <p:spPr>
            <a:xfrm>
              <a:off x="6400798" y="3784396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04" name="Rectangle 403">
              <a:extLst>
                <a:ext uri="{FF2B5EF4-FFF2-40B4-BE49-F238E27FC236}">
                  <a16:creationId xmlns:a16="http://schemas.microsoft.com/office/drawing/2014/main" id="{9173E9C6-7486-40D0-BB96-98FE74E5D19F}"/>
                </a:ext>
              </a:extLst>
            </p:cNvPr>
            <p:cNvSpPr/>
            <p:nvPr/>
          </p:nvSpPr>
          <p:spPr>
            <a:xfrm>
              <a:off x="6671385" y="3784396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05" name="Rectangle 404">
              <a:extLst>
                <a:ext uri="{FF2B5EF4-FFF2-40B4-BE49-F238E27FC236}">
                  <a16:creationId xmlns:a16="http://schemas.microsoft.com/office/drawing/2014/main" id="{98A38F4F-C9AF-43ED-91E2-7FD8B51DAA28}"/>
                </a:ext>
              </a:extLst>
            </p:cNvPr>
            <p:cNvSpPr/>
            <p:nvPr/>
          </p:nvSpPr>
          <p:spPr>
            <a:xfrm>
              <a:off x="6941972" y="3782675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06" name="Rectangle 405">
              <a:extLst>
                <a:ext uri="{FF2B5EF4-FFF2-40B4-BE49-F238E27FC236}">
                  <a16:creationId xmlns:a16="http://schemas.microsoft.com/office/drawing/2014/main" id="{3D8E520B-820F-48BC-9A17-F492CE929B12}"/>
                </a:ext>
              </a:extLst>
            </p:cNvPr>
            <p:cNvSpPr/>
            <p:nvPr/>
          </p:nvSpPr>
          <p:spPr>
            <a:xfrm>
              <a:off x="7212559" y="3782268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07" name="Rectangle 406">
              <a:extLst>
                <a:ext uri="{FF2B5EF4-FFF2-40B4-BE49-F238E27FC236}">
                  <a16:creationId xmlns:a16="http://schemas.microsoft.com/office/drawing/2014/main" id="{8FCC22D3-AB27-463E-AE76-D5B3C8C18714}"/>
                </a:ext>
              </a:extLst>
            </p:cNvPr>
            <p:cNvSpPr/>
            <p:nvPr/>
          </p:nvSpPr>
          <p:spPr>
            <a:xfrm>
              <a:off x="7483146" y="3782268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08" name="Rectangle 407">
              <a:extLst>
                <a:ext uri="{FF2B5EF4-FFF2-40B4-BE49-F238E27FC236}">
                  <a16:creationId xmlns:a16="http://schemas.microsoft.com/office/drawing/2014/main" id="{C8150FDC-BC97-47D7-A0C4-0162EA0AD7D9}"/>
                </a:ext>
              </a:extLst>
            </p:cNvPr>
            <p:cNvSpPr/>
            <p:nvPr/>
          </p:nvSpPr>
          <p:spPr>
            <a:xfrm>
              <a:off x="7753733" y="3782268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09" name="Rectangle 408">
              <a:extLst>
                <a:ext uri="{FF2B5EF4-FFF2-40B4-BE49-F238E27FC236}">
                  <a16:creationId xmlns:a16="http://schemas.microsoft.com/office/drawing/2014/main" id="{0C546660-B9FB-4E15-8103-C22076D156E2}"/>
                </a:ext>
              </a:extLst>
            </p:cNvPr>
            <p:cNvSpPr/>
            <p:nvPr/>
          </p:nvSpPr>
          <p:spPr>
            <a:xfrm>
              <a:off x="8024320" y="3782268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10" name="Rectangle 409">
              <a:extLst>
                <a:ext uri="{FF2B5EF4-FFF2-40B4-BE49-F238E27FC236}">
                  <a16:creationId xmlns:a16="http://schemas.microsoft.com/office/drawing/2014/main" id="{91D3DC87-F7AA-480A-9BAB-6DE827180EC7}"/>
                </a:ext>
              </a:extLst>
            </p:cNvPr>
            <p:cNvSpPr/>
            <p:nvPr/>
          </p:nvSpPr>
          <p:spPr>
            <a:xfrm>
              <a:off x="5589037" y="4058309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11" name="Rectangle 410">
              <a:extLst>
                <a:ext uri="{FF2B5EF4-FFF2-40B4-BE49-F238E27FC236}">
                  <a16:creationId xmlns:a16="http://schemas.microsoft.com/office/drawing/2014/main" id="{A244DAE6-909C-4A95-AC72-D9B197199E2B}"/>
                </a:ext>
              </a:extLst>
            </p:cNvPr>
            <p:cNvSpPr/>
            <p:nvPr/>
          </p:nvSpPr>
          <p:spPr>
            <a:xfrm>
              <a:off x="5859624" y="4058309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12" name="Rectangle 411">
              <a:extLst>
                <a:ext uri="{FF2B5EF4-FFF2-40B4-BE49-F238E27FC236}">
                  <a16:creationId xmlns:a16="http://schemas.microsoft.com/office/drawing/2014/main" id="{77813806-D17A-4DB2-87FF-898BDCBDD529}"/>
                </a:ext>
              </a:extLst>
            </p:cNvPr>
            <p:cNvSpPr/>
            <p:nvPr/>
          </p:nvSpPr>
          <p:spPr>
            <a:xfrm>
              <a:off x="6130211" y="4058309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13" name="Rectangle 412">
              <a:extLst>
                <a:ext uri="{FF2B5EF4-FFF2-40B4-BE49-F238E27FC236}">
                  <a16:creationId xmlns:a16="http://schemas.microsoft.com/office/drawing/2014/main" id="{68DD8697-747B-43FF-8D57-915FA95CFA4B}"/>
                </a:ext>
              </a:extLst>
            </p:cNvPr>
            <p:cNvSpPr/>
            <p:nvPr/>
          </p:nvSpPr>
          <p:spPr>
            <a:xfrm>
              <a:off x="6400798" y="4058309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14" name="Rectangle 413">
              <a:extLst>
                <a:ext uri="{FF2B5EF4-FFF2-40B4-BE49-F238E27FC236}">
                  <a16:creationId xmlns:a16="http://schemas.microsoft.com/office/drawing/2014/main" id="{5FDCFE9F-3C04-40F5-AD03-E6B0054702CE}"/>
                </a:ext>
              </a:extLst>
            </p:cNvPr>
            <p:cNvSpPr/>
            <p:nvPr/>
          </p:nvSpPr>
          <p:spPr>
            <a:xfrm>
              <a:off x="6671385" y="4058309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15" name="Rectangle 414">
              <a:extLst>
                <a:ext uri="{FF2B5EF4-FFF2-40B4-BE49-F238E27FC236}">
                  <a16:creationId xmlns:a16="http://schemas.microsoft.com/office/drawing/2014/main" id="{6C762BFA-9231-42A9-8C48-EBA47E8AF763}"/>
                </a:ext>
              </a:extLst>
            </p:cNvPr>
            <p:cNvSpPr/>
            <p:nvPr/>
          </p:nvSpPr>
          <p:spPr>
            <a:xfrm>
              <a:off x="6941972" y="4056588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16" name="Rectangle 415">
              <a:extLst>
                <a:ext uri="{FF2B5EF4-FFF2-40B4-BE49-F238E27FC236}">
                  <a16:creationId xmlns:a16="http://schemas.microsoft.com/office/drawing/2014/main" id="{1FA8371D-9AC3-40F0-A031-1B1AEBF3BA4C}"/>
                </a:ext>
              </a:extLst>
            </p:cNvPr>
            <p:cNvSpPr/>
            <p:nvPr/>
          </p:nvSpPr>
          <p:spPr>
            <a:xfrm>
              <a:off x="7212559" y="4056181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17" name="Rectangle 416">
              <a:extLst>
                <a:ext uri="{FF2B5EF4-FFF2-40B4-BE49-F238E27FC236}">
                  <a16:creationId xmlns:a16="http://schemas.microsoft.com/office/drawing/2014/main" id="{C85C42BF-8CB9-40A7-A017-815F91695C77}"/>
                </a:ext>
              </a:extLst>
            </p:cNvPr>
            <p:cNvSpPr/>
            <p:nvPr/>
          </p:nvSpPr>
          <p:spPr>
            <a:xfrm>
              <a:off x="7483146" y="4056181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18" name="Rectangle 417">
              <a:extLst>
                <a:ext uri="{FF2B5EF4-FFF2-40B4-BE49-F238E27FC236}">
                  <a16:creationId xmlns:a16="http://schemas.microsoft.com/office/drawing/2014/main" id="{4A3571D4-4E88-4EBF-8418-2104EE5F34F1}"/>
                </a:ext>
              </a:extLst>
            </p:cNvPr>
            <p:cNvSpPr/>
            <p:nvPr/>
          </p:nvSpPr>
          <p:spPr>
            <a:xfrm>
              <a:off x="7753733" y="4056181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19" name="Rectangle 418">
              <a:extLst>
                <a:ext uri="{FF2B5EF4-FFF2-40B4-BE49-F238E27FC236}">
                  <a16:creationId xmlns:a16="http://schemas.microsoft.com/office/drawing/2014/main" id="{8D30D836-2F68-45E2-9509-14FDCF16EF54}"/>
                </a:ext>
              </a:extLst>
            </p:cNvPr>
            <p:cNvSpPr/>
            <p:nvPr/>
          </p:nvSpPr>
          <p:spPr>
            <a:xfrm>
              <a:off x="8024320" y="4056181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20" name="Rectangle 419">
              <a:extLst>
                <a:ext uri="{FF2B5EF4-FFF2-40B4-BE49-F238E27FC236}">
                  <a16:creationId xmlns:a16="http://schemas.microsoft.com/office/drawing/2014/main" id="{39CDF4C2-29E1-4E23-9CA6-20B28BD11B26}"/>
                </a:ext>
              </a:extLst>
            </p:cNvPr>
            <p:cNvSpPr/>
            <p:nvPr/>
          </p:nvSpPr>
          <p:spPr>
            <a:xfrm>
              <a:off x="5589037" y="4332080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21" name="Rectangle 420">
              <a:extLst>
                <a:ext uri="{FF2B5EF4-FFF2-40B4-BE49-F238E27FC236}">
                  <a16:creationId xmlns:a16="http://schemas.microsoft.com/office/drawing/2014/main" id="{962E980D-451A-4411-AD49-EE020E2F9AA3}"/>
                </a:ext>
              </a:extLst>
            </p:cNvPr>
            <p:cNvSpPr/>
            <p:nvPr/>
          </p:nvSpPr>
          <p:spPr>
            <a:xfrm>
              <a:off x="5859624" y="4332080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22" name="Rectangle 421">
              <a:extLst>
                <a:ext uri="{FF2B5EF4-FFF2-40B4-BE49-F238E27FC236}">
                  <a16:creationId xmlns:a16="http://schemas.microsoft.com/office/drawing/2014/main" id="{F2BD938E-B160-46B0-AFCC-D4E063E4DD82}"/>
                </a:ext>
              </a:extLst>
            </p:cNvPr>
            <p:cNvSpPr/>
            <p:nvPr/>
          </p:nvSpPr>
          <p:spPr>
            <a:xfrm>
              <a:off x="6130211" y="4332080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23" name="Rectangle 422">
              <a:extLst>
                <a:ext uri="{FF2B5EF4-FFF2-40B4-BE49-F238E27FC236}">
                  <a16:creationId xmlns:a16="http://schemas.microsoft.com/office/drawing/2014/main" id="{F3895B14-719E-4DC9-B5C0-33902A481848}"/>
                </a:ext>
              </a:extLst>
            </p:cNvPr>
            <p:cNvSpPr/>
            <p:nvPr/>
          </p:nvSpPr>
          <p:spPr>
            <a:xfrm>
              <a:off x="6400798" y="4332080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24" name="Rectangle 423">
              <a:extLst>
                <a:ext uri="{FF2B5EF4-FFF2-40B4-BE49-F238E27FC236}">
                  <a16:creationId xmlns:a16="http://schemas.microsoft.com/office/drawing/2014/main" id="{7A5651D4-14F5-4FFD-B06A-65804E26467A}"/>
                </a:ext>
              </a:extLst>
            </p:cNvPr>
            <p:cNvSpPr/>
            <p:nvPr/>
          </p:nvSpPr>
          <p:spPr>
            <a:xfrm>
              <a:off x="6671385" y="4332080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25" name="Rectangle 424">
              <a:extLst>
                <a:ext uri="{FF2B5EF4-FFF2-40B4-BE49-F238E27FC236}">
                  <a16:creationId xmlns:a16="http://schemas.microsoft.com/office/drawing/2014/main" id="{72853071-420C-4270-807C-D46C16EA085C}"/>
                </a:ext>
              </a:extLst>
            </p:cNvPr>
            <p:cNvSpPr/>
            <p:nvPr/>
          </p:nvSpPr>
          <p:spPr>
            <a:xfrm>
              <a:off x="6941972" y="4330359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26" name="Rectangle 425">
              <a:extLst>
                <a:ext uri="{FF2B5EF4-FFF2-40B4-BE49-F238E27FC236}">
                  <a16:creationId xmlns:a16="http://schemas.microsoft.com/office/drawing/2014/main" id="{BCD2F2D4-D8C1-4AC1-B42E-8C7A1DD12ED0}"/>
                </a:ext>
              </a:extLst>
            </p:cNvPr>
            <p:cNvSpPr/>
            <p:nvPr/>
          </p:nvSpPr>
          <p:spPr>
            <a:xfrm>
              <a:off x="7212559" y="4329952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27" name="Rectangle 426">
              <a:extLst>
                <a:ext uri="{FF2B5EF4-FFF2-40B4-BE49-F238E27FC236}">
                  <a16:creationId xmlns:a16="http://schemas.microsoft.com/office/drawing/2014/main" id="{2E186259-2229-4783-992A-62D5D4803110}"/>
                </a:ext>
              </a:extLst>
            </p:cNvPr>
            <p:cNvSpPr/>
            <p:nvPr/>
          </p:nvSpPr>
          <p:spPr>
            <a:xfrm>
              <a:off x="7483146" y="4329952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28" name="Rectangle 427">
              <a:extLst>
                <a:ext uri="{FF2B5EF4-FFF2-40B4-BE49-F238E27FC236}">
                  <a16:creationId xmlns:a16="http://schemas.microsoft.com/office/drawing/2014/main" id="{A8E52792-14F9-401A-8219-3647330AA633}"/>
                </a:ext>
              </a:extLst>
            </p:cNvPr>
            <p:cNvSpPr/>
            <p:nvPr/>
          </p:nvSpPr>
          <p:spPr>
            <a:xfrm>
              <a:off x="7753733" y="4329952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29" name="Rectangle 428">
              <a:extLst>
                <a:ext uri="{FF2B5EF4-FFF2-40B4-BE49-F238E27FC236}">
                  <a16:creationId xmlns:a16="http://schemas.microsoft.com/office/drawing/2014/main" id="{336B63B4-81B1-4602-8554-AA21DFE90090}"/>
                </a:ext>
              </a:extLst>
            </p:cNvPr>
            <p:cNvSpPr/>
            <p:nvPr/>
          </p:nvSpPr>
          <p:spPr>
            <a:xfrm>
              <a:off x="8024320" y="4329952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</p:grpSp>
      <p:grpSp>
        <p:nvGrpSpPr>
          <p:cNvPr id="430" name="Group 429">
            <a:extLst>
              <a:ext uri="{FF2B5EF4-FFF2-40B4-BE49-F238E27FC236}">
                <a16:creationId xmlns:a16="http://schemas.microsoft.com/office/drawing/2014/main" id="{70BE661A-6AF1-483E-88BC-0D272DDA1F35}"/>
              </a:ext>
            </a:extLst>
          </p:cNvPr>
          <p:cNvGrpSpPr/>
          <p:nvPr/>
        </p:nvGrpSpPr>
        <p:grpSpPr>
          <a:xfrm>
            <a:off x="5113174" y="3125926"/>
            <a:ext cx="2705870" cy="2462487"/>
            <a:chOff x="5589037" y="2143913"/>
            <a:chExt cx="2705870" cy="2462487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31" name="Rectangle 430">
              <a:extLst>
                <a:ext uri="{FF2B5EF4-FFF2-40B4-BE49-F238E27FC236}">
                  <a16:creationId xmlns:a16="http://schemas.microsoft.com/office/drawing/2014/main" id="{9ABED406-717D-4110-B550-7FD22461E028}"/>
                </a:ext>
              </a:extLst>
            </p:cNvPr>
            <p:cNvSpPr/>
            <p:nvPr/>
          </p:nvSpPr>
          <p:spPr>
            <a:xfrm>
              <a:off x="5589037" y="2146041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32" name="Rectangle 431">
              <a:extLst>
                <a:ext uri="{FF2B5EF4-FFF2-40B4-BE49-F238E27FC236}">
                  <a16:creationId xmlns:a16="http://schemas.microsoft.com/office/drawing/2014/main" id="{CE49B2FD-86A5-4AC4-92FD-58DF586F6A6C}"/>
                </a:ext>
              </a:extLst>
            </p:cNvPr>
            <p:cNvSpPr/>
            <p:nvPr/>
          </p:nvSpPr>
          <p:spPr>
            <a:xfrm>
              <a:off x="5859624" y="2146041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33" name="Rectangle 432">
              <a:extLst>
                <a:ext uri="{FF2B5EF4-FFF2-40B4-BE49-F238E27FC236}">
                  <a16:creationId xmlns:a16="http://schemas.microsoft.com/office/drawing/2014/main" id="{7A18E05A-A7D8-462A-92F3-797BA073952C}"/>
                </a:ext>
              </a:extLst>
            </p:cNvPr>
            <p:cNvSpPr/>
            <p:nvPr/>
          </p:nvSpPr>
          <p:spPr>
            <a:xfrm>
              <a:off x="6130211" y="2146041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34" name="Rectangle 433">
              <a:extLst>
                <a:ext uri="{FF2B5EF4-FFF2-40B4-BE49-F238E27FC236}">
                  <a16:creationId xmlns:a16="http://schemas.microsoft.com/office/drawing/2014/main" id="{FAACB32F-FE33-4A75-93ED-202AC8332A72}"/>
                </a:ext>
              </a:extLst>
            </p:cNvPr>
            <p:cNvSpPr/>
            <p:nvPr/>
          </p:nvSpPr>
          <p:spPr>
            <a:xfrm>
              <a:off x="6400798" y="2146041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35" name="Rectangle 434">
              <a:extLst>
                <a:ext uri="{FF2B5EF4-FFF2-40B4-BE49-F238E27FC236}">
                  <a16:creationId xmlns:a16="http://schemas.microsoft.com/office/drawing/2014/main" id="{46651FD9-21F3-4BFA-A584-F5D71A8539BA}"/>
                </a:ext>
              </a:extLst>
            </p:cNvPr>
            <p:cNvSpPr/>
            <p:nvPr/>
          </p:nvSpPr>
          <p:spPr>
            <a:xfrm>
              <a:off x="6671385" y="2146041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36" name="Rectangle 435">
              <a:extLst>
                <a:ext uri="{FF2B5EF4-FFF2-40B4-BE49-F238E27FC236}">
                  <a16:creationId xmlns:a16="http://schemas.microsoft.com/office/drawing/2014/main" id="{D9BCD0FC-AD7E-4256-980C-ABEE00B65744}"/>
                </a:ext>
              </a:extLst>
            </p:cNvPr>
            <p:cNvSpPr/>
            <p:nvPr/>
          </p:nvSpPr>
          <p:spPr>
            <a:xfrm>
              <a:off x="6941972" y="2144320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37" name="Rectangle 436">
              <a:extLst>
                <a:ext uri="{FF2B5EF4-FFF2-40B4-BE49-F238E27FC236}">
                  <a16:creationId xmlns:a16="http://schemas.microsoft.com/office/drawing/2014/main" id="{9A45EE1D-8C1C-4BC8-BC3A-DD816B901DF0}"/>
                </a:ext>
              </a:extLst>
            </p:cNvPr>
            <p:cNvSpPr/>
            <p:nvPr/>
          </p:nvSpPr>
          <p:spPr>
            <a:xfrm>
              <a:off x="7212559" y="2143913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38" name="Rectangle 437">
              <a:extLst>
                <a:ext uri="{FF2B5EF4-FFF2-40B4-BE49-F238E27FC236}">
                  <a16:creationId xmlns:a16="http://schemas.microsoft.com/office/drawing/2014/main" id="{161D122A-A32F-49E6-B78F-4A76A938F202}"/>
                </a:ext>
              </a:extLst>
            </p:cNvPr>
            <p:cNvSpPr/>
            <p:nvPr/>
          </p:nvSpPr>
          <p:spPr>
            <a:xfrm>
              <a:off x="7483146" y="2143913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39" name="Rectangle 438">
              <a:extLst>
                <a:ext uri="{FF2B5EF4-FFF2-40B4-BE49-F238E27FC236}">
                  <a16:creationId xmlns:a16="http://schemas.microsoft.com/office/drawing/2014/main" id="{3EE2C559-5CFA-4E78-8912-A2C555D1B50A}"/>
                </a:ext>
              </a:extLst>
            </p:cNvPr>
            <p:cNvSpPr/>
            <p:nvPr/>
          </p:nvSpPr>
          <p:spPr>
            <a:xfrm>
              <a:off x="7753733" y="2143913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40" name="Rectangle 439">
              <a:extLst>
                <a:ext uri="{FF2B5EF4-FFF2-40B4-BE49-F238E27FC236}">
                  <a16:creationId xmlns:a16="http://schemas.microsoft.com/office/drawing/2014/main" id="{38DAFF0C-25BB-4918-8F64-6E532D1996AA}"/>
                </a:ext>
              </a:extLst>
            </p:cNvPr>
            <p:cNvSpPr/>
            <p:nvPr/>
          </p:nvSpPr>
          <p:spPr>
            <a:xfrm>
              <a:off x="8024320" y="2143913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41" name="Rectangle 440">
              <a:extLst>
                <a:ext uri="{FF2B5EF4-FFF2-40B4-BE49-F238E27FC236}">
                  <a16:creationId xmlns:a16="http://schemas.microsoft.com/office/drawing/2014/main" id="{533005E7-3AC3-43D8-9241-808DF5DA78FC}"/>
                </a:ext>
              </a:extLst>
            </p:cNvPr>
            <p:cNvSpPr/>
            <p:nvPr/>
          </p:nvSpPr>
          <p:spPr>
            <a:xfrm>
              <a:off x="5589037" y="2413471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42" name="Rectangle 441">
              <a:extLst>
                <a:ext uri="{FF2B5EF4-FFF2-40B4-BE49-F238E27FC236}">
                  <a16:creationId xmlns:a16="http://schemas.microsoft.com/office/drawing/2014/main" id="{BD05DBA7-696B-4146-A885-D0020314A425}"/>
                </a:ext>
              </a:extLst>
            </p:cNvPr>
            <p:cNvSpPr/>
            <p:nvPr/>
          </p:nvSpPr>
          <p:spPr>
            <a:xfrm>
              <a:off x="5859624" y="2413471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43" name="Rectangle 442">
              <a:extLst>
                <a:ext uri="{FF2B5EF4-FFF2-40B4-BE49-F238E27FC236}">
                  <a16:creationId xmlns:a16="http://schemas.microsoft.com/office/drawing/2014/main" id="{0208D54C-58CC-4394-8DB5-5343CE7AF7DD}"/>
                </a:ext>
              </a:extLst>
            </p:cNvPr>
            <p:cNvSpPr/>
            <p:nvPr/>
          </p:nvSpPr>
          <p:spPr>
            <a:xfrm>
              <a:off x="6130211" y="2413471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44" name="Rectangle 443">
              <a:extLst>
                <a:ext uri="{FF2B5EF4-FFF2-40B4-BE49-F238E27FC236}">
                  <a16:creationId xmlns:a16="http://schemas.microsoft.com/office/drawing/2014/main" id="{A3FF174B-F36A-43C8-B834-1DD0CF9B6A33}"/>
                </a:ext>
              </a:extLst>
            </p:cNvPr>
            <p:cNvSpPr/>
            <p:nvPr/>
          </p:nvSpPr>
          <p:spPr>
            <a:xfrm>
              <a:off x="6400798" y="2413471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45" name="Rectangle 444">
              <a:extLst>
                <a:ext uri="{FF2B5EF4-FFF2-40B4-BE49-F238E27FC236}">
                  <a16:creationId xmlns:a16="http://schemas.microsoft.com/office/drawing/2014/main" id="{3BE68856-CEE4-4FB0-88E0-8F07FF0F1E70}"/>
                </a:ext>
              </a:extLst>
            </p:cNvPr>
            <p:cNvSpPr/>
            <p:nvPr/>
          </p:nvSpPr>
          <p:spPr>
            <a:xfrm>
              <a:off x="6671385" y="2413471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46" name="Rectangle 445">
              <a:extLst>
                <a:ext uri="{FF2B5EF4-FFF2-40B4-BE49-F238E27FC236}">
                  <a16:creationId xmlns:a16="http://schemas.microsoft.com/office/drawing/2014/main" id="{2634DC2D-9026-414F-BD26-D2AA2EE20A2E}"/>
                </a:ext>
              </a:extLst>
            </p:cNvPr>
            <p:cNvSpPr/>
            <p:nvPr/>
          </p:nvSpPr>
          <p:spPr>
            <a:xfrm>
              <a:off x="6941972" y="2411750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47" name="Rectangle 446">
              <a:extLst>
                <a:ext uri="{FF2B5EF4-FFF2-40B4-BE49-F238E27FC236}">
                  <a16:creationId xmlns:a16="http://schemas.microsoft.com/office/drawing/2014/main" id="{EC49959B-15D6-4785-99B1-DACEEC5D7F84}"/>
                </a:ext>
              </a:extLst>
            </p:cNvPr>
            <p:cNvSpPr/>
            <p:nvPr/>
          </p:nvSpPr>
          <p:spPr>
            <a:xfrm>
              <a:off x="7212559" y="2411343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48" name="Rectangle 447">
              <a:extLst>
                <a:ext uri="{FF2B5EF4-FFF2-40B4-BE49-F238E27FC236}">
                  <a16:creationId xmlns:a16="http://schemas.microsoft.com/office/drawing/2014/main" id="{35CBC65E-009D-495E-817E-98F75484922F}"/>
                </a:ext>
              </a:extLst>
            </p:cNvPr>
            <p:cNvSpPr/>
            <p:nvPr/>
          </p:nvSpPr>
          <p:spPr>
            <a:xfrm>
              <a:off x="7483146" y="2411343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49" name="Rectangle 448">
              <a:extLst>
                <a:ext uri="{FF2B5EF4-FFF2-40B4-BE49-F238E27FC236}">
                  <a16:creationId xmlns:a16="http://schemas.microsoft.com/office/drawing/2014/main" id="{12EF9753-D6F6-4F60-BB64-CD78DE067D40}"/>
                </a:ext>
              </a:extLst>
            </p:cNvPr>
            <p:cNvSpPr/>
            <p:nvPr/>
          </p:nvSpPr>
          <p:spPr>
            <a:xfrm>
              <a:off x="7753733" y="2411343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50" name="Rectangle 449">
              <a:extLst>
                <a:ext uri="{FF2B5EF4-FFF2-40B4-BE49-F238E27FC236}">
                  <a16:creationId xmlns:a16="http://schemas.microsoft.com/office/drawing/2014/main" id="{B0BC8BAF-D2F7-49FD-BAC0-71D52AAACBFB}"/>
                </a:ext>
              </a:extLst>
            </p:cNvPr>
            <p:cNvSpPr/>
            <p:nvPr/>
          </p:nvSpPr>
          <p:spPr>
            <a:xfrm>
              <a:off x="8024320" y="2411343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51" name="Rectangle 450">
              <a:extLst>
                <a:ext uri="{FF2B5EF4-FFF2-40B4-BE49-F238E27FC236}">
                  <a16:creationId xmlns:a16="http://schemas.microsoft.com/office/drawing/2014/main" id="{A9B3FC0A-23BF-459E-B6F5-EB1FF89AA1D4}"/>
                </a:ext>
              </a:extLst>
            </p:cNvPr>
            <p:cNvSpPr/>
            <p:nvPr/>
          </p:nvSpPr>
          <p:spPr>
            <a:xfrm>
              <a:off x="5589037" y="2683942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52" name="Rectangle 451">
              <a:extLst>
                <a:ext uri="{FF2B5EF4-FFF2-40B4-BE49-F238E27FC236}">
                  <a16:creationId xmlns:a16="http://schemas.microsoft.com/office/drawing/2014/main" id="{B458C02E-E9BD-400C-84C9-186A382DAE51}"/>
                </a:ext>
              </a:extLst>
            </p:cNvPr>
            <p:cNvSpPr/>
            <p:nvPr/>
          </p:nvSpPr>
          <p:spPr>
            <a:xfrm>
              <a:off x="5859624" y="2683942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53" name="Rectangle 452">
              <a:extLst>
                <a:ext uri="{FF2B5EF4-FFF2-40B4-BE49-F238E27FC236}">
                  <a16:creationId xmlns:a16="http://schemas.microsoft.com/office/drawing/2014/main" id="{009C9776-88E8-404A-99CB-67AAC304F655}"/>
                </a:ext>
              </a:extLst>
            </p:cNvPr>
            <p:cNvSpPr/>
            <p:nvPr/>
          </p:nvSpPr>
          <p:spPr>
            <a:xfrm>
              <a:off x="6130211" y="2683942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54" name="Rectangle 453">
              <a:extLst>
                <a:ext uri="{FF2B5EF4-FFF2-40B4-BE49-F238E27FC236}">
                  <a16:creationId xmlns:a16="http://schemas.microsoft.com/office/drawing/2014/main" id="{F9BA1AC7-F53A-4B6F-B9B3-DE7DFBB55256}"/>
                </a:ext>
              </a:extLst>
            </p:cNvPr>
            <p:cNvSpPr/>
            <p:nvPr/>
          </p:nvSpPr>
          <p:spPr>
            <a:xfrm>
              <a:off x="6400798" y="2683942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55" name="Rectangle 454">
              <a:extLst>
                <a:ext uri="{FF2B5EF4-FFF2-40B4-BE49-F238E27FC236}">
                  <a16:creationId xmlns:a16="http://schemas.microsoft.com/office/drawing/2014/main" id="{780965DA-3B2B-4A95-A44A-BEBACAAE004C}"/>
                </a:ext>
              </a:extLst>
            </p:cNvPr>
            <p:cNvSpPr/>
            <p:nvPr/>
          </p:nvSpPr>
          <p:spPr>
            <a:xfrm>
              <a:off x="6671385" y="2683942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56" name="Rectangle 455">
              <a:extLst>
                <a:ext uri="{FF2B5EF4-FFF2-40B4-BE49-F238E27FC236}">
                  <a16:creationId xmlns:a16="http://schemas.microsoft.com/office/drawing/2014/main" id="{CFF6698E-A904-49A7-A368-F4BF22BA9D52}"/>
                </a:ext>
              </a:extLst>
            </p:cNvPr>
            <p:cNvSpPr/>
            <p:nvPr/>
          </p:nvSpPr>
          <p:spPr>
            <a:xfrm>
              <a:off x="6941972" y="2682221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57" name="Rectangle 456">
              <a:extLst>
                <a:ext uri="{FF2B5EF4-FFF2-40B4-BE49-F238E27FC236}">
                  <a16:creationId xmlns:a16="http://schemas.microsoft.com/office/drawing/2014/main" id="{CF17036C-204D-4A26-9919-F5F9C7D50D77}"/>
                </a:ext>
              </a:extLst>
            </p:cNvPr>
            <p:cNvSpPr/>
            <p:nvPr/>
          </p:nvSpPr>
          <p:spPr>
            <a:xfrm>
              <a:off x="7212559" y="2681814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58" name="Rectangle 457">
              <a:extLst>
                <a:ext uri="{FF2B5EF4-FFF2-40B4-BE49-F238E27FC236}">
                  <a16:creationId xmlns:a16="http://schemas.microsoft.com/office/drawing/2014/main" id="{B0E11527-F775-4531-8F6F-09B52C2519EF}"/>
                </a:ext>
              </a:extLst>
            </p:cNvPr>
            <p:cNvSpPr/>
            <p:nvPr/>
          </p:nvSpPr>
          <p:spPr>
            <a:xfrm>
              <a:off x="7483146" y="2681814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59" name="Rectangle 458">
              <a:extLst>
                <a:ext uri="{FF2B5EF4-FFF2-40B4-BE49-F238E27FC236}">
                  <a16:creationId xmlns:a16="http://schemas.microsoft.com/office/drawing/2014/main" id="{BA0935CA-12E4-47F4-90F5-3792FF26B808}"/>
                </a:ext>
              </a:extLst>
            </p:cNvPr>
            <p:cNvSpPr/>
            <p:nvPr/>
          </p:nvSpPr>
          <p:spPr>
            <a:xfrm>
              <a:off x="7753733" y="2681814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60" name="Rectangle 459">
              <a:extLst>
                <a:ext uri="{FF2B5EF4-FFF2-40B4-BE49-F238E27FC236}">
                  <a16:creationId xmlns:a16="http://schemas.microsoft.com/office/drawing/2014/main" id="{2659AE1A-636B-46AC-8892-74F4262CE362}"/>
                </a:ext>
              </a:extLst>
            </p:cNvPr>
            <p:cNvSpPr/>
            <p:nvPr/>
          </p:nvSpPr>
          <p:spPr>
            <a:xfrm>
              <a:off x="8024320" y="2681814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61" name="Rectangle 460">
              <a:extLst>
                <a:ext uri="{FF2B5EF4-FFF2-40B4-BE49-F238E27FC236}">
                  <a16:creationId xmlns:a16="http://schemas.microsoft.com/office/drawing/2014/main" id="{B29C100A-1430-4B55-891F-4DC84D25A697}"/>
                </a:ext>
              </a:extLst>
            </p:cNvPr>
            <p:cNvSpPr/>
            <p:nvPr/>
          </p:nvSpPr>
          <p:spPr>
            <a:xfrm>
              <a:off x="5589037" y="2955221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62" name="Rectangle 461">
              <a:extLst>
                <a:ext uri="{FF2B5EF4-FFF2-40B4-BE49-F238E27FC236}">
                  <a16:creationId xmlns:a16="http://schemas.microsoft.com/office/drawing/2014/main" id="{E5FC22B1-F613-4CE7-A301-C3F93B58C155}"/>
                </a:ext>
              </a:extLst>
            </p:cNvPr>
            <p:cNvSpPr/>
            <p:nvPr/>
          </p:nvSpPr>
          <p:spPr>
            <a:xfrm>
              <a:off x="5859624" y="2955221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63" name="Rectangle 462">
              <a:extLst>
                <a:ext uri="{FF2B5EF4-FFF2-40B4-BE49-F238E27FC236}">
                  <a16:creationId xmlns:a16="http://schemas.microsoft.com/office/drawing/2014/main" id="{46430EAB-009E-4349-B24E-4018EF54BA26}"/>
                </a:ext>
              </a:extLst>
            </p:cNvPr>
            <p:cNvSpPr/>
            <p:nvPr/>
          </p:nvSpPr>
          <p:spPr>
            <a:xfrm>
              <a:off x="6130211" y="2955221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64" name="Rectangle 463">
              <a:extLst>
                <a:ext uri="{FF2B5EF4-FFF2-40B4-BE49-F238E27FC236}">
                  <a16:creationId xmlns:a16="http://schemas.microsoft.com/office/drawing/2014/main" id="{E74F4C85-5606-4AEC-951A-66D3F65159C5}"/>
                </a:ext>
              </a:extLst>
            </p:cNvPr>
            <p:cNvSpPr/>
            <p:nvPr/>
          </p:nvSpPr>
          <p:spPr>
            <a:xfrm>
              <a:off x="6400798" y="2955221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65" name="Rectangle 464">
              <a:extLst>
                <a:ext uri="{FF2B5EF4-FFF2-40B4-BE49-F238E27FC236}">
                  <a16:creationId xmlns:a16="http://schemas.microsoft.com/office/drawing/2014/main" id="{0FE46F95-BFB8-4A0B-BCCC-48D572A14987}"/>
                </a:ext>
              </a:extLst>
            </p:cNvPr>
            <p:cNvSpPr/>
            <p:nvPr/>
          </p:nvSpPr>
          <p:spPr>
            <a:xfrm>
              <a:off x="6671385" y="2955221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66" name="Rectangle 465">
              <a:extLst>
                <a:ext uri="{FF2B5EF4-FFF2-40B4-BE49-F238E27FC236}">
                  <a16:creationId xmlns:a16="http://schemas.microsoft.com/office/drawing/2014/main" id="{D6061FD6-14B6-46F4-8BF0-651B5445D482}"/>
                </a:ext>
              </a:extLst>
            </p:cNvPr>
            <p:cNvSpPr/>
            <p:nvPr/>
          </p:nvSpPr>
          <p:spPr>
            <a:xfrm>
              <a:off x="6941972" y="2953500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67" name="Rectangle 466">
              <a:extLst>
                <a:ext uri="{FF2B5EF4-FFF2-40B4-BE49-F238E27FC236}">
                  <a16:creationId xmlns:a16="http://schemas.microsoft.com/office/drawing/2014/main" id="{16C27F36-D762-442A-A4CA-CEBEDBF97F2A}"/>
                </a:ext>
              </a:extLst>
            </p:cNvPr>
            <p:cNvSpPr/>
            <p:nvPr/>
          </p:nvSpPr>
          <p:spPr>
            <a:xfrm>
              <a:off x="7212559" y="2953093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68" name="Rectangle 467">
              <a:extLst>
                <a:ext uri="{FF2B5EF4-FFF2-40B4-BE49-F238E27FC236}">
                  <a16:creationId xmlns:a16="http://schemas.microsoft.com/office/drawing/2014/main" id="{49F0FDAA-B2B7-403F-BE21-458FC740ADCA}"/>
                </a:ext>
              </a:extLst>
            </p:cNvPr>
            <p:cNvSpPr/>
            <p:nvPr/>
          </p:nvSpPr>
          <p:spPr>
            <a:xfrm>
              <a:off x="7483146" y="2953093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69" name="Rectangle 468">
              <a:extLst>
                <a:ext uri="{FF2B5EF4-FFF2-40B4-BE49-F238E27FC236}">
                  <a16:creationId xmlns:a16="http://schemas.microsoft.com/office/drawing/2014/main" id="{4E35105E-11CD-4A63-B2F5-36B56137152E}"/>
                </a:ext>
              </a:extLst>
            </p:cNvPr>
            <p:cNvSpPr/>
            <p:nvPr/>
          </p:nvSpPr>
          <p:spPr>
            <a:xfrm>
              <a:off x="7753733" y="2953093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70" name="Rectangle 469">
              <a:extLst>
                <a:ext uri="{FF2B5EF4-FFF2-40B4-BE49-F238E27FC236}">
                  <a16:creationId xmlns:a16="http://schemas.microsoft.com/office/drawing/2014/main" id="{5B48AB4A-3A0B-454C-9FD0-A21FE9DE4B3A}"/>
                </a:ext>
              </a:extLst>
            </p:cNvPr>
            <p:cNvSpPr/>
            <p:nvPr/>
          </p:nvSpPr>
          <p:spPr>
            <a:xfrm>
              <a:off x="8024320" y="2953093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71" name="Rectangle 470">
              <a:extLst>
                <a:ext uri="{FF2B5EF4-FFF2-40B4-BE49-F238E27FC236}">
                  <a16:creationId xmlns:a16="http://schemas.microsoft.com/office/drawing/2014/main" id="{AC7088F0-1883-433D-BFFF-E68498F28A7B}"/>
                </a:ext>
              </a:extLst>
            </p:cNvPr>
            <p:cNvSpPr/>
            <p:nvPr/>
          </p:nvSpPr>
          <p:spPr>
            <a:xfrm>
              <a:off x="5589037" y="3225285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72" name="Rectangle 471">
              <a:extLst>
                <a:ext uri="{FF2B5EF4-FFF2-40B4-BE49-F238E27FC236}">
                  <a16:creationId xmlns:a16="http://schemas.microsoft.com/office/drawing/2014/main" id="{9CDF490A-4096-43A0-BA0D-DDF3EE27D121}"/>
                </a:ext>
              </a:extLst>
            </p:cNvPr>
            <p:cNvSpPr/>
            <p:nvPr/>
          </p:nvSpPr>
          <p:spPr>
            <a:xfrm>
              <a:off x="5859624" y="3225285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73" name="Rectangle 472">
              <a:extLst>
                <a:ext uri="{FF2B5EF4-FFF2-40B4-BE49-F238E27FC236}">
                  <a16:creationId xmlns:a16="http://schemas.microsoft.com/office/drawing/2014/main" id="{E723C94F-B9E8-4678-A527-340FF6A3924E}"/>
                </a:ext>
              </a:extLst>
            </p:cNvPr>
            <p:cNvSpPr/>
            <p:nvPr/>
          </p:nvSpPr>
          <p:spPr>
            <a:xfrm>
              <a:off x="6130211" y="3225285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74" name="Rectangle 473">
              <a:extLst>
                <a:ext uri="{FF2B5EF4-FFF2-40B4-BE49-F238E27FC236}">
                  <a16:creationId xmlns:a16="http://schemas.microsoft.com/office/drawing/2014/main" id="{DC0175FC-B531-45DA-A17F-57DC26ACFB06}"/>
                </a:ext>
              </a:extLst>
            </p:cNvPr>
            <p:cNvSpPr/>
            <p:nvPr/>
          </p:nvSpPr>
          <p:spPr>
            <a:xfrm>
              <a:off x="6400798" y="3225285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75" name="Rectangle 474">
              <a:extLst>
                <a:ext uri="{FF2B5EF4-FFF2-40B4-BE49-F238E27FC236}">
                  <a16:creationId xmlns:a16="http://schemas.microsoft.com/office/drawing/2014/main" id="{8A0DD0F6-573A-4006-86BB-980C2214F220}"/>
                </a:ext>
              </a:extLst>
            </p:cNvPr>
            <p:cNvSpPr/>
            <p:nvPr/>
          </p:nvSpPr>
          <p:spPr>
            <a:xfrm>
              <a:off x="6671385" y="3225285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76" name="Rectangle 475">
              <a:extLst>
                <a:ext uri="{FF2B5EF4-FFF2-40B4-BE49-F238E27FC236}">
                  <a16:creationId xmlns:a16="http://schemas.microsoft.com/office/drawing/2014/main" id="{4298C75D-922E-4043-A492-22A4A37E2FE3}"/>
                </a:ext>
              </a:extLst>
            </p:cNvPr>
            <p:cNvSpPr/>
            <p:nvPr/>
          </p:nvSpPr>
          <p:spPr>
            <a:xfrm>
              <a:off x="6941972" y="3223564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77" name="Rectangle 476">
              <a:extLst>
                <a:ext uri="{FF2B5EF4-FFF2-40B4-BE49-F238E27FC236}">
                  <a16:creationId xmlns:a16="http://schemas.microsoft.com/office/drawing/2014/main" id="{228B9818-DC64-455F-B10C-C915FAFAB9E9}"/>
                </a:ext>
              </a:extLst>
            </p:cNvPr>
            <p:cNvSpPr/>
            <p:nvPr/>
          </p:nvSpPr>
          <p:spPr>
            <a:xfrm>
              <a:off x="7212559" y="3223157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78" name="Rectangle 477">
              <a:extLst>
                <a:ext uri="{FF2B5EF4-FFF2-40B4-BE49-F238E27FC236}">
                  <a16:creationId xmlns:a16="http://schemas.microsoft.com/office/drawing/2014/main" id="{1ADCC0EA-29FA-49C6-804F-77D9E435E6AA}"/>
                </a:ext>
              </a:extLst>
            </p:cNvPr>
            <p:cNvSpPr/>
            <p:nvPr/>
          </p:nvSpPr>
          <p:spPr>
            <a:xfrm>
              <a:off x="7483146" y="3223157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79" name="Rectangle 478">
              <a:extLst>
                <a:ext uri="{FF2B5EF4-FFF2-40B4-BE49-F238E27FC236}">
                  <a16:creationId xmlns:a16="http://schemas.microsoft.com/office/drawing/2014/main" id="{5838FB0D-A245-43FB-9947-E9434F3DCE93}"/>
                </a:ext>
              </a:extLst>
            </p:cNvPr>
            <p:cNvSpPr/>
            <p:nvPr/>
          </p:nvSpPr>
          <p:spPr>
            <a:xfrm>
              <a:off x="7753733" y="3223157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80" name="Rectangle 479">
              <a:extLst>
                <a:ext uri="{FF2B5EF4-FFF2-40B4-BE49-F238E27FC236}">
                  <a16:creationId xmlns:a16="http://schemas.microsoft.com/office/drawing/2014/main" id="{55BEE05A-FCF5-4AA3-A9C3-33F478C63C4E}"/>
                </a:ext>
              </a:extLst>
            </p:cNvPr>
            <p:cNvSpPr/>
            <p:nvPr/>
          </p:nvSpPr>
          <p:spPr>
            <a:xfrm>
              <a:off x="8024320" y="3223157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81" name="Rectangle 480">
              <a:extLst>
                <a:ext uri="{FF2B5EF4-FFF2-40B4-BE49-F238E27FC236}">
                  <a16:creationId xmlns:a16="http://schemas.microsoft.com/office/drawing/2014/main" id="{A7120A53-C143-45FE-9A19-DFED4B1C3CE7}"/>
                </a:ext>
              </a:extLst>
            </p:cNvPr>
            <p:cNvSpPr/>
            <p:nvPr/>
          </p:nvSpPr>
          <p:spPr>
            <a:xfrm>
              <a:off x="5589037" y="3507790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82" name="Rectangle 481">
              <a:extLst>
                <a:ext uri="{FF2B5EF4-FFF2-40B4-BE49-F238E27FC236}">
                  <a16:creationId xmlns:a16="http://schemas.microsoft.com/office/drawing/2014/main" id="{C8C2733D-3878-4E85-AB90-D5F58C6EBCF9}"/>
                </a:ext>
              </a:extLst>
            </p:cNvPr>
            <p:cNvSpPr/>
            <p:nvPr/>
          </p:nvSpPr>
          <p:spPr>
            <a:xfrm>
              <a:off x="5859624" y="3507790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83" name="Rectangle 482">
              <a:extLst>
                <a:ext uri="{FF2B5EF4-FFF2-40B4-BE49-F238E27FC236}">
                  <a16:creationId xmlns:a16="http://schemas.microsoft.com/office/drawing/2014/main" id="{285C1B70-3AE5-41FF-8E19-875597CA7955}"/>
                </a:ext>
              </a:extLst>
            </p:cNvPr>
            <p:cNvSpPr/>
            <p:nvPr/>
          </p:nvSpPr>
          <p:spPr>
            <a:xfrm>
              <a:off x="6130211" y="3507790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84" name="Rectangle 483">
              <a:extLst>
                <a:ext uri="{FF2B5EF4-FFF2-40B4-BE49-F238E27FC236}">
                  <a16:creationId xmlns:a16="http://schemas.microsoft.com/office/drawing/2014/main" id="{D749868E-9B2C-4025-BC18-801FB7470D8E}"/>
                </a:ext>
              </a:extLst>
            </p:cNvPr>
            <p:cNvSpPr/>
            <p:nvPr/>
          </p:nvSpPr>
          <p:spPr>
            <a:xfrm>
              <a:off x="6400798" y="3507790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85" name="Rectangle 484">
              <a:extLst>
                <a:ext uri="{FF2B5EF4-FFF2-40B4-BE49-F238E27FC236}">
                  <a16:creationId xmlns:a16="http://schemas.microsoft.com/office/drawing/2014/main" id="{7650757A-4F60-4F4E-8FC5-E26A591EAA20}"/>
                </a:ext>
              </a:extLst>
            </p:cNvPr>
            <p:cNvSpPr/>
            <p:nvPr/>
          </p:nvSpPr>
          <p:spPr>
            <a:xfrm>
              <a:off x="6671385" y="3507790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86" name="Rectangle 485">
              <a:extLst>
                <a:ext uri="{FF2B5EF4-FFF2-40B4-BE49-F238E27FC236}">
                  <a16:creationId xmlns:a16="http://schemas.microsoft.com/office/drawing/2014/main" id="{CF1CB18B-70B3-4487-9B96-7E437851F561}"/>
                </a:ext>
              </a:extLst>
            </p:cNvPr>
            <p:cNvSpPr/>
            <p:nvPr/>
          </p:nvSpPr>
          <p:spPr>
            <a:xfrm>
              <a:off x="6941972" y="3506069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87" name="Rectangle 486">
              <a:extLst>
                <a:ext uri="{FF2B5EF4-FFF2-40B4-BE49-F238E27FC236}">
                  <a16:creationId xmlns:a16="http://schemas.microsoft.com/office/drawing/2014/main" id="{357EF841-4861-47B3-8087-AB754E42D83C}"/>
                </a:ext>
              </a:extLst>
            </p:cNvPr>
            <p:cNvSpPr/>
            <p:nvPr/>
          </p:nvSpPr>
          <p:spPr>
            <a:xfrm>
              <a:off x="7212559" y="3505662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88" name="Rectangle 487">
              <a:extLst>
                <a:ext uri="{FF2B5EF4-FFF2-40B4-BE49-F238E27FC236}">
                  <a16:creationId xmlns:a16="http://schemas.microsoft.com/office/drawing/2014/main" id="{CED82362-7D6E-48F3-8F92-5B9892B055F7}"/>
                </a:ext>
              </a:extLst>
            </p:cNvPr>
            <p:cNvSpPr/>
            <p:nvPr/>
          </p:nvSpPr>
          <p:spPr>
            <a:xfrm>
              <a:off x="7483146" y="3505662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89" name="Rectangle 488">
              <a:extLst>
                <a:ext uri="{FF2B5EF4-FFF2-40B4-BE49-F238E27FC236}">
                  <a16:creationId xmlns:a16="http://schemas.microsoft.com/office/drawing/2014/main" id="{B877D487-D326-4753-9D29-991C8E72C7F3}"/>
                </a:ext>
              </a:extLst>
            </p:cNvPr>
            <p:cNvSpPr/>
            <p:nvPr/>
          </p:nvSpPr>
          <p:spPr>
            <a:xfrm>
              <a:off x="7753733" y="3505662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90" name="Rectangle 489">
              <a:extLst>
                <a:ext uri="{FF2B5EF4-FFF2-40B4-BE49-F238E27FC236}">
                  <a16:creationId xmlns:a16="http://schemas.microsoft.com/office/drawing/2014/main" id="{F9F29775-11D6-4C35-B125-699AF57B32EA}"/>
                </a:ext>
              </a:extLst>
            </p:cNvPr>
            <p:cNvSpPr/>
            <p:nvPr/>
          </p:nvSpPr>
          <p:spPr>
            <a:xfrm>
              <a:off x="8024320" y="3505662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91" name="Rectangle 490">
              <a:extLst>
                <a:ext uri="{FF2B5EF4-FFF2-40B4-BE49-F238E27FC236}">
                  <a16:creationId xmlns:a16="http://schemas.microsoft.com/office/drawing/2014/main" id="{84497CAA-E3C8-4358-A653-57C689BE41E0}"/>
                </a:ext>
              </a:extLst>
            </p:cNvPr>
            <p:cNvSpPr/>
            <p:nvPr/>
          </p:nvSpPr>
          <p:spPr>
            <a:xfrm>
              <a:off x="5589037" y="3784396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92" name="Rectangle 491">
              <a:extLst>
                <a:ext uri="{FF2B5EF4-FFF2-40B4-BE49-F238E27FC236}">
                  <a16:creationId xmlns:a16="http://schemas.microsoft.com/office/drawing/2014/main" id="{B5484105-D454-443F-87A3-56329F79336B}"/>
                </a:ext>
              </a:extLst>
            </p:cNvPr>
            <p:cNvSpPr/>
            <p:nvPr/>
          </p:nvSpPr>
          <p:spPr>
            <a:xfrm>
              <a:off x="5859624" y="3784396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93" name="Rectangle 492">
              <a:extLst>
                <a:ext uri="{FF2B5EF4-FFF2-40B4-BE49-F238E27FC236}">
                  <a16:creationId xmlns:a16="http://schemas.microsoft.com/office/drawing/2014/main" id="{5765B97A-9861-42E6-9FB1-AF008C930768}"/>
                </a:ext>
              </a:extLst>
            </p:cNvPr>
            <p:cNvSpPr/>
            <p:nvPr/>
          </p:nvSpPr>
          <p:spPr>
            <a:xfrm>
              <a:off x="6130211" y="3784396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94" name="Rectangle 493">
              <a:extLst>
                <a:ext uri="{FF2B5EF4-FFF2-40B4-BE49-F238E27FC236}">
                  <a16:creationId xmlns:a16="http://schemas.microsoft.com/office/drawing/2014/main" id="{5A9D301A-14E8-4031-B054-1EFE70CCD7F9}"/>
                </a:ext>
              </a:extLst>
            </p:cNvPr>
            <p:cNvSpPr/>
            <p:nvPr/>
          </p:nvSpPr>
          <p:spPr>
            <a:xfrm>
              <a:off x="6400798" y="3784396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95" name="Rectangle 494">
              <a:extLst>
                <a:ext uri="{FF2B5EF4-FFF2-40B4-BE49-F238E27FC236}">
                  <a16:creationId xmlns:a16="http://schemas.microsoft.com/office/drawing/2014/main" id="{FDF52DE7-FF0D-468B-BB6D-E48DE3BEA495}"/>
                </a:ext>
              </a:extLst>
            </p:cNvPr>
            <p:cNvSpPr/>
            <p:nvPr/>
          </p:nvSpPr>
          <p:spPr>
            <a:xfrm>
              <a:off x="6671385" y="3784396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96" name="Rectangle 495">
              <a:extLst>
                <a:ext uri="{FF2B5EF4-FFF2-40B4-BE49-F238E27FC236}">
                  <a16:creationId xmlns:a16="http://schemas.microsoft.com/office/drawing/2014/main" id="{163FD1AE-79EC-420C-A1F8-796CEE293A96}"/>
                </a:ext>
              </a:extLst>
            </p:cNvPr>
            <p:cNvSpPr/>
            <p:nvPr/>
          </p:nvSpPr>
          <p:spPr>
            <a:xfrm>
              <a:off x="6941972" y="3782675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97" name="Rectangle 496">
              <a:extLst>
                <a:ext uri="{FF2B5EF4-FFF2-40B4-BE49-F238E27FC236}">
                  <a16:creationId xmlns:a16="http://schemas.microsoft.com/office/drawing/2014/main" id="{971C6889-2A87-4B9E-82ED-12B406A7BCB0}"/>
                </a:ext>
              </a:extLst>
            </p:cNvPr>
            <p:cNvSpPr/>
            <p:nvPr/>
          </p:nvSpPr>
          <p:spPr>
            <a:xfrm>
              <a:off x="7212559" y="3782268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98" name="Rectangle 497">
              <a:extLst>
                <a:ext uri="{FF2B5EF4-FFF2-40B4-BE49-F238E27FC236}">
                  <a16:creationId xmlns:a16="http://schemas.microsoft.com/office/drawing/2014/main" id="{91A64A05-5BF7-4AF6-81CE-328CDAFA6CFA}"/>
                </a:ext>
              </a:extLst>
            </p:cNvPr>
            <p:cNvSpPr/>
            <p:nvPr/>
          </p:nvSpPr>
          <p:spPr>
            <a:xfrm>
              <a:off x="7483146" y="3782268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499" name="Rectangle 498">
              <a:extLst>
                <a:ext uri="{FF2B5EF4-FFF2-40B4-BE49-F238E27FC236}">
                  <a16:creationId xmlns:a16="http://schemas.microsoft.com/office/drawing/2014/main" id="{6406B49D-3BB1-4964-8CC4-3EE32CA57956}"/>
                </a:ext>
              </a:extLst>
            </p:cNvPr>
            <p:cNvSpPr/>
            <p:nvPr/>
          </p:nvSpPr>
          <p:spPr>
            <a:xfrm>
              <a:off x="7753733" y="3782268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500" name="Rectangle 499">
              <a:extLst>
                <a:ext uri="{FF2B5EF4-FFF2-40B4-BE49-F238E27FC236}">
                  <a16:creationId xmlns:a16="http://schemas.microsoft.com/office/drawing/2014/main" id="{5ECEFCCE-11B7-4164-8BFA-F6D22A304127}"/>
                </a:ext>
              </a:extLst>
            </p:cNvPr>
            <p:cNvSpPr/>
            <p:nvPr/>
          </p:nvSpPr>
          <p:spPr>
            <a:xfrm>
              <a:off x="8024320" y="3782268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501" name="Rectangle 500">
              <a:extLst>
                <a:ext uri="{FF2B5EF4-FFF2-40B4-BE49-F238E27FC236}">
                  <a16:creationId xmlns:a16="http://schemas.microsoft.com/office/drawing/2014/main" id="{54E54234-CFF3-4EDF-9640-AA985380BBB8}"/>
                </a:ext>
              </a:extLst>
            </p:cNvPr>
            <p:cNvSpPr/>
            <p:nvPr/>
          </p:nvSpPr>
          <p:spPr>
            <a:xfrm>
              <a:off x="5589037" y="4058309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502" name="Rectangle 501">
              <a:extLst>
                <a:ext uri="{FF2B5EF4-FFF2-40B4-BE49-F238E27FC236}">
                  <a16:creationId xmlns:a16="http://schemas.microsoft.com/office/drawing/2014/main" id="{1534555B-CF47-4A36-86E5-A345CA562C5F}"/>
                </a:ext>
              </a:extLst>
            </p:cNvPr>
            <p:cNvSpPr/>
            <p:nvPr/>
          </p:nvSpPr>
          <p:spPr>
            <a:xfrm>
              <a:off x="5859624" y="4058309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503" name="Rectangle 502">
              <a:extLst>
                <a:ext uri="{FF2B5EF4-FFF2-40B4-BE49-F238E27FC236}">
                  <a16:creationId xmlns:a16="http://schemas.microsoft.com/office/drawing/2014/main" id="{C6F807BC-C16E-47A7-9370-A0A9FEFBEC6D}"/>
                </a:ext>
              </a:extLst>
            </p:cNvPr>
            <p:cNvSpPr/>
            <p:nvPr/>
          </p:nvSpPr>
          <p:spPr>
            <a:xfrm>
              <a:off x="6130211" y="4058309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504" name="Rectangle 503">
              <a:extLst>
                <a:ext uri="{FF2B5EF4-FFF2-40B4-BE49-F238E27FC236}">
                  <a16:creationId xmlns:a16="http://schemas.microsoft.com/office/drawing/2014/main" id="{1EFE3C7F-BF6E-45F8-8F6A-68ED433D9B52}"/>
                </a:ext>
              </a:extLst>
            </p:cNvPr>
            <p:cNvSpPr/>
            <p:nvPr/>
          </p:nvSpPr>
          <p:spPr>
            <a:xfrm>
              <a:off x="6400798" y="4058309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505" name="Rectangle 504">
              <a:extLst>
                <a:ext uri="{FF2B5EF4-FFF2-40B4-BE49-F238E27FC236}">
                  <a16:creationId xmlns:a16="http://schemas.microsoft.com/office/drawing/2014/main" id="{C03A589A-C75D-4880-B511-0CAE489D92FD}"/>
                </a:ext>
              </a:extLst>
            </p:cNvPr>
            <p:cNvSpPr/>
            <p:nvPr/>
          </p:nvSpPr>
          <p:spPr>
            <a:xfrm>
              <a:off x="6671385" y="4058309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506" name="Rectangle 505">
              <a:extLst>
                <a:ext uri="{FF2B5EF4-FFF2-40B4-BE49-F238E27FC236}">
                  <a16:creationId xmlns:a16="http://schemas.microsoft.com/office/drawing/2014/main" id="{6E23136F-FD54-4256-B6A7-4DF416217273}"/>
                </a:ext>
              </a:extLst>
            </p:cNvPr>
            <p:cNvSpPr/>
            <p:nvPr/>
          </p:nvSpPr>
          <p:spPr>
            <a:xfrm>
              <a:off x="6941972" y="4056588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507" name="Rectangle 506">
              <a:extLst>
                <a:ext uri="{FF2B5EF4-FFF2-40B4-BE49-F238E27FC236}">
                  <a16:creationId xmlns:a16="http://schemas.microsoft.com/office/drawing/2014/main" id="{0351D483-2A00-4ED0-873B-1E1F8B1C7A1A}"/>
                </a:ext>
              </a:extLst>
            </p:cNvPr>
            <p:cNvSpPr/>
            <p:nvPr/>
          </p:nvSpPr>
          <p:spPr>
            <a:xfrm>
              <a:off x="7212559" y="4056181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508" name="Rectangle 507">
              <a:extLst>
                <a:ext uri="{FF2B5EF4-FFF2-40B4-BE49-F238E27FC236}">
                  <a16:creationId xmlns:a16="http://schemas.microsoft.com/office/drawing/2014/main" id="{B70E3A5B-2948-44F2-9D3E-FB8881DC1D35}"/>
                </a:ext>
              </a:extLst>
            </p:cNvPr>
            <p:cNvSpPr/>
            <p:nvPr/>
          </p:nvSpPr>
          <p:spPr>
            <a:xfrm>
              <a:off x="7483146" y="4056181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509" name="Rectangle 508">
              <a:extLst>
                <a:ext uri="{FF2B5EF4-FFF2-40B4-BE49-F238E27FC236}">
                  <a16:creationId xmlns:a16="http://schemas.microsoft.com/office/drawing/2014/main" id="{6599A42E-0AEF-4E21-A802-FE640E324076}"/>
                </a:ext>
              </a:extLst>
            </p:cNvPr>
            <p:cNvSpPr/>
            <p:nvPr/>
          </p:nvSpPr>
          <p:spPr>
            <a:xfrm>
              <a:off x="7753733" y="4056181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510" name="Rectangle 509">
              <a:extLst>
                <a:ext uri="{FF2B5EF4-FFF2-40B4-BE49-F238E27FC236}">
                  <a16:creationId xmlns:a16="http://schemas.microsoft.com/office/drawing/2014/main" id="{89C24F73-823A-439E-B982-29A23ABB80DC}"/>
                </a:ext>
              </a:extLst>
            </p:cNvPr>
            <p:cNvSpPr/>
            <p:nvPr/>
          </p:nvSpPr>
          <p:spPr>
            <a:xfrm>
              <a:off x="8024320" y="4056181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511" name="Rectangle 510">
              <a:extLst>
                <a:ext uri="{FF2B5EF4-FFF2-40B4-BE49-F238E27FC236}">
                  <a16:creationId xmlns:a16="http://schemas.microsoft.com/office/drawing/2014/main" id="{8BCB3DB0-178D-44C7-A7DB-3979F068C106}"/>
                </a:ext>
              </a:extLst>
            </p:cNvPr>
            <p:cNvSpPr/>
            <p:nvPr/>
          </p:nvSpPr>
          <p:spPr>
            <a:xfrm>
              <a:off x="5589037" y="4332080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512" name="Rectangle 511">
              <a:extLst>
                <a:ext uri="{FF2B5EF4-FFF2-40B4-BE49-F238E27FC236}">
                  <a16:creationId xmlns:a16="http://schemas.microsoft.com/office/drawing/2014/main" id="{69BBE3F1-1053-47C8-9735-A7273DD0D094}"/>
                </a:ext>
              </a:extLst>
            </p:cNvPr>
            <p:cNvSpPr/>
            <p:nvPr/>
          </p:nvSpPr>
          <p:spPr>
            <a:xfrm>
              <a:off x="5859624" y="4332080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513" name="Rectangle 512">
              <a:extLst>
                <a:ext uri="{FF2B5EF4-FFF2-40B4-BE49-F238E27FC236}">
                  <a16:creationId xmlns:a16="http://schemas.microsoft.com/office/drawing/2014/main" id="{B6BDDFDD-0C46-40D9-8A8B-391C5B8217E3}"/>
                </a:ext>
              </a:extLst>
            </p:cNvPr>
            <p:cNvSpPr/>
            <p:nvPr/>
          </p:nvSpPr>
          <p:spPr>
            <a:xfrm>
              <a:off x="6130211" y="4332080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514" name="Rectangle 513">
              <a:extLst>
                <a:ext uri="{FF2B5EF4-FFF2-40B4-BE49-F238E27FC236}">
                  <a16:creationId xmlns:a16="http://schemas.microsoft.com/office/drawing/2014/main" id="{32A50551-0B8F-4023-9EB5-D19EFDAF6255}"/>
                </a:ext>
              </a:extLst>
            </p:cNvPr>
            <p:cNvSpPr/>
            <p:nvPr/>
          </p:nvSpPr>
          <p:spPr>
            <a:xfrm>
              <a:off x="6400798" y="4332080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515" name="Rectangle 514">
              <a:extLst>
                <a:ext uri="{FF2B5EF4-FFF2-40B4-BE49-F238E27FC236}">
                  <a16:creationId xmlns:a16="http://schemas.microsoft.com/office/drawing/2014/main" id="{F487BFB6-CCEA-4345-ACDE-13AD8D4E14BD}"/>
                </a:ext>
              </a:extLst>
            </p:cNvPr>
            <p:cNvSpPr/>
            <p:nvPr/>
          </p:nvSpPr>
          <p:spPr>
            <a:xfrm>
              <a:off x="6671385" y="4332080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516" name="Rectangle 515">
              <a:extLst>
                <a:ext uri="{FF2B5EF4-FFF2-40B4-BE49-F238E27FC236}">
                  <a16:creationId xmlns:a16="http://schemas.microsoft.com/office/drawing/2014/main" id="{67A8E051-378D-4050-8E12-2418FBD13512}"/>
                </a:ext>
              </a:extLst>
            </p:cNvPr>
            <p:cNvSpPr/>
            <p:nvPr/>
          </p:nvSpPr>
          <p:spPr>
            <a:xfrm>
              <a:off x="6941972" y="4330359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517" name="Rectangle 516">
              <a:extLst>
                <a:ext uri="{FF2B5EF4-FFF2-40B4-BE49-F238E27FC236}">
                  <a16:creationId xmlns:a16="http://schemas.microsoft.com/office/drawing/2014/main" id="{40E89CD8-D075-4EF7-8DE5-47051CF53481}"/>
                </a:ext>
              </a:extLst>
            </p:cNvPr>
            <p:cNvSpPr/>
            <p:nvPr/>
          </p:nvSpPr>
          <p:spPr>
            <a:xfrm>
              <a:off x="7212559" y="4329952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518" name="Rectangle 517">
              <a:extLst>
                <a:ext uri="{FF2B5EF4-FFF2-40B4-BE49-F238E27FC236}">
                  <a16:creationId xmlns:a16="http://schemas.microsoft.com/office/drawing/2014/main" id="{F1132688-E85E-4FB6-89E8-D1CDD1503E10}"/>
                </a:ext>
              </a:extLst>
            </p:cNvPr>
            <p:cNvSpPr/>
            <p:nvPr/>
          </p:nvSpPr>
          <p:spPr>
            <a:xfrm>
              <a:off x="7483146" y="4329952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519" name="Rectangle 518">
              <a:extLst>
                <a:ext uri="{FF2B5EF4-FFF2-40B4-BE49-F238E27FC236}">
                  <a16:creationId xmlns:a16="http://schemas.microsoft.com/office/drawing/2014/main" id="{155D32F4-1D80-4A1C-ADC6-FDECB7D78257}"/>
                </a:ext>
              </a:extLst>
            </p:cNvPr>
            <p:cNvSpPr/>
            <p:nvPr/>
          </p:nvSpPr>
          <p:spPr>
            <a:xfrm>
              <a:off x="7753733" y="4329952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520" name="Rectangle 519">
              <a:extLst>
                <a:ext uri="{FF2B5EF4-FFF2-40B4-BE49-F238E27FC236}">
                  <a16:creationId xmlns:a16="http://schemas.microsoft.com/office/drawing/2014/main" id="{BEA38BD2-E27E-4491-B93A-08C98E29D21C}"/>
                </a:ext>
              </a:extLst>
            </p:cNvPr>
            <p:cNvSpPr/>
            <p:nvPr/>
          </p:nvSpPr>
          <p:spPr>
            <a:xfrm>
              <a:off x="8024320" y="4329952"/>
              <a:ext cx="270587" cy="274320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00281DF-3634-4A5D-AEDB-FED74BA52D12}"/>
              </a:ext>
            </a:extLst>
          </p:cNvPr>
          <p:cNvCxnSpPr/>
          <p:nvPr/>
        </p:nvCxnSpPr>
        <p:spPr>
          <a:xfrm>
            <a:off x="5091610" y="6011635"/>
            <a:ext cx="2727434" cy="0"/>
          </a:xfrm>
          <a:prstGeom prst="straightConnector1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8013F88-428B-4AA1-A0FD-52D846F47F5B}"/>
              </a:ext>
            </a:extLst>
          </p:cNvPr>
          <p:cNvSpPr txBox="1"/>
          <p:nvPr/>
        </p:nvSpPr>
        <p:spPr>
          <a:xfrm>
            <a:off x="5809519" y="6065526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Longitude</a:t>
            </a:r>
          </a:p>
        </p:txBody>
      </p:sp>
      <p:cxnSp>
        <p:nvCxnSpPr>
          <p:cNvPr id="521" name="Straight Arrow Connector 520">
            <a:extLst>
              <a:ext uri="{FF2B5EF4-FFF2-40B4-BE49-F238E27FC236}">
                <a16:creationId xmlns:a16="http://schemas.microsoft.com/office/drawing/2014/main" id="{9F7DC08F-8528-4284-8277-E110C065921B}"/>
              </a:ext>
            </a:extLst>
          </p:cNvPr>
          <p:cNvCxnSpPr>
            <a:cxnSpLocks/>
          </p:cNvCxnSpPr>
          <p:nvPr/>
        </p:nvCxnSpPr>
        <p:spPr>
          <a:xfrm flipV="1">
            <a:off x="8064456" y="3145549"/>
            <a:ext cx="0" cy="2440737"/>
          </a:xfrm>
          <a:prstGeom prst="straightConnector1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" name="TextBox 521">
            <a:extLst>
              <a:ext uri="{FF2B5EF4-FFF2-40B4-BE49-F238E27FC236}">
                <a16:creationId xmlns:a16="http://schemas.microsoft.com/office/drawing/2014/main" id="{7B2EFA82-A308-45E1-8C33-2BB8B3E3391E}"/>
              </a:ext>
            </a:extLst>
          </p:cNvPr>
          <p:cNvSpPr txBox="1"/>
          <p:nvPr/>
        </p:nvSpPr>
        <p:spPr>
          <a:xfrm rot="16200000">
            <a:off x="7771597" y="4159855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Latitude</a:t>
            </a:r>
          </a:p>
        </p:txBody>
      </p:sp>
      <p:cxnSp>
        <p:nvCxnSpPr>
          <p:cNvPr id="523" name="Straight Arrow Connector 522">
            <a:extLst>
              <a:ext uri="{FF2B5EF4-FFF2-40B4-BE49-F238E27FC236}">
                <a16:creationId xmlns:a16="http://schemas.microsoft.com/office/drawing/2014/main" id="{A56BB3B2-EA53-4853-8AB3-54CF48656841}"/>
              </a:ext>
            </a:extLst>
          </p:cNvPr>
          <p:cNvCxnSpPr>
            <a:cxnSpLocks/>
          </p:cNvCxnSpPr>
          <p:nvPr/>
        </p:nvCxnSpPr>
        <p:spPr>
          <a:xfrm>
            <a:off x="7121013" y="1819806"/>
            <a:ext cx="943443" cy="1045467"/>
          </a:xfrm>
          <a:prstGeom prst="straightConnector1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4" name="TextBox 523">
            <a:extLst>
              <a:ext uri="{FF2B5EF4-FFF2-40B4-BE49-F238E27FC236}">
                <a16:creationId xmlns:a16="http://schemas.microsoft.com/office/drawing/2014/main" id="{ED467EB6-3491-470F-A99B-4C27355D60DC}"/>
              </a:ext>
            </a:extLst>
          </p:cNvPr>
          <p:cNvSpPr txBox="1"/>
          <p:nvPr/>
        </p:nvSpPr>
        <p:spPr>
          <a:xfrm rot="2980559">
            <a:off x="7381386" y="1986954"/>
            <a:ext cx="689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525" name="TextBox 524">
            <a:extLst>
              <a:ext uri="{FF2B5EF4-FFF2-40B4-BE49-F238E27FC236}">
                <a16:creationId xmlns:a16="http://schemas.microsoft.com/office/drawing/2014/main" id="{62524B39-B510-427E-A6BF-FDD806C1E561}"/>
              </a:ext>
            </a:extLst>
          </p:cNvPr>
          <p:cNvSpPr txBox="1"/>
          <p:nvPr/>
        </p:nvSpPr>
        <p:spPr>
          <a:xfrm>
            <a:off x="5887105" y="4026756"/>
            <a:ext cx="128323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Variable(s)</a:t>
            </a:r>
          </a:p>
        </p:txBody>
      </p:sp>
    </p:spTree>
    <p:extLst>
      <p:ext uri="{BB962C8B-B14F-4D97-AF65-F5344CB8AC3E}">
        <p14:creationId xmlns:p14="http://schemas.microsoft.com/office/powerpoint/2010/main" val="243913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7F2E0F8-A46E-4E84-AE64-D8A7415C8D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821" y="1223196"/>
            <a:ext cx="8488979" cy="5043767"/>
          </a:xfrm>
        </p:spPr>
        <p:txBody>
          <a:bodyPr>
            <a:normAutofit fontScale="85000" lnSpcReduction="20000"/>
          </a:bodyPr>
          <a:lstStyle/>
          <a:p>
            <a:pPr marL="0" indent="0" algn="r" rtl="1">
              <a:buNone/>
            </a:pPr>
            <a:r>
              <a:rPr lang="ar-SY" sz="2000" dirty="0"/>
              <a:t> </a:t>
            </a:r>
          </a:p>
          <a:p>
            <a:pPr algn="r" rtl="1">
              <a:lnSpc>
                <a:spcPct val="160000"/>
              </a:lnSpc>
            </a:pPr>
            <a:r>
              <a:rPr lang="en-US" sz="2000" b="1" dirty="0" err="1"/>
              <a:t>Panopoly</a:t>
            </a:r>
            <a:r>
              <a:rPr lang="en-US" sz="2000" b="1" dirty="0"/>
              <a:t> </a:t>
            </a:r>
            <a:r>
              <a:rPr lang="ar-SY" sz="2000" b="1" dirty="0"/>
              <a:t> </a:t>
            </a:r>
            <a:r>
              <a:rPr lang="ar-SY" sz="2000" dirty="0"/>
              <a:t>: تم تطوير عارض من قبل معهد ناسا </a:t>
            </a:r>
            <a:r>
              <a:rPr lang="ar-SY" sz="2000" dirty="0" err="1"/>
              <a:t>جودارد</a:t>
            </a:r>
            <a:r>
              <a:rPr lang="ar-SY" sz="2000" dirty="0"/>
              <a:t> لدراسات الفضاء هو متاح على الرابط التالي</a:t>
            </a:r>
          </a:p>
          <a:p>
            <a:pPr marL="0" indent="0" algn="r" rtl="1">
              <a:lnSpc>
                <a:spcPct val="160000"/>
              </a:lnSpc>
              <a:buNone/>
            </a:pPr>
            <a:r>
              <a:rPr lang="en-US" sz="2000" dirty="0">
                <a:hlinkClick r:id="rId3"/>
              </a:rPr>
              <a:t>https://www.giss.nasa.gov/tools/panoply/download/</a:t>
            </a:r>
            <a:endParaRPr lang="en-US" sz="2000" dirty="0"/>
          </a:p>
          <a:p>
            <a:pPr marL="0" indent="0" algn="r" rtl="1">
              <a:buNone/>
            </a:pPr>
            <a:endParaRPr lang="ar-SY" sz="2000" dirty="0"/>
          </a:p>
          <a:p>
            <a:pPr algn="r" rtl="1"/>
            <a:r>
              <a:rPr lang="en-US" sz="2000" b="1" dirty="0"/>
              <a:t>Python</a:t>
            </a:r>
            <a:r>
              <a:rPr lang="ar-SY" sz="2000" b="1" dirty="0"/>
              <a:t>: </a:t>
            </a:r>
            <a:r>
              <a:rPr lang="ar-SY" sz="2000" dirty="0"/>
              <a:t>يمكن الوصول إلى ملفات  </a:t>
            </a:r>
            <a:r>
              <a:rPr lang="en-US" sz="2000" dirty="0"/>
              <a:t>NetCDF</a:t>
            </a:r>
            <a:r>
              <a:rPr lang="ar-SY" sz="2000" dirty="0"/>
              <a:t> باستخدام </a:t>
            </a:r>
            <a:r>
              <a:rPr lang="en-US" sz="2000" dirty="0" err="1"/>
              <a:t>PyNIO</a:t>
            </a:r>
            <a:r>
              <a:rPr lang="en-US" sz="2000" dirty="0"/>
              <a:t> </a:t>
            </a:r>
            <a:r>
              <a:rPr lang="ar-SY" sz="2000" dirty="0"/>
              <a:t>.</a:t>
            </a:r>
          </a:p>
          <a:p>
            <a:pPr algn="r" rtl="1"/>
            <a:endParaRPr lang="ar-SY" sz="2000" dirty="0"/>
          </a:p>
          <a:p>
            <a:pPr algn="r" rtl="1"/>
            <a:r>
              <a:rPr lang="en-US" sz="2000" b="1" dirty="0"/>
              <a:t>R</a:t>
            </a:r>
            <a:r>
              <a:rPr lang="ar-SY" sz="2000" b="1" dirty="0"/>
              <a:t> </a:t>
            </a:r>
            <a:r>
              <a:rPr lang="ar-SY" sz="2000" dirty="0"/>
              <a:t>: يدعم </a:t>
            </a:r>
            <a:r>
              <a:rPr lang="en-US" sz="2000" dirty="0"/>
              <a:t>NetCDF </a:t>
            </a:r>
            <a:r>
              <a:rPr lang="ar-SY" sz="2000" dirty="0"/>
              <a:t> من خلال حزم </a:t>
            </a:r>
            <a:r>
              <a:rPr lang="en-US" sz="2000" dirty="0" err="1"/>
              <a:t>ncdf</a:t>
            </a:r>
            <a:r>
              <a:rPr lang="en-US" sz="2000" dirty="0"/>
              <a:t> 4</a:t>
            </a:r>
            <a:r>
              <a:rPr lang="ar-SY" sz="2000" dirty="0"/>
              <a:t> أو </a:t>
            </a:r>
            <a:r>
              <a:rPr lang="en-US" sz="2000" dirty="0" err="1"/>
              <a:t>RNetCDF</a:t>
            </a:r>
            <a:r>
              <a:rPr lang="ar-SY" sz="2000" dirty="0"/>
              <a:t>.</a:t>
            </a:r>
          </a:p>
          <a:p>
            <a:pPr algn="r" rtl="1"/>
            <a:endParaRPr lang="ar-SY" sz="2000" dirty="0"/>
          </a:p>
          <a:p>
            <a:pPr algn="r" rtl="1"/>
            <a:r>
              <a:rPr lang="en-US" sz="2000" b="1" dirty="0" err="1"/>
              <a:t>MatLab</a:t>
            </a:r>
            <a:r>
              <a:rPr lang="ar-SY" sz="2000" b="1" dirty="0"/>
              <a:t> : </a:t>
            </a:r>
            <a:r>
              <a:rPr lang="ar-SY" sz="2000" dirty="0"/>
              <a:t>يمكنه قراءة او كتابة ملفات </a:t>
            </a:r>
            <a:r>
              <a:rPr lang="en-US" sz="2000" dirty="0"/>
              <a:t>NetCDF</a:t>
            </a:r>
            <a:r>
              <a:rPr lang="ar-SY" sz="2000" dirty="0"/>
              <a:t>.</a:t>
            </a:r>
          </a:p>
          <a:p>
            <a:pPr algn="r" rtl="1"/>
            <a:endParaRPr lang="en-US" sz="2000" b="1" dirty="0"/>
          </a:p>
          <a:p>
            <a:pPr algn="r" rtl="1">
              <a:lnSpc>
                <a:spcPct val="170000"/>
              </a:lnSpc>
            </a:pPr>
            <a:r>
              <a:rPr lang="en-US" sz="2000" b="1" dirty="0"/>
              <a:t> </a:t>
            </a:r>
            <a:r>
              <a:rPr lang="ar-SY" sz="2000" b="1" dirty="0"/>
              <a:t>مشغلي البيانات المناخية </a:t>
            </a:r>
            <a:r>
              <a:rPr lang="en-US" sz="2000" b="1" dirty="0"/>
              <a:t>CDO</a:t>
            </a:r>
            <a:r>
              <a:rPr lang="ar-SY" sz="2000" b="1" dirty="0"/>
              <a:t>: </a:t>
            </a:r>
            <a:r>
              <a:rPr lang="ar-SY" sz="2000" dirty="0"/>
              <a:t>يشمل</a:t>
            </a:r>
            <a:r>
              <a:rPr lang="ar-SY" sz="2000" b="1" dirty="0"/>
              <a:t> </a:t>
            </a:r>
            <a:r>
              <a:rPr lang="ar-SY" sz="2000" dirty="0"/>
              <a:t>أكثر</a:t>
            </a:r>
            <a:r>
              <a:rPr lang="ar-SY" sz="2000" b="1" dirty="0"/>
              <a:t> </a:t>
            </a:r>
            <a:r>
              <a:rPr lang="ar-SY" sz="2000" dirty="0"/>
              <a:t>من</a:t>
            </a:r>
            <a:r>
              <a:rPr lang="ar-SY" sz="2000" b="1" dirty="0"/>
              <a:t> </a:t>
            </a:r>
            <a:r>
              <a:rPr lang="ar-SY" sz="2000" dirty="0"/>
              <a:t>350</a:t>
            </a:r>
            <a:r>
              <a:rPr lang="ar-SY" sz="2000" b="1" dirty="0"/>
              <a:t> </a:t>
            </a:r>
            <a:r>
              <a:rPr lang="ar-SY" sz="2000" dirty="0"/>
              <a:t>عامل بما في ذلك حساب مؤشرات الظواهر المناخية المتطرفة والتحليل الإحصائي، وهو متاح على الرابط التالي </a:t>
            </a:r>
            <a:r>
              <a:rPr lang="en-US" sz="2000" dirty="0">
                <a:hlinkClick r:id="rId4"/>
              </a:rPr>
              <a:t>https://code.mpimet.mpg.de/projects/cdo</a:t>
            </a:r>
            <a:r>
              <a:rPr lang="en-US" sz="2000" dirty="0"/>
              <a:t>:</a:t>
            </a:r>
            <a:r>
              <a:rPr lang="ar-SY" sz="2000" dirty="0"/>
              <a:t>،</a:t>
            </a:r>
          </a:p>
          <a:p>
            <a:pPr algn="r" rtl="1"/>
            <a:endParaRPr lang="ar-SY" sz="2000" dirty="0"/>
          </a:p>
          <a:p>
            <a:pPr algn="r" rtl="1"/>
            <a:r>
              <a:rPr lang="en-US" sz="2000" b="1" dirty="0">
                <a:solidFill>
                  <a:srgbClr val="171616"/>
                </a:solidFill>
              </a:rPr>
              <a:t>ArcMap GIS</a:t>
            </a:r>
            <a:r>
              <a:rPr lang="en-US" sz="2000" dirty="0">
                <a:solidFill>
                  <a:srgbClr val="171616"/>
                </a:solidFill>
              </a:rPr>
              <a:t> </a:t>
            </a:r>
            <a:r>
              <a:rPr lang="ar-SY" sz="2000" dirty="0">
                <a:solidFill>
                  <a:srgbClr val="171616"/>
                </a:solidFill>
              </a:rPr>
              <a:t>: </a:t>
            </a:r>
            <a:r>
              <a:rPr lang="ar-SY" sz="2000" dirty="0"/>
              <a:t>برنامج نظم المعلومات الجغرافية .</a:t>
            </a:r>
            <a:endParaRPr lang="en-US" sz="2000" dirty="0"/>
          </a:p>
          <a:p>
            <a:pPr algn="r" rtl="1"/>
            <a:endParaRPr 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93151E-41BD-481F-A64F-11459C2862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1B7785-7477-46F6-84F3-116A1B9B8575}"/>
              </a:ext>
            </a:extLst>
          </p:cNvPr>
          <p:cNvSpPr txBox="1"/>
          <p:nvPr/>
        </p:nvSpPr>
        <p:spPr>
          <a:xfrm>
            <a:off x="3099136" y="189701"/>
            <a:ext cx="58416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NetCDF</a:t>
            </a:r>
            <a:r>
              <a:rPr lang="ar-SY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المنصات المتوافقة مع </a:t>
            </a:r>
          </a:p>
          <a:p>
            <a:r>
              <a:rPr lang="ar-SY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482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D22BBF-C559-4A36-A9B5-4048BC34CF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07" t="18615" r="2721" b="18707"/>
          <a:stretch/>
        </p:blipFill>
        <p:spPr>
          <a:xfrm>
            <a:off x="1312433" y="3022898"/>
            <a:ext cx="7085040" cy="3851599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AFDF67-E111-45A9-B8DD-59F24BFDA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900" y="1395898"/>
            <a:ext cx="7886700" cy="4351338"/>
          </a:xfrm>
        </p:spPr>
        <p:txBody>
          <a:bodyPr/>
          <a:lstStyle/>
          <a:p>
            <a:pPr algn="r" rtl="1"/>
            <a:r>
              <a:rPr lang="ar-SY" dirty="0" err="1"/>
              <a:t>اﻹلمام</a:t>
            </a:r>
            <a:r>
              <a:rPr lang="ar-SY" dirty="0"/>
              <a:t> بالبرامج .</a:t>
            </a:r>
          </a:p>
          <a:p>
            <a:pPr algn="r" rtl="1"/>
            <a:r>
              <a:rPr lang="ar-SY" dirty="0"/>
              <a:t>القدرة على تصور البيانات .</a:t>
            </a:r>
          </a:p>
          <a:p>
            <a:pPr algn="r" rtl="1"/>
            <a:r>
              <a:rPr lang="ar-SY" dirty="0"/>
              <a:t>يسمح بمقارنة مجموعات البيانات الجغرافية المكانية </a:t>
            </a:r>
            <a:r>
              <a:rPr lang="ar-SY" dirty="0" err="1"/>
              <a:t>اﻷخرى</a:t>
            </a:r>
            <a:r>
              <a:rPr lang="ar-SY" dirty="0"/>
              <a:t>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146DB6-9813-430B-A41F-4603BE9278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7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87A250-2AD7-4B5F-B279-E41298267A01}"/>
              </a:ext>
            </a:extLst>
          </p:cNvPr>
          <p:cNvSpPr/>
          <p:nvPr/>
        </p:nvSpPr>
        <p:spPr>
          <a:xfrm>
            <a:off x="32274" y="219372"/>
            <a:ext cx="911172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Y" sz="2200" b="1" dirty="0">
                <a:solidFill>
                  <a:schemeClr val="bg1"/>
                </a:solidFill>
              </a:rPr>
              <a:t>مزايا استخدام </a:t>
            </a:r>
            <a:r>
              <a:rPr lang="en-US" sz="2200" b="1" dirty="0">
                <a:solidFill>
                  <a:schemeClr val="bg1"/>
                </a:solidFill>
              </a:rPr>
              <a:t>ArcMap </a:t>
            </a:r>
            <a:r>
              <a:rPr lang="ar-SY" sz="2200" b="1" dirty="0">
                <a:solidFill>
                  <a:schemeClr val="bg1"/>
                </a:solidFill>
              </a:rPr>
              <a:t> في برنامج نظم المعلومات الجغرافية لبيانات </a:t>
            </a:r>
            <a:r>
              <a:rPr lang="en-US" sz="2200" b="1" dirty="0">
                <a:solidFill>
                  <a:schemeClr val="bg1"/>
                </a:solidFill>
              </a:rPr>
              <a:t>NetCDF</a:t>
            </a:r>
          </a:p>
        </p:txBody>
      </p:sp>
    </p:spTree>
    <p:extLst>
      <p:ext uri="{BB962C8B-B14F-4D97-AF65-F5344CB8AC3E}">
        <p14:creationId xmlns:p14="http://schemas.microsoft.com/office/powerpoint/2010/main" val="3225331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01FC22F-EB60-453B-B440-87ACDD7F45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ar-SY" b="1" dirty="0">
                <a:solidFill>
                  <a:srgbClr val="C00000"/>
                </a:solidFill>
              </a:rPr>
              <a:t>وظائف محدودة </a:t>
            </a: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ar-SY" dirty="0"/>
              <a:t>ﻻ يمكن "قص" البيانات (</a:t>
            </a:r>
            <a:r>
              <a:rPr lang="en-US" dirty="0"/>
              <a:t>clip</a:t>
            </a:r>
            <a:r>
              <a:rPr lang="ar-SY" dirty="0"/>
              <a:t> )</a:t>
            </a: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ar-SY" dirty="0"/>
              <a:t> لا يمكن إجراء تحليلات معينة.</a:t>
            </a:r>
          </a:p>
          <a:p>
            <a:pPr algn="r" rtl="1"/>
            <a:r>
              <a:rPr lang="ar-SY" b="1" dirty="0">
                <a:solidFill>
                  <a:srgbClr val="C00000"/>
                </a:solidFill>
              </a:rPr>
              <a:t>غير متوافق مع جميع ملفات </a:t>
            </a:r>
            <a:r>
              <a:rPr lang="en-US" b="1" dirty="0">
                <a:solidFill>
                  <a:srgbClr val="C00000"/>
                </a:solidFill>
              </a:rPr>
              <a:t>NetCDF</a:t>
            </a:r>
            <a:r>
              <a:rPr lang="ar-SY" b="1" dirty="0">
                <a:solidFill>
                  <a:srgbClr val="C00000"/>
                </a:solidFill>
              </a:rPr>
              <a:t>.</a:t>
            </a: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ar-SY" dirty="0">
                <a:solidFill>
                  <a:srgbClr val="171616"/>
                </a:solidFill>
              </a:rPr>
              <a:t>يجب أن يكون تنسيق </a:t>
            </a:r>
            <a:r>
              <a:rPr lang="en-US" dirty="0" err="1">
                <a:solidFill>
                  <a:srgbClr val="171616"/>
                </a:solidFill>
              </a:rPr>
              <a:t>netcdf</a:t>
            </a:r>
            <a:r>
              <a:rPr lang="en-US" dirty="0">
                <a:solidFill>
                  <a:srgbClr val="171616"/>
                </a:solidFill>
              </a:rPr>
              <a:t> 4</a:t>
            </a:r>
            <a:r>
              <a:rPr lang="ar-SY" dirty="0">
                <a:solidFill>
                  <a:srgbClr val="171616"/>
                </a:solidFill>
              </a:rPr>
              <a:t> .</a:t>
            </a: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ar-SY" dirty="0"/>
              <a:t>يجب أن تتضمن البيانات الجغرافية المكانية .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0C1D0C-B905-43ED-981D-BEE62F3A90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8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2252C2-3349-4B50-AC5C-F1C0A3C0B8FA}"/>
              </a:ext>
            </a:extLst>
          </p:cNvPr>
          <p:cNvSpPr/>
          <p:nvPr/>
        </p:nvSpPr>
        <p:spPr>
          <a:xfrm>
            <a:off x="925158" y="311705"/>
            <a:ext cx="80156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Y" sz="2000" b="1" dirty="0">
                <a:solidFill>
                  <a:schemeClr val="bg1"/>
                </a:solidFill>
              </a:rPr>
              <a:t>سلبيات استخدام  </a:t>
            </a:r>
            <a:r>
              <a:rPr lang="en-US" sz="2000" b="1" dirty="0">
                <a:solidFill>
                  <a:schemeClr val="bg1"/>
                </a:solidFill>
              </a:rPr>
              <a:t>  ArcMap</a:t>
            </a:r>
            <a:r>
              <a:rPr lang="ar-SY" sz="2000" b="1" dirty="0">
                <a:solidFill>
                  <a:schemeClr val="bg1"/>
                </a:solidFill>
              </a:rPr>
              <a:t>في برنامج نظم المعلومات الجغرافية لبيانات </a:t>
            </a:r>
            <a:r>
              <a:rPr lang="en-US" sz="2000" b="1" dirty="0">
                <a:solidFill>
                  <a:schemeClr val="bg1"/>
                </a:solidFill>
              </a:rPr>
              <a:t>NetCDF</a:t>
            </a:r>
          </a:p>
        </p:txBody>
      </p:sp>
    </p:spTree>
    <p:extLst>
      <p:ext uri="{BB962C8B-B14F-4D97-AF65-F5344CB8AC3E}">
        <p14:creationId xmlns:p14="http://schemas.microsoft.com/office/powerpoint/2010/main" val="2062206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A4EBA36-571A-468D-A851-ABC3A67EE6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36BC5B-6C6A-455F-9A07-E0035A6BF2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73C48A-2624-4B84-9F3B-A62385B573DB}"/>
              </a:ext>
            </a:extLst>
          </p:cNvPr>
          <p:cNvSpPr txBox="1"/>
          <p:nvPr/>
        </p:nvSpPr>
        <p:spPr>
          <a:xfrm>
            <a:off x="1147864" y="190500"/>
            <a:ext cx="7996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/>
            <a:r>
              <a:rPr lang="ar-SY" sz="3600" b="1" dirty="0">
                <a:solidFill>
                  <a:srgbClr val="FFFFFF"/>
                </a:solidFill>
                <a:cs typeface="Arial" pitchFamily="34" charset="0"/>
              </a:rPr>
              <a:t>ملفات </a:t>
            </a:r>
            <a:r>
              <a:rPr lang="ar-SY" sz="3600" b="1" dirty="0" err="1">
                <a:solidFill>
                  <a:srgbClr val="FFFFFF"/>
                </a:solidFill>
                <a:cs typeface="Arial" pitchFamily="34" charset="0"/>
              </a:rPr>
              <a:t>ريكار</a:t>
            </a:r>
            <a:r>
              <a:rPr lang="ar-SY" sz="3600" b="1" dirty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en-US" sz="3600" b="1" dirty="0">
                <a:solidFill>
                  <a:srgbClr val="FFFFFF"/>
                </a:solidFill>
                <a:cs typeface="Arial" pitchFamily="34" charset="0"/>
              </a:rPr>
              <a:t>NetCDF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41FFB557-749C-434A-829B-ECA7AFD516DE}"/>
              </a:ext>
            </a:extLst>
          </p:cNvPr>
          <p:cNvSpPr txBox="1">
            <a:spLocks/>
          </p:cNvSpPr>
          <p:nvPr/>
        </p:nvSpPr>
        <p:spPr>
          <a:xfrm>
            <a:off x="8737600" y="6492875"/>
            <a:ext cx="40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7968B9-F71B-4241-9647-2B023690AF8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B50166AF-C615-4D44-917C-47DADC442DF1}"/>
              </a:ext>
            </a:extLst>
          </p:cNvPr>
          <p:cNvSpPr txBox="1">
            <a:spLocks/>
          </p:cNvSpPr>
          <p:nvPr/>
        </p:nvSpPr>
        <p:spPr>
          <a:xfrm>
            <a:off x="8737600" y="6492877"/>
            <a:ext cx="40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968B9-F71B-4241-9647-2B023690AF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1616">
                    <a:tint val="75000"/>
                  </a:srgbClr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71616">
                  <a:tint val="75000"/>
                </a:srgbClr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B3629B-4E2E-4970-920A-E29D10CAB416}"/>
              </a:ext>
            </a:extLst>
          </p:cNvPr>
          <p:cNvCxnSpPr>
            <a:cxnSpLocks/>
          </p:cNvCxnSpPr>
          <p:nvPr/>
        </p:nvCxnSpPr>
        <p:spPr>
          <a:xfrm flipH="1" flipV="1">
            <a:off x="2241910" y="3927968"/>
            <a:ext cx="379346" cy="0"/>
          </a:xfrm>
          <a:prstGeom prst="line">
            <a:avLst/>
          </a:prstGeom>
          <a:ln w="28575">
            <a:solidFill>
              <a:srgbClr val="E09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24EBBC3-AFB3-44AF-8E77-2B5993D56707}"/>
              </a:ext>
            </a:extLst>
          </p:cNvPr>
          <p:cNvCxnSpPr>
            <a:cxnSpLocks/>
            <a:endCxn id="20" idx="3"/>
          </p:cNvCxnSpPr>
          <p:nvPr/>
        </p:nvCxnSpPr>
        <p:spPr>
          <a:xfrm flipH="1">
            <a:off x="6365967" y="2869850"/>
            <a:ext cx="906836" cy="291362"/>
          </a:xfrm>
          <a:prstGeom prst="line">
            <a:avLst/>
          </a:prstGeom>
          <a:ln w="28575">
            <a:solidFill>
              <a:srgbClr val="E09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4FCC4E4-7246-4CBC-8280-1225D25BA54D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6307238" y="2120755"/>
            <a:ext cx="930988" cy="128287"/>
          </a:xfrm>
          <a:prstGeom prst="line">
            <a:avLst/>
          </a:prstGeom>
          <a:ln w="28575">
            <a:solidFill>
              <a:srgbClr val="E09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EA13D9-8469-4D25-B112-D54D33C38A41}"/>
              </a:ext>
            </a:extLst>
          </p:cNvPr>
          <p:cNvCxnSpPr>
            <a:cxnSpLocks/>
          </p:cNvCxnSpPr>
          <p:nvPr/>
        </p:nvCxnSpPr>
        <p:spPr>
          <a:xfrm flipH="1" flipV="1">
            <a:off x="6170575" y="6093147"/>
            <a:ext cx="494858" cy="108240"/>
          </a:xfrm>
          <a:prstGeom prst="line">
            <a:avLst/>
          </a:prstGeom>
          <a:ln w="28575">
            <a:solidFill>
              <a:srgbClr val="E09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E0EE77B-2987-40CF-90E6-F354A476CD0C}"/>
              </a:ext>
            </a:extLst>
          </p:cNvPr>
          <p:cNvCxnSpPr>
            <a:cxnSpLocks/>
          </p:cNvCxnSpPr>
          <p:nvPr/>
        </p:nvCxnSpPr>
        <p:spPr>
          <a:xfrm flipH="1" flipV="1">
            <a:off x="6219621" y="5122432"/>
            <a:ext cx="449871" cy="130970"/>
          </a:xfrm>
          <a:prstGeom prst="line">
            <a:avLst/>
          </a:prstGeom>
          <a:ln w="28575">
            <a:solidFill>
              <a:srgbClr val="E09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5051A6-5482-4B3C-BEE0-7A8864C7572D}"/>
              </a:ext>
            </a:extLst>
          </p:cNvPr>
          <p:cNvCxnSpPr>
            <a:cxnSpLocks/>
          </p:cNvCxnSpPr>
          <p:nvPr/>
        </p:nvCxnSpPr>
        <p:spPr>
          <a:xfrm flipH="1">
            <a:off x="6205079" y="3992767"/>
            <a:ext cx="494858" cy="213894"/>
          </a:xfrm>
          <a:prstGeom prst="line">
            <a:avLst/>
          </a:prstGeom>
          <a:ln w="28575">
            <a:solidFill>
              <a:srgbClr val="E09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0A82437-782C-4A57-A973-7E4A2D9E0FD3}"/>
              </a:ext>
            </a:extLst>
          </p:cNvPr>
          <p:cNvSpPr/>
          <p:nvPr/>
        </p:nvSpPr>
        <p:spPr>
          <a:xfrm>
            <a:off x="200295" y="1933303"/>
            <a:ext cx="2185853" cy="3929181"/>
          </a:xfrm>
          <a:prstGeom prst="roundRect">
            <a:avLst/>
          </a:prstGeom>
          <a:solidFill>
            <a:srgbClr val="4478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E09641"/>
                </a:solidFill>
                <a:effectLst>
                  <a:glow rad="635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Roboto Condensed"/>
                <a:ea typeface="+mn-ea"/>
                <a:cs typeface="Arial" panose="020B0604020202020204" pitchFamily="34" charset="0"/>
              </a:rPr>
              <a:t>Precipitation and Temperature data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Arial" panose="020B0604020202020204" pitchFamily="34" charset="0"/>
              </a:rPr>
              <a:t>Daily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Arial" panose="020B0604020202020204" pitchFamily="34" charset="0"/>
              </a:rPr>
              <a:t>Bias-corrected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Arial" panose="020B0604020202020204" pitchFamily="34" charset="0"/>
              </a:rPr>
              <a:t>1951-2100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1CB7071-4A03-4627-B513-442E382EF21E}"/>
              </a:ext>
            </a:extLst>
          </p:cNvPr>
          <p:cNvSpPr/>
          <p:nvPr/>
        </p:nvSpPr>
        <p:spPr>
          <a:xfrm>
            <a:off x="3100251" y="2201092"/>
            <a:ext cx="1328057" cy="102761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Arial" panose="020B0604020202020204" pitchFamily="34" charset="0"/>
              </a:rPr>
              <a:t>0.22 grid resolution (~25 km)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8D403F5-A742-49C8-91C3-0A0C36A09EC8}"/>
              </a:ext>
            </a:extLst>
          </p:cNvPr>
          <p:cNvSpPr/>
          <p:nvPr/>
        </p:nvSpPr>
        <p:spPr>
          <a:xfrm>
            <a:off x="3100251" y="4631652"/>
            <a:ext cx="1328057" cy="102761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Arial" panose="020B0604020202020204" pitchFamily="34" charset="0"/>
              </a:rPr>
              <a:t>0.44 grid resolution (~50 km)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E4E40C9-C286-480E-92FA-CAF4B47D9CDD}"/>
              </a:ext>
            </a:extLst>
          </p:cNvPr>
          <p:cNvSpPr/>
          <p:nvPr/>
        </p:nvSpPr>
        <p:spPr>
          <a:xfrm>
            <a:off x="7232470" y="3319900"/>
            <a:ext cx="1328057" cy="374904"/>
          </a:xfrm>
          <a:prstGeom prst="roundRect">
            <a:avLst/>
          </a:prstGeom>
          <a:solidFill>
            <a:srgbClr val="8D55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Arial" panose="020B0604020202020204" pitchFamily="34" charset="0"/>
              </a:rPr>
              <a:t>RCP2.6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068FDCD-94FD-4E88-BF8A-C4871C26963B}"/>
              </a:ext>
            </a:extLst>
          </p:cNvPr>
          <p:cNvSpPr/>
          <p:nvPr/>
        </p:nvSpPr>
        <p:spPr>
          <a:xfrm>
            <a:off x="7232469" y="3806840"/>
            <a:ext cx="1328057" cy="373834"/>
          </a:xfrm>
          <a:prstGeom prst="roundRect">
            <a:avLst/>
          </a:prstGeom>
          <a:solidFill>
            <a:srgbClr val="8D55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Arial" panose="020B0604020202020204" pitchFamily="34" charset="0"/>
              </a:rPr>
              <a:t>RCP4.5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44E1D91-909A-423F-AD86-2794A01699CD}"/>
              </a:ext>
            </a:extLst>
          </p:cNvPr>
          <p:cNvSpPr/>
          <p:nvPr/>
        </p:nvSpPr>
        <p:spPr>
          <a:xfrm>
            <a:off x="7232469" y="4304602"/>
            <a:ext cx="1328057" cy="374904"/>
          </a:xfrm>
          <a:prstGeom prst="roundRect">
            <a:avLst/>
          </a:prstGeom>
          <a:solidFill>
            <a:srgbClr val="8D55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Arial" panose="020B0604020202020204" pitchFamily="34" charset="0"/>
              </a:rPr>
              <a:t>RCP8.5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ECEC21B-C48D-494C-86F4-0ADB95C0D970}"/>
              </a:ext>
            </a:extLst>
          </p:cNvPr>
          <p:cNvSpPr/>
          <p:nvPr/>
        </p:nvSpPr>
        <p:spPr>
          <a:xfrm>
            <a:off x="5037910" y="1837508"/>
            <a:ext cx="1328057" cy="76635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Arial" panose="020B0604020202020204" pitchFamily="34" charset="0"/>
              </a:rPr>
              <a:t>EC-EARTH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B523FA7-79B6-48A5-9923-AEBAEA84A06F}"/>
              </a:ext>
            </a:extLst>
          </p:cNvPr>
          <p:cNvSpPr/>
          <p:nvPr/>
        </p:nvSpPr>
        <p:spPr>
          <a:xfrm>
            <a:off x="5037910" y="2778034"/>
            <a:ext cx="1328057" cy="76635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Arial" panose="020B0604020202020204" pitchFamily="34" charset="0"/>
              </a:rPr>
              <a:t>GFDL-ESM2M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07C4D91-89B5-4E69-A06C-732166CA3E46}"/>
              </a:ext>
            </a:extLst>
          </p:cNvPr>
          <p:cNvSpPr/>
          <p:nvPr/>
        </p:nvSpPr>
        <p:spPr>
          <a:xfrm>
            <a:off x="7238226" y="1933303"/>
            <a:ext cx="1328057" cy="374904"/>
          </a:xfrm>
          <a:prstGeom prst="roundRect">
            <a:avLst/>
          </a:prstGeom>
          <a:solidFill>
            <a:srgbClr val="8D55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Arial" panose="020B0604020202020204" pitchFamily="34" charset="0"/>
              </a:rPr>
              <a:t>RCP8.5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A1E1FD4-BF03-492B-B06D-2F9D591898F6}"/>
              </a:ext>
            </a:extLst>
          </p:cNvPr>
          <p:cNvSpPr/>
          <p:nvPr/>
        </p:nvSpPr>
        <p:spPr>
          <a:xfrm>
            <a:off x="5037908" y="3816923"/>
            <a:ext cx="1328057" cy="76635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Arial" panose="020B0604020202020204" pitchFamily="34" charset="0"/>
              </a:rPr>
              <a:t>EC-EARTH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5C7E106-365F-4B6C-9C75-62959D1CC024}"/>
              </a:ext>
            </a:extLst>
          </p:cNvPr>
          <p:cNvSpPr/>
          <p:nvPr/>
        </p:nvSpPr>
        <p:spPr>
          <a:xfrm>
            <a:off x="5037908" y="4757449"/>
            <a:ext cx="1328057" cy="76635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Arial" panose="020B0604020202020204" pitchFamily="34" charset="0"/>
              </a:rPr>
              <a:t>CNRM-CM5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11ECFD6-7440-4260-8F19-308C11C06530}"/>
              </a:ext>
            </a:extLst>
          </p:cNvPr>
          <p:cNvSpPr/>
          <p:nvPr/>
        </p:nvSpPr>
        <p:spPr>
          <a:xfrm>
            <a:off x="5037908" y="5697975"/>
            <a:ext cx="1328057" cy="76635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Arial" panose="020B0604020202020204" pitchFamily="34" charset="0"/>
              </a:rPr>
              <a:t>GFDL-ESM2M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532A1AF-6C4C-4936-90EB-52590E228340}"/>
              </a:ext>
            </a:extLst>
          </p:cNvPr>
          <p:cNvSpPr/>
          <p:nvPr/>
        </p:nvSpPr>
        <p:spPr>
          <a:xfrm>
            <a:off x="7232468" y="4782541"/>
            <a:ext cx="1328057" cy="373834"/>
          </a:xfrm>
          <a:prstGeom prst="roundRect">
            <a:avLst/>
          </a:prstGeom>
          <a:solidFill>
            <a:srgbClr val="8D55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Arial" panose="020B0604020202020204" pitchFamily="34" charset="0"/>
              </a:rPr>
              <a:t>RCP4.5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4957524-FFF6-45A4-AF45-56B7E962CF53}"/>
              </a:ext>
            </a:extLst>
          </p:cNvPr>
          <p:cNvSpPr/>
          <p:nvPr/>
        </p:nvSpPr>
        <p:spPr>
          <a:xfrm>
            <a:off x="7232468" y="5280303"/>
            <a:ext cx="1328057" cy="374904"/>
          </a:xfrm>
          <a:prstGeom prst="roundRect">
            <a:avLst/>
          </a:prstGeom>
          <a:solidFill>
            <a:srgbClr val="8D55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Arial" panose="020B0604020202020204" pitchFamily="34" charset="0"/>
              </a:rPr>
              <a:t>RCP8.5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16C713D-3AB7-4F7F-905E-386B9BBD3544}"/>
              </a:ext>
            </a:extLst>
          </p:cNvPr>
          <p:cNvSpPr/>
          <p:nvPr/>
        </p:nvSpPr>
        <p:spPr>
          <a:xfrm>
            <a:off x="7232468" y="5758242"/>
            <a:ext cx="1328057" cy="373834"/>
          </a:xfrm>
          <a:prstGeom prst="roundRect">
            <a:avLst/>
          </a:prstGeom>
          <a:solidFill>
            <a:srgbClr val="8D55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Arial" panose="020B0604020202020204" pitchFamily="34" charset="0"/>
              </a:rPr>
              <a:t>RCP4.5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0B28247-250B-4201-9B6D-FD228AFC794D}"/>
              </a:ext>
            </a:extLst>
          </p:cNvPr>
          <p:cNvSpPr/>
          <p:nvPr/>
        </p:nvSpPr>
        <p:spPr>
          <a:xfrm>
            <a:off x="7232468" y="6256004"/>
            <a:ext cx="1328057" cy="374904"/>
          </a:xfrm>
          <a:prstGeom prst="roundRect">
            <a:avLst/>
          </a:prstGeom>
          <a:solidFill>
            <a:srgbClr val="8D55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RCP8.5</a:t>
            </a: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5F095266-A5C2-466C-A8D7-EF12EF053F07}"/>
              </a:ext>
            </a:extLst>
          </p:cNvPr>
          <p:cNvSpPr/>
          <p:nvPr/>
        </p:nvSpPr>
        <p:spPr>
          <a:xfrm>
            <a:off x="2699657" y="2201092"/>
            <a:ext cx="416705" cy="3458171"/>
          </a:xfrm>
          <a:prstGeom prst="leftBrace">
            <a:avLst/>
          </a:prstGeom>
          <a:ln w="28575">
            <a:solidFill>
              <a:srgbClr val="E09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30" name="Left Brace 29">
            <a:extLst>
              <a:ext uri="{FF2B5EF4-FFF2-40B4-BE49-F238E27FC236}">
                <a16:creationId xmlns:a16="http://schemas.microsoft.com/office/drawing/2014/main" id="{050CB0C4-4BAE-4174-96B4-0450C1DA7F91}"/>
              </a:ext>
            </a:extLst>
          </p:cNvPr>
          <p:cNvSpPr/>
          <p:nvPr/>
        </p:nvSpPr>
        <p:spPr>
          <a:xfrm>
            <a:off x="4600955" y="1933303"/>
            <a:ext cx="416705" cy="1611086"/>
          </a:xfrm>
          <a:prstGeom prst="leftBrace">
            <a:avLst/>
          </a:prstGeom>
          <a:ln w="28575">
            <a:solidFill>
              <a:srgbClr val="E09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EEC48A2-6FD5-4B47-8E8A-92BAA35C9BE7}"/>
              </a:ext>
            </a:extLst>
          </p:cNvPr>
          <p:cNvCxnSpPr>
            <a:cxnSpLocks/>
            <a:stCxn id="30" idx="1"/>
          </p:cNvCxnSpPr>
          <p:nvPr/>
        </p:nvCxnSpPr>
        <p:spPr>
          <a:xfrm flipH="1">
            <a:off x="4448558" y="2738846"/>
            <a:ext cx="152397" cy="0"/>
          </a:xfrm>
          <a:prstGeom prst="line">
            <a:avLst/>
          </a:prstGeom>
          <a:ln w="28575">
            <a:solidFill>
              <a:srgbClr val="E09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Left Brace 31">
            <a:extLst>
              <a:ext uri="{FF2B5EF4-FFF2-40B4-BE49-F238E27FC236}">
                <a16:creationId xmlns:a16="http://schemas.microsoft.com/office/drawing/2014/main" id="{F4772A2C-9B5D-44E2-9B79-58A774154492}"/>
              </a:ext>
            </a:extLst>
          </p:cNvPr>
          <p:cNvSpPr/>
          <p:nvPr/>
        </p:nvSpPr>
        <p:spPr>
          <a:xfrm>
            <a:off x="4640148" y="3811218"/>
            <a:ext cx="416705" cy="2653111"/>
          </a:xfrm>
          <a:prstGeom prst="leftBrace">
            <a:avLst/>
          </a:prstGeom>
          <a:ln w="28575">
            <a:solidFill>
              <a:srgbClr val="E09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88E51FA-8918-47DA-908B-4BB84ED83483}"/>
              </a:ext>
            </a:extLst>
          </p:cNvPr>
          <p:cNvCxnSpPr>
            <a:cxnSpLocks/>
          </p:cNvCxnSpPr>
          <p:nvPr/>
        </p:nvCxnSpPr>
        <p:spPr>
          <a:xfrm flipH="1">
            <a:off x="4428308" y="5141062"/>
            <a:ext cx="152397" cy="0"/>
          </a:xfrm>
          <a:prstGeom prst="line">
            <a:avLst/>
          </a:prstGeom>
          <a:ln w="28575">
            <a:solidFill>
              <a:srgbClr val="E09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Left Brace 33">
            <a:extLst>
              <a:ext uri="{FF2B5EF4-FFF2-40B4-BE49-F238E27FC236}">
                <a16:creationId xmlns:a16="http://schemas.microsoft.com/office/drawing/2014/main" id="{5100153E-CBB6-4E50-9047-9BD0D5A9D7BA}"/>
              </a:ext>
            </a:extLst>
          </p:cNvPr>
          <p:cNvSpPr/>
          <p:nvPr/>
        </p:nvSpPr>
        <p:spPr>
          <a:xfrm>
            <a:off x="6791156" y="3290205"/>
            <a:ext cx="416705" cy="1406720"/>
          </a:xfrm>
          <a:prstGeom prst="leftBrace">
            <a:avLst/>
          </a:prstGeom>
          <a:ln w="28575">
            <a:solidFill>
              <a:srgbClr val="E09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35" name="Left Brace 34">
            <a:extLst>
              <a:ext uri="{FF2B5EF4-FFF2-40B4-BE49-F238E27FC236}">
                <a16:creationId xmlns:a16="http://schemas.microsoft.com/office/drawing/2014/main" id="{1FF26C94-68E1-4800-BBF1-7C37D0B26064}"/>
              </a:ext>
            </a:extLst>
          </p:cNvPr>
          <p:cNvSpPr/>
          <p:nvPr/>
        </p:nvSpPr>
        <p:spPr>
          <a:xfrm>
            <a:off x="6763725" y="4794052"/>
            <a:ext cx="416705" cy="903923"/>
          </a:xfrm>
          <a:prstGeom prst="leftBrace">
            <a:avLst/>
          </a:prstGeom>
          <a:ln w="28575">
            <a:solidFill>
              <a:srgbClr val="E09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36" name="Left Brace 35">
            <a:extLst>
              <a:ext uri="{FF2B5EF4-FFF2-40B4-BE49-F238E27FC236}">
                <a16:creationId xmlns:a16="http://schemas.microsoft.com/office/drawing/2014/main" id="{CE0D410B-4901-401F-B0E9-9BF314772797}"/>
              </a:ext>
            </a:extLst>
          </p:cNvPr>
          <p:cNvSpPr/>
          <p:nvPr/>
        </p:nvSpPr>
        <p:spPr>
          <a:xfrm>
            <a:off x="6763724" y="5749426"/>
            <a:ext cx="416705" cy="903923"/>
          </a:xfrm>
          <a:prstGeom prst="leftBrace">
            <a:avLst/>
          </a:prstGeom>
          <a:ln w="28575">
            <a:solidFill>
              <a:srgbClr val="E09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2234D94-1DA1-4A25-882B-FAF15C1A27D4}"/>
              </a:ext>
            </a:extLst>
          </p:cNvPr>
          <p:cNvSpPr/>
          <p:nvPr/>
        </p:nvSpPr>
        <p:spPr>
          <a:xfrm>
            <a:off x="7232468" y="2660123"/>
            <a:ext cx="1328057" cy="374904"/>
          </a:xfrm>
          <a:prstGeom prst="roundRect">
            <a:avLst/>
          </a:prstGeom>
          <a:solidFill>
            <a:srgbClr val="8D55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Arial" panose="020B0604020202020204" pitchFamily="34" charset="0"/>
              </a:rPr>
              <a:t>RCP8.5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96B6E6F-DE94-4EF1-9308-010CFC3DDF92}"/>
              </a:ext>
            </a:extLst>
          </p:cNvPr>
          <p:cNvSpPr txBox="1"/>
          <p:nvPr/>
        </p:nvSpPr>
        <p:spPr>
          <a:xfrm>
            <a:off x="553275" y="1394364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Roboto Condensed"/>
                <a:ea typeface="+mn-ea"/>
                <a:cs typeface="Arial" panose="020B0604020202020204" pitchFamily="34" charset="0"/>
              </a:rPr>
              <a:t>Climate data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6D270E2-D487-4524-B364-30292DCEAD37}"/>
              </a:ext>
            </a:extLst>
          </p:cNvPr>
          <p:cNvSpPr txBox="1"/>
          <p:nvPr/>
        </p:nvSpPr>
        <p:spPr>
          <a:xfrm>
            <a:off x="6977817" y="1381703"/>
            <a:ext cx="1837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Roboto Condensed"/>
                <a:ea typeface="+mn-ea"/>
                <a:cs typeface="Arial" panose="020B0604020202020204" pitchFamily="34" charset="0"/>
              </a:rPr>
              <a:t>Climate Scenarios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F88AD7A-377D-4F4B-9462-7DA430064838}"/>
              </a:ext>
            </a:extLst>
          </p:cNvPr>
          <p:cNvSpPr txBox="1"/>
          <p:nvPr/>
        </p:nvSpPr>
        <p:spPr>
          <a:xfrm>
            <a:off x="5026862" y="1381703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Roboto Condensed"/>
                <a:ea typeface="+mn-ea"/>
                <a:cs typeface="Arial" panose="020B0604020202020204" pitchFamily="34" charset="0"/>
              </a:rPr>
              <a:t>Driving GCMs</a:t>
            </a:r>
          </a:p>
        </p:txBody>
      </p:sp>
    </p:spTree>
    <p:extLst>
      <p:ext uri="{BB962C8B-B14F-4D97-AF65-F5344CB8AC3E}">
        <p14:creationId xmlns:p14="http://schemas.microsoft.com/office/powerpoint/2010/main" val="83537072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8">
      <a:dk1>
        <a:srgbClr val="171616"/>
      </a:dk1>
      <a:lt1>
        <a:srgbClr val="FFFFFF"/>
      </a:lt1>
      <a:dk2>
        <a:srgbClr val="FFFFF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Roboto Condensed"/>
        <a:ea typeface=""/>
        <a:cs typeface=""/>
      </a:majorFont>
      <a:minorFont>
        <a:latin typeface="Roboto Condensed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ICCAR Presentation Template" id="{31F49906-55B9-475B-A49C-C0FCA57ED651}" vid="{F9FEAD0F-1F83-46B6-AC0E-F1C9526565B5}"/>
    </a:ext>
  </a:extLst>
</a:theme>
</file>

<file path=ppt/theme/theme2.xml><?xml version="1.0" encoding="utf-8"?>
<a:theme xmlns:a="http://schemas.openxmlformats.org/drawingml/2006/main" name="Office Theme">
  <a:themeElements>
    <a:clrScheme name="Custom 8">
      <a:dk1>
        <a:srgbClr val="171616"/>
      </a:dk1>
      <a:lt1>
        <a:srgbClr val="FFFFFF"/>
      </a:lt1>
      <a:dk2>
        <a:srgbClr val="FFFFF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Roboto Condensed"/>
        <a:ea typeface=""/>
        <a:cs typeface=""/>
      </a:majorFont>
      <a:minorFont>
        <a:latin typeface="Roboto Condensed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ICCAR Presentation Template" id="{31F49906-55B9-475B-A49C-C0FCA57ED651}" vid="{F9FEAD0F-1F83-46B6-AC0E-F1C9526565B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7423</TotalTime>
  <Words>3581</Words>
  <Application>Microsoft Office PowerPoint</Application>
  <PresentationFormat>On-screen Show (4:3)</PresentationFormat>
  <Paragraphs>731</Paragraphs>
  <Slides>45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Angsana New</vt:lpstr>
      <vt:lpstr>Arial</vt:lpstr>
      <vt:lpstr>Calibri</vt:lpstr>
      <vt:lpstr>Courier New</vt:lpstr>
      <vt:lpstr>DINOT</vt:lpstr>
      <vt:lpstr>Roboto Condensed</vt:lpstr>
      <vt:lpstr>Verdana</vt:lpstr>
      <vt:lpstr>Wingdings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شكرا للمتابعة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Marlene T</dc:creator>
  <cp:lastModifiedBy>Hiam Ashkar</cp:lastModifiedBy>
  <cp:revision>216</cp:revision>
  <dcterms:created xsi:type="dcterms:W3CDTF">2017-09-12T11:02:16Z</dcterms:created>
  <dcterms:modified xsi:type="dcterms:W3CDTF">2020-08-23T11:42:23Z</dcterms:modified>
</cp:coreProperties>
</file>