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4"/>
  </p:notesMasterIdLst>
  <p:handoutMasterIdLst>
    <p:handoutMasterId r:id="rId45"/>
  </p:handoutMasterIdLst>
  <p:sldIdLst>
    <p:sldId id="256" r:id="rId2"/>
    <p:sldId id="727" r:id="rId3"/>
    <p:sldId id="852" r:id="rId4"/>
    <p:sldId id="853" r:id="rId5"/>
    <p:sldId id="856" r:id="rId6"/>
    <p:sldId id="854" r:id="rId7"/>
    <p:sldId id="857" r:id="rId8"/>
    <p:sldId id="858" r:id="rId9"/>
    <p:sldId id="859" r:id="rId10"/>
    <p:sldId id="860" r:id="rId11"/>
    <p:sldId id="861" r:id="rId12"/>
    <p:sldId id="862" r:id="rId13"/>
    <p:sldId id="863" r:id="rId14"/>
    <p:sldId id="864" r:id="rId15"/>
    <p:sldId id="865" r:id="rId16"/>
    <p:sldId id="866" r:id="rId17"/>
    <p:sldId id="867" r:id="rId18"/>
    <p:sldId id="868" r:id="rId19"/>
    <p:sldId id="869" r:id="rId20"/>
    <p:sldId id="870" r:id="rId21"/>
    <p:sldId id="871" r:id="rId22"/>
    <p:sldId id="872" r:id="rId23"/>
    <p:sldId id="873" r:id="rId24"/>
    <p:sldId id="874" r:id="rId25"/>
    <p:sldId id="875" r:id="rId26"/>
    <p:sldId id="876" r:id="rId27"/>
    <p:sldId id="877" r:id="rId28"/>
    <p:sldId id="878" r:id="rId29"/>
    <p:sldId id="879" r:id="rId30"/>
    <p:sldId id="880" r:id="rId31"/>
    <p:sldId id="881" r:id="rId32"/>
    <p:sldId id="882" r:id="rId33"/>
    <p:sldId id="883" r:id="rId34"/>
    <p:sldId id="884" r:id="rId35"/>
    <p:sldId id="885" r:id="rId36"/>
    <p:sldId id="886" r:id="rId37"/>
    <p:sldId id="887" r:id="rId38"/>
    <p:sldId id="888" r:id="rId39"/>
    <p:sldId id="889" r:id="rId40"/>
    <p:sldId id="890" r:id="rId41"/>
    <p:sldId id="891" r:id="rId42"/>
    <p:sldId id="283" r:id="rId4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4E2C1F3B-8B86-4175-953C-4EEA75D058F5}">
          <p14:sldIdLst>
            <p14:sldId id="256"/>
            <p14:sldId id="727"/>
            <p14:sldId id="852"/>
            <p14:sldId id="853"/>
            <p14:sldId id="856"/>
            <p14:sldId id="854"/>
            <p14:sldId id="857"/>
            <p14:sldId id="858"/>
            <p14:sldId id="859"/>
            <p14:sldId id="860"/>
            <p14:sldId id="861"/>
            <p14:sldId id="862"/>
            <p14:sldId id="863"/>
            <p14:sldId id="864"/>
            <p14:sldId id="865"/>
            <p14:sldId id="866"/>
            <p14:sldId id="867"/>
            <p14:sldId id="868"/>
            <p14:sldId id="869"/>
            <p14:sldId id="870"/>
            <p14:sldId id="871"/>
            <p14:sldId id="872"/>
            <p14:sldId id="873"/>
            <p14:sldId id="874"/>
            <p14:sldId id="875"/>
            <p14:sldId id="876"/>
            <p14:sldId id="877"/>
            <p14:sldId id="878"/>
            <p14:sldId id="879"/>
            <p14:sldId id="880"/>
            <p14:sldId id="881"/>
            <p14:sldId id="882"/>
            <p14:sldId id="883"/>
            <p14:sldId id="884"/>
            <p14:sldId id="885"/>
            <p14:sldId id="886"/>
            <p14:sldId id="887"/>
            <p14:sldId id="888"/>
            <p14:sldId id="889"/>
            <p14:sldId id="890"/>
            <p14:sldId id="891"/>
            <p14:sldId id="28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61596" autoAdjust="0"/>
  </p:normalViewPr>
  <p:slideViewPr>
    <p:cSldViewPr snapToGrid="0">
      <p:cViewPr varScale="1">
        <p:scale>
          <a:sx n="53" d="100"/>
          <a:sy n="53" d="100"/>
        </p:scale>
        <p:origin x="1733" y="53"/>
      </p:cViewPr>
      <p:guideLst>
        <p:guide orient="horz" pos="2160"/>
        <p:guide pos="2880"/>
      </p:guideLst>
    </p:cSldViewPr>
  </p:slideViewPr>
  <p:outlineViewPr>
    <p:cViewPr>
      <p:scale>
        <a:sx n="33" d="100"/>
        <a:sy n="33" d="100"/>
      </p:scale>
      <p:origin x="0" y="-12378"/>
    </p:cViewPr>
  </p:outlineViewPr>
  <p:notesTextViewPr>
    <p:cViewPr>
      <p:scale>
        <a:sx n="1" d="1"/>
        <a:sy n="1" d="1"/>
      </p:scale>
      <p:origin x="0" y="0"/>
    </p:cViewPr>
  </p:notesTextViewPr>
  <p:sorterViewPr>
    <p:cViewPr>
      <p:scale>
        <a:sx n="100" d="100"/>
        <a:sy n="100" d="100"/>
      </p:scale>
      <p:origin x="0" y="-4795"/>
    </p:cViewPr>
  </p:sorterViewPr>
  <p:notesViewPr>
    <p:cSldViewPr snapToGrid="0">
      <p:cViewPr varScale="1">
        <p:scale>
          <a:sx n="62" d="100"/>
          <a:sy n="62" d="100"/>
        </p:scale>
        <p:origin x="3139"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1403CC-AFB9-4F1D-84CA-6775E421F913}"/>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a:t>RICCAR Webinar Series – Module 6</a:t>
            </a:r>
            <a:endParaRPr lang="en-US" dirty="0"/>
          </a:p>
        </p:txBody>
      </p:sp>
      <p:sp>
        <p:nvSpPr>
          <p:cNvPr id="3" name="Date Placeholder 2">
            <a:extLst>
              <a:ext uri="{FF2B5EF4-FFF2-40B4-BE49-F238E27FC236}">
                <a16:creationId xmlns:a16="http://schemas.microsoft.com/office/drawing/2014/main" id="{37A96A55-CB7B-4A0B-BC5A-BAE36AE6571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r>
              <a:rPr lang="en-US"/>
              <a:t>12 August 2020</a:t>
            </a:r>
            <a:endParaRPr lang="en-US" dirty="0"/>
          </a:p>
        </p:txBody>
      </p:sp>
      <p:sp>
        <p:nvSpPr>
          <p:cNvPr id="4" name="Footer Placeholder 3">
            <a:extLst>
              <a:ext uri="{FF2B5EF4-FFF2-40B4-BE49-F238E27FC236}">
                <a16:creationId xmlns:a16="http://schemas.microsoft.com/office/drawing/2014/main" id="{C3BCC227-497A-4280-A8D7-B3F7CB00B46E}"/>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a:t>www.riccar.org      www.unescwa.org </a:t>
            </a:r>
            <a:endParaRPr lang="en-US" dirty="0"/>
          </a:p>
        </p:txBody>
      </p:sp>
      <p:sp>
        <p:nvSpPr>
          <p:cNvPr id="5" name="Slide Number Placeholder 4">
            <a:extLst>
              <a:ext uri="{FF2B5EF4-FFF2-40B4-BE49-F238E27FC236}">
                <a16:creationId xmlns:a16="http://schemas.microsoft.com/office/drawing/2014/main" id="{3E047EAF-4A44-4B07-AEB1-47ACA402877D}"/>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B0DEC95-F320-4C14-A6CB-6F3188CDBAB4}" type="slidenum">
              <a:rPr lang="en-US" smtClean="0"/>
              <a:t>‹#›</a:t>
            </a:fld>
            <a:endParaRPr lang="en-US" dirty="0"/>
          </a:p>
        </p:txBody>
      </p:sp>
    </p:spTree>
    <p:extLst>
      <p:ext uri="{BB962C8B-B14F-4D97-AF65-F5344CB8AC3E}">
        <p14:creationId xmlns:p14="http://schemas.microsoft.com/office/powerpoint/2010/main" val="235408395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a:t>RICCAR Webinar Series – Module 6</a:t>
            </a: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r>
              <a:rPr lang="en-US"/>
              <a:t>12 August 2020</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r>
              <a:rPr lang="en-US"/>
              <a:t>www.riccar.org      www.unescwa.org </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4A2A2BB7-44E0-432B-87C8-060107797DD9}" type="slidenum">
              <a:rPr lang="en-US" smtClean="0"/>
              <a:t>‹#›</a:t>
            </a:fld>
            <a:endParaRPr lang="en-US" dirty="0"/>
          </a:p>
        </p:txBody>
      </p:sp>
    </p:spTree>
    <p:extLst>
      <p:ext uri="{BB962C8B-B14F-4D97-AF65-F5344CB8AC3E}">
        <p14:creationId xmlns:p14="http://schemas.microsoft.com/office/powerpoint/2010/main" val="1970651121"/>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t>المبادرة الإقليمية لتقييم أثر تغيّر المناخ على الموارد المائية وقابلية تأثر القطاعات الاجتماعية والاقتصادية في المنطقة العربية (ريكار) </a:t>
            </a:r>
            <a:endParaRPr lang="en-US" dirty="0"/>
          </a:p>
          <a:p>
            <a:pPr algn="r" rtl="1"/>
            <a:r>
              <a:rPr lang="ar-SA" b="1" dirty="0"/>
              <a:t> </a:t>
            </a:r>
            <a:endParaRPr lang="en-US" dirty="0"/>
          </a:p>
          <a:p>
            <a:pPr algn="r" rtl="1"/>
            <a:r>
              <a:rPr lang="ar-SA" dirty="0"/>
              <a:t>سلسلة ندوات ريكار عبر الانترنت حول تحليل تغير المناخ باستخدام أدوات نظم المعلومات الجغرافية</a:t>
            </a:r>
            <a:endParaRPr lang="en-US" dirty="0"/>
          </a:p>
          <a:p>
            <a:pPr algn="r" rtl="1"/>
            <a:r>
              <a:rPr lang="en-US" b="1" dirty="0"/>
              <a:t> </a:t>
            </a:r>
            <a:endParaRPr lang="en-US" dirty="0"/>
          </a:p>
          <a:p>
            <a:pPr marL="171450" lvl="0" indent="-171450" algn="r" rtl="1">
              <a:buFont typeface="Arial" panose="020B0604020202020204" pitchFamily="34" charset="0"/>
              <a:buChar char="•"/>
            </a:pPr>
            <a:r>
              <a:rPr lang="ar-SA" b="1" dirty="0"/>
              <a:t>الوحدة  </a:t>
            </a:r>
            <a:r>
              <a:rPr lang="en-US" b="1" dirty="0"/>
              <a:t>6</a:t>
            </a:r>
            <a:r>
              <a:rPr lang="ar-SA" b="1" dirty="0"/>
              <a:t>: منهجية التقييم المتكامل لقابلية التأثر المتبعة في ريكار</a:t>
            </a:r>
            <a:endParaRPr lang="en-US" b="1" dirty="0"/>
          </a:p>
        </p:txBody>
      </p:sp>
      <p:sp>
        <p:nvSpPr>
          <p:cNvPr id="4" name="Slide Number Placeholder 3"/>
          <p:cNvSpPr>
            <a:spLocks noGrp="1"/>
          </p:cNvSpPr>
          <p:nvPr>
            <p:ph type="sldNum" sz="quarter" idx="5"/>
          </p:nvPr>
        </p:nvSpPr>
        <p:spPr/>
        <p:txBody>
          <a:bodyPr/>
          <a:lstStyle/>
          <a:p>
            <a:fld id="{4A2A2BB7-44E0-432B-87C8-060107797DD9}" type="slidenum">
              <a:rPr lang="en-US" smtClean="0"/>
              <a:t>1</a:t>
            </a:fld>
            <a:endParaRPr lang="en-US" dirty="0"/>
          </a:p>
        </p:txBody>
      </p:sp>
      <p:sp>
        <p:nvSpPr>
          <p:cNvPr id="5" name="Header Placeholder 4">
            <a:extLst>
              <a:ext uri="{FF2B5EF4-FFF2-40B4-BE49-F238E27FC236}">
                <a16:creationId xmlns:a16="http://schemas.microsoft.com/office/drawing/2014/main" id="{8E123FA6-445F-4109-ADB1-2E49A7EFA66F}"/>
              </a:ext>
            </a:extLst>
          </p:cNvPr>
          <p:cNvSpPr>
            <a:spLocks noGrp="1"/>
          </p:cNvSpPr>
          <p:nvPr>
            <p:ph type="hdr" sz="quarter"/>
          </p:nvPr>
        </p:nvSpPr>
        <p:spPr/>
        <p:txBody>
          <a:bodyPr/>
          <a:lstStyle/>
          <a:p>
            <a:r>
              <a:rPr lang="en-US"/>
              <a:t>RICCAR Webinar Series – Module 6</a:t>
            </a:r>
            <a:endParaRPr lang="en-US" dirty="0"/>
          </a:p>
        </p:txBody>
      </p:sp>
      <p:sp>
        <p:nvSpPr>
          <p:cNvPr id="6" name="Date Placeholder 5">
            <a:extLst>
              <a:ext uri="{FF2B5EF4-FFF2-40B4-BE49-F238E27FC236}">
                <a16:creationId xmlns:a16="http://schemas.microsoft.com/office/drawing/2014/main" id="{AA6ADCE0-4C53-41F0-BF60-375EF221DFA6}"/>
              </a:ext>
            </a:extLst>
          </p:cNvPr>
          <p:cNvSpPr>
            <a:spLocks noGrp="1"/>
          </p:cNvSpPr>
          <p:nvPr>
            <p:ph type="dt" idx="1"/>
          </p:nvPr>
        </p:nvSpPr>
        <p:spPr/>
        <p:txBody>
          <a:bodyPr/>
          <a:lstStyle/>
          <a:p>
            <a:r>
              <a:rPr lang="en-US"/>
              <a:t>12 August 2020</a:t>
            </a:r>
            <a:endParaRPr lang="en-US" dirty="0"/>
          </a:p>
        </p:txBody>
      </p:sp>
      <p:sp>
        <p:nvSpPr>
          <p:cNvPr id="7" name="Footer Placeholder 6">
            <a:extLst>
              <a:ext uri="{FF2B5EF4-FFF2-40B4-BE49-F238E27FC236}">
                <a16:creationId xmlns:a16="http://schemas.microsoft.com/office/drawing/2014/main" id="{283FC2AF-1739-43BB-A294-0983848BE6E6}"/>
              </a:ext>
            </a:extLst>
          </p:cNvPr>
          <p:cNvSpPr>
            <a:spLocks noGrp="1"/>
          </p:cNvSpPr>
          <p:nvPr>
            <p:ph type="ftr" sz="quarter" idx="4"/>
          </p:nvPr>
        </p:nvSpPr>
        <p:spPr>
          <a:xfrm>
            <a:off x="0" y="8881110"/>
            <a:ext cx="3169920" cy="718424"/>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529490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b="1" dirty="0"/>
              <a:t>موارد</a:t>
            </a:r>
            <a:r>
              <a:rPr lang="ar-LB" b="1" baseline="0" dirty="0"/>
              <a:t> المعرفة في ريكار</a:t>
            </a:r>
            <a:endParaRPr lang="en-US" b="1" baseline="0" dirty="0"/>
          </a:p>
          <a:p>
            <a:pPr marL="0" indent="0" algn="r" rtl="1">
              <a:buFont typeface="Arial" panose="020B0604020202020204" pitchFamily="34" charset="0"/>
              <a:buNone/>
            </a:pPr>
            <a:endParaRPr lang="ar-LB" baseline="0" dirty="0"/>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تتوفر </a:t>
            </a:r>
            <a:r>
              <a:rPr lang="ar-LB" dirty="0"/>
              <a:t>موارد</a:t>
            </a:r>
            <a:r>
              <a:rPr lang="ar-LB" sz="1200" b="0" u="none" strike="noStrike" kern="1200" dirty="0">
                <a:solidFill>
                  <a:schemeClr val="tx1"/>
                </a:solidFill>
                <a:effectLst/>
                <a:latin typeface="+mn-lt"/>
                <a:ea typeface="+mn-ea"/>
                <a:cs typeface="+mn-cs"/>
              </a:rPr>
              <a:t> المعرفة من </a:t>
            </a:r>
            <a:r>
              <a:rPr lang="en-US" sz="1200" b="0" u="none" strike="noStrike" kern="1200" dirty="0">
                <a:solidFill>
                  <a:schemeClr val="tx1"/>
                </a:solidFill>
                <a:effectLst/>
                <a:latin typeface="+mn-lt"/>
                <a:ea typeface="+mn-ea"/>
                <a:cs typeface="+mn-cs"/>
              </a:rPr>
              <a:t>www.riccar.org. </a:t>
            </a:r>
            <a:r>
              <a:rPr lang="ar-LB" sz="1200" b="0" u="none" strike="noStrike" kern="1200" dirty="0">
                <a:solidFill>
                  <a:schemeClr val="tx1"/>
                </a:solidFill>
                <a:effectLst/>
                <a:latin typeface="+mn-lt"/>
                <a:ea typeface="+mn-ea"/>
                <a:cs typeface="+mn-cs"/>
              </a:rPr>
              <a:t> كلا المستندين متاحان حاليًا باللغة الإنجليزية فقط.</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 </a:t>
            </a: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يصف دليل التدريب بشكل عام كيفية إجراء تقييمات قابلية التأثر وأدوات </a:t>
            </a:r>
            <a:r>
              <a:rPr lang="en-US" sz="1200" b="0" u="none" strike="noStrike" kern="1200" dirty="0">
                <a:solidFill>
                  <a:schemeClr val="tx1"/>
                </a:solidFill>
                <a:effectLst/>
                <a:latin typeface="+mn-lt"/>
                <a:ea typeface="+mn-ea"/>
                <a:cs typeface="+mn-cs"/>
              </a:rPr>
              <a:t>GIS </a:t>
            </a:r>
            <a:r>
              <a:rPr lang="ar-LB" sz="1200" b="0" u="none" strike="noStrike" kern="1200" dirty="0">
                <a:solidFill>
                  <a:schemeClr val="tx1"/>
                </a:solidFill>
                <a:effectLst/>
                <a:latin typeface="+mn-lt"/>
                <a:ea typeface="+mn-ea"/>
                <a:cs typeface="+mn-cs"/>
              </a:rPr>
              <a:t>المرتبطة بها. </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تصف المذكرة التقنية (على اليمين) كيف تم تطبيق منهجية </a:t>
            </a:r>
            <a:r>
              <a:rPr lang="en-US" sz="1200" b="0" u="none" strike="noStrike" kern="1200" dirty="0">
                <a:solidFill>
                  <a:schemeClr val="tx1"/>
                </a:solidFill>
                <a:effectLst/>
                <a:latin typeface="+mn-lt"/>
                <a:ea typeface="+mn-ea"/>
                <a:cs typeface="+mn-cs"/>
              </a:rPr>
              <a:t>VA </a:t>
            </a:r>
            <a:r>
              <a:rPr lang="ar-LB" sz="1200" b="0" u="none" strike="noStrike" kern="1200" dirty="0">
                <a:solidFill>
                  <a:schemeClr val="tx1"/>
                </a:solidFill>
                <a:effectLst/>
                <a:latin typeface="+mn-lt"/>
                <a:ea typeface="+mn-ea"/>
                <a:cs typeface="+mn-cs"/>
              </a:rPr>
              <a:t>على نطاق إقليمي </a:t>
            </a:r>
            <a:r>
              <a:rPr lang="ar-LB" sz="1200" b="0" u="none" strike="noStrike" kern="1200" dirty="0" err="1">
                <a:solidFill>
                  <a:schemeClr val="tx1"/>
                </a:solidFill>
                <a:effectLst/>
                <a:latin typeface="+mn-lt"/>
                <a:ea typeface="+mn-ea"/>
                <a:cs typeface="+mn-cs"/>
              </a:rPr>
              <a:t>لريكار</a:t>
            </a:r>
            <a:r>
              <a:rPr lang="ar-LB" sz="1200" b="0" u="none" strike="noStrike" kern="1200" dirty="0">
                <a:solidFill>
                  <a:schemeClr val="tx1"/>
                </a:solidFill>
                <a:effectLst/>
                <a:latin typeface="+mn-lt"/>
                <a:ea typeface="+mn-ea"/>
                <a:cs typeface="+mn-cs"/>
              </a:rPr>
              <a:t>.</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10</a:t>
            </a:fld>
            <a:endParaRPr lang="en-US" dirty="0"/>
          </a:p>
        </p:txBody>
      </p:sp>
      <p:sp>
        <p:nvSpPr>
          <p:cNvPr id="8" name="Footer Placeholder 6">
            <a:extLst>
              <a:ext uri="{FF2B5EF4-FFF2-40B4-BE49-F238E27FC236}">
                <a16:creationId xmlns:a16="http://schemas.microsoft.com/office/drawing/2014/main" id="{CE371A59-3722-4050-B2C8-0E3499C240D4}"/>
              </a:ext>
            </a:extLst>
          </p:cNvPr>
          <p:cNvSpPr>
            <a:spLocks noGrp="1"/>
          </p:cNvSpPr>
          <p:nvPr>
            <p:ph type="ftr" sz="quarter" idx="4"/>
          </p:nvPr>
        </p:nvSpPr>
        <p:spPr>
          <a:xfrm>
            <a:off x="0" y="8881110"/>
            <a:ext cx="3169920" cy="718424"/>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264463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b="1" dirty="0"/>
              <a:t>موارد</a:t>
            </a:r>
            <a:r>
              <a:rPr lang="ar-LB" b="1" baseline="0" dirty="0"/>
              <a:t> المعرفة في ريكار</a:t>
            </a:r>
            <a:endParaRPr lang="en-US" b="1" baseline="0" dirty="0"/>
          </a:p>
          <a:p>
            <a:pPr marL="0" indent="0" algn="r" rtl="1">
              <a:buFont typeface="Arial" panose="020B0604020202020204" pitchFamily="34" charset="0"/>
              <a:buNone/>
            </a:pPr>
            <a:endParaRPr lang="ar-LB" baseline="0" dirty="0"/>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دراسة حالة تقييم قابلية للتأثر في القطاع الزراعي في لبنان متاح حاليًا باللغة الإنجليزية فقط.  على </a:t>
            </a:r>
            <a:r>
              <a:rPr lang="en-US" dirty="0"/>
              <a:t>www.riccar.org</a:t>
            </a:r>
            <a:endParaRPr lang="ar-LB"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11</a:t>
            </a:fld>
            <a:endParaRPr lang="en-US" dirty="0"/>
          </a:p>
        </p:txBody>
      </p:sp>
      <p:sp>
        <p:nvSpPr>
          <p:cNvPr id="8" name="Footer Placeholder 6">
            <a:extLst>
              <a:ext uri="{FF2B5EF4-FFF2-40B4-BE49-F238E27FC236}">
                <a16:creationId xmlns:a16="http://schemas.microsoft.com/office/drawing/2014/main" id="{D09070DB-3BF8-4E53-B46F-BD8F9A0AFCBE}"/>
              </a:ext>
            </a:extLst>
          </p:cNvPr>
          <p:cNvSpPr>
            <a:spLocks noGrp="1"/>
          </p:cNvSpPr>
          <p:nvPr>
            <p:ph type="ftr" sz="quarter" idx="4"/>
          </p:nvPr>
        </p:nvSpPr>
        <p:spPr>
          <a:xfrm>
            <a:off x="0" y="8881110"/>
            <a:ext cx="3169920" cy="718424"/>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6035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u="none" strike="noStrike" kern="1200" dirty="0">
                <a:solidFill>
                  <a:schemeClr val="tx1"/>
                </a:solidFill>
                <a:effectLst/>
                <a:latin typeface="+mn-lt"/>
                <a:ea typeface="+mn-ea"/>
                <a:cs typeface="+mn-cs"/>
              </a:rPr>
              <a:t>مصادر المؤشرات</a:t>
            </a:r>
            <a:endParaRPr lang="en-US" sz="1200" b="1" u="none" strike="noStrike" kern="1200" dirty="0">
              <a:solidFill>
                <a:schemeClr val="tx1"/>
              </a:solidFill>
              <a:effectLst/>
              <a:latin typeface="+mn-lt"/>
              <a:ea typeface="+mn-ea"/>
              <a:cs typeface="+mn-cs"/>
            </a:endParaRPr>
          </a:p>
          <a:p>
            <a:pPr algn="r" rtl="1"/>
            <a:endParaRPr lang="ar-LB"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u="none" strike="noStrike" kern="1200" dirty="0">
                <a:solidFill>
                  <a:schemeClr val="tx1"/>
                </a:solidFill>
                <a:effectLst/>
                <a:latin typeface="+mn-lt"/>
                <a:ea typeface="+mn-ea"/>
                <a:cs typeface="+mn-cs"/>
              </a:rPr>
              <a:t>بوابة بيانات مركز ريكار</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الإقليمي للمعرفة </a:t>
            </a:r>
            <a:r>
              <a:rPr lang="en-US" dirty="0"/>
              <a:t>www.riccar.org</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LB" dirty="0"/>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بوابة البنك الدولي لموارد المياه في المشرق - </a:t>
            </a:r>
            <a:r>
              <a:rPr lang="en-US" sz="1200" b="0" u="none" strike="noStrike" kern="1200" dirty="0">
                <a:solidFill>
                  <a:schemeClr val="tx1"/>
                </a:solidFill>
                <a:effectLst/>
                <a:latin typeface="+mn-lt"/>
                <a:ea typeface="+mn-ea"/>
                <a:cs typeface="+mn-cs"/>
              </a:rPr>
              <a:t>http://spatialagent.org/Mashreq/ </a:t>
            </a: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الشبكة الجغرافية لمنظمة الأغذية والزراعة - </a:t>
            </a:r>
            <a:r>
              <a:rPr lang="en-US" sz="1200" b="0" u="none" strike="noStrike" kern="1200" dirty="0">
                <a:solidFill>
                  <a:schemeClr val="tx1"/>
                </a:solidFill>
                <a:effectLst/>
                <a:latin typeface="+mn-lt"/>
                <a:ea typeface="+mn-ea"/>
                <a:cs typeface="+mn-cs"/>
              </a:rPr>
              <a:t>http://www.fao.org/geonetwork/srv/en/main.home </a:t>
            </a: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المنصة الجغرافية المكانية لمنظمة الأغذية والزراعة يدا بيد  </a:t>
            </a:r>
            <a:r>
              <a:rPr lang="en-US" sz="1200" b="0" u="none" strike="noStrike" kern="1200" dirty="0">
                <a:solidFill>
                  <a:schemeClr val="tx1"/>
                </a:solidFill>
                <a:effectLst/>
                <a:latin typeface="+mn-lt"/>
                <a:ea typeface="+mn-ea"/>
                <a:cs typeface="+mn-cs"/>
              </a:rPr>
              <a:t>https://data.apps.fao.org/ </a:t>
            </a: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بيانات الاستشعار عن بعد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مجموعات بيانات نظم المعلومات الجغرافية الخاصة بك</a:t>
            </a:r>
          </a:p>
          <a:p>
            <a:pPr algn="r" rtl="1"/>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12</a:t>
            </a:fld>
            <a:endParaRPr lang="en-US" dirty="0"/>
          </a:p>
        </p:txBody>
      </p:sp>
      <p:sp>
        <p:nvSpPr>
          <p:cNvPr id="8" name="Footer Placeholder 6">
            <a:extLst>
              <a:ext uri="{FF2B5EF4-FFF2-40B4-BE49-F238E27FC236}">
                <a16:creationId xmlns:a16="http://schemas.microsoft.com/office/drawing/2014/main" id="{FFEE4BD0-5935-41F7-B989-7AE1AFC94821}"/>
              </a:ext>
            </a:extLst>
          </p:cNvPr>
          <p:cNvSpPr>
            <a:spLocks noGrp="1"/>
          </p:cNvSpPr>
          <p:nvPr>
            <p:ph type="ftr" sz="quarter" idx="4"/>
          </p:nvPr>
        </p:nvSpPr>
        <p:spPr>
          <a:xfrm>
            <a:off x="0" y="8881110"/>
            <a:ext cx="3169920" cy="718424"/>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058565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اختيار المؤشرات</a:t>
            </a:r>
            <a:endParaRPr lang="en-US" sz="1200" b="1"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en-US" sz="1200" b="1"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الملاءمة: هل المؤشر ذو صلة بالنظام البيئي الذي يتم دراسته؟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توفر البيانات: هل تتوفر البيانات الجغرافية المكانية لمنطقة الدراسة بأكملها؟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قابلية القياس: هل يمكن قياس المؤشر؟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التجانس: هل يعتمد المؤشر على نفس المصدر والفترة الزمنية؟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الموثوقية: هل مصدر البيانات موثوق به؟</a:t>
            </a: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قد لا تكون بعض المؤشرات جغرافية مكانية ولكنها قد تكون في شكل جدولي (أي حسب المحافظة مع قيمة بيانات). في مثل هذه الحالات ، يمكن تحويل البيانات إلى تنسيق جغرافي مكاني ، من خلال ربط الجدول بملف </a:t>
            </a:r>
            <a:r>
              <a:rPr lang="en-US" sz="1200" b="0" u="none" strike="noStrike" kern="1200" dirty="0">
                <a:solidFill>
                  <a:schemeClr val="tx1"/>
                </a:solidFill>
                <a:effectLst/>
                <a:latin typeface="+mn-lt"/>
                <a:ea typeface="+mn-ea"/>
                <a:cs typeface="+mn-cs"/>
              </a:rPr>
              <a:t>GIS </a:t>
            </a:r>
            <a:r>
              <a:rPr lang="ar-LB" sz="1200" b="0" u="none" strike="noStrike" kern="1200" dirty="0">
                <a:solidFill>
                  <a:schemeClr val="tx1"/>
                </a:solidFill>
                <a:effectLst/>
                <a:latin typeface="+mn-lt"/>
                <a:ea typeface="+mn-ea"/>
                <a:cs typeface="+mn-cs"/>
              </a:rPr>
              <a:t>الخاص بالمحافظة</a:t>
            </a:r>
            <a:endParaRPr lang="en-US" sz="1200" b="0" u="none" strike="noStrike"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13</a:t>
            </a:fld>
            <a:endParaRPr lang="en-US" dirty="0"/>
          </a:p>
        </p:txBody>
      </p:sp>
      <p:sp>
        <p:nvSpPr>
          <p:cNvPr id="8" name="Footer Placeholder 6">
            <a:extLst>
              <a:ext uri="{FF2B5EF4-FFF2-40B4-BE49-F238E27FC236}">
                <a16:creationId xmlns:a16="http://schemas.microsoft.com/office/drawing/2014/main" id="{678C6C49-AE8C-4E7F-96C7-DD897984D3D3}"/>
              </a:ext>
            </a:extLst>
          </p:cNvPr>
          <p:cNvSpPr>
            <a:spLocks noGrp="1"/>
          </p:cNvSpPr>
          <p:nvPr>
            <p:ph type="ftr" sz="quarter" idx="4"/>
          </p:nvPr>
        </p:nvSpPr>
        <p:spPr>
          <a:xfrm>
            <a:off x="0" y="8881110"/>
            <a:ext cx="3169920" cy="718424"/>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718806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u="none" strike="noStrike" kern="1200" dirty="0">
                <a:solidFill>
                  <a:schemeClr val="tx1"/>
                </a:solidFill>
                <a:effectLst/>
                <a:latin typeface="+mn-lt"/>
                <a:ea typeface="+mn-ea"/>
                <a:cs typeface="+mn-cs"/>
              </a:rPr>
              <a:t>التطبيع والتصنيف</a:t>
            </a:r>
            <a:endParaRPr lang="en-US" sz="1200" b="1" u="none" strike="noStrike" kern="1200" dirty="0">
              <a:solidFill>
                <a:schemeClr val="tx1"/>
              </a:solidFill>
              <a:effectLst/>
              <a:latin typeface="+mn-lt"/>
              <a:ea typeface="+mn-ea"/>
              <a:cs typeface="+mn-cs"/>
            </a:endParaRPr>
          </a:p>
          <a:p>
            <a:pPr algn="r" rtl="1"/>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سيكون للمؤشرات حجم ووحدات قياس مختلفة</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التصنيف باستخدام مقياس مشترك بدون وحدة (أي من 1 إلى 10)</a:t>
            </a:r>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6" name="Footer Placeholder 5"/>
          <p:cNvSpPr>
            <a:spLocks noGrp="1"/>
          </p:cNvSpPr>
          <p:nvPr>
            <p:ph type="ftr" sz="quarter" idx="4"/>
          </p:nvPr>
        </p:nvSpPr>
        <p:spPr/>
        <p:txBody>
          <a:bodyPr/>
          <a:lstStyle/>
          <a:p>
            <a:r>
              <a:rPr lang="en-US"/>
              <a:t>www.riccar.org      www.unescwa.org </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14</a:t>
            </a:fld>
            <a:endParaRPr lang="en-US" dirty="0"/>
          </a:p>
        </p:txBody>
      </p:sp>
    </p:spTree>
    <p:extLst>
      <p:ext uri="{BB962C8B-B14F-4D97-AF65-F5344CB8AC3E}">
        <p14:creationId xmlns:p14="http://schemas.microsoft.com/office/powerpoint/2010/main" val="3786115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sz="1200" b="1" u="none" strike="noStrike" kern="1200" dirty="0">
                <a:solidFill>
                  <a:schemeClr val="tx1"/>
                </a:solidFill>
                <a:effectLst/>
                <a:latin typeface="+mn-lt"/>
                <a:ea typeface="+mn-ea"/>
                <a:cs typeface="+mn-cs"/>
              </a:rPr>
              <a:t>التطبيع والتصنيف</a:t>
            </a:r>
            <a:endParaRPr lang="en-US" sz="1200" b="1" u="none" strike="noStrike"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طرق نظم المعلومات الجغرافية </a:t>
            </a:r>
            <a:endParaRPr lang="en-US" sz="1200" b="0" u="none" strike="noStrike" kern="1200" dirty="0">
              <a:solidFill>
                <a:schemeClr val="tx1"/>
              </a:solidFill>
              <a:effectLst/>
              <a:latin typeface="+mn-lt"/>
              <a:ea typeface="+mn-ea"/>
              <a:cs typeface="+mn-cs"/>
            </a:endParaRPr>
          </a:p>
          <a:p>
            <a:pPr marL="628650" lvl="1" indent="-171450" algn="r" rtl="1">
              <a:buFont typeface="Courier New" panose="02070309020205020404" pitchFamily="49" charset="0"/>
              <a:buChar char="o"/>
            </a:pPr>
            <a:r>
              <a:rPr lang="ar-LB" sz="1200" b="0" u="none" strike="noStrike" kern="1200" dirty="0">
                <a:solidFill>
                  <a:schemeClr val="tx1"/>
                </a:solidFill>
                <a:effectLst/>
                <a:latin typeface="+mn-lt"/>
                <a:ea typeface="+mn-ea"/>
                <a:cs typeface="+mn-cs"/>
              </a:rPr>
              <a:t>الفاصل اليدوي </a:t>
            </a:r>
            <a:endParaRPr lang="en-US" sz="1200" b="0" u="none" strike="noStrike" kern="1200" dirty="0">
              <a:solidFill>
                <a:schemeClr val="tx1"/>
              </a:solidFill>
              <a:effectLst/>
              <a:latin typeface="+mn-lt"/>
              <a:ea typeface="+mn-ea"/>
              <a:cs typeface="+mn-cs"/>
            </a:endParaRPr>
          </a:p>
          <a:p>
            <a:pPr marL="628650" lvl="1" indent="-171450" algn="r" rtl="1">
              <a:buFont typeface="Courier New" panose="02070309020205020404" pitchFamily="49" charset="0"/>
              <a:buChar char="o"/>
            </a:pPr>
            <a:r>
              <a:rPr lang="ar-LB" sz="1200" b="0" u="none" strike="noStrike" kern="1200" dirty="0">
                <a:solidFill>
                  <a:schemeClr val="tx1"/>
                </a:solidFill>
                <a:effectLst/>
                <a:latin typeface="+mn-lt"/>
                <a:ea typeface="+mn-ea"/>
                <a:cs typeface="+mn-cs"/>
              </a:rPr>
              <a:t>الفاصل المتساوي </a:t>
            </a:r>
            <a:endParaRPr lang="en-US" sz="1200" b="0" u="none" strike="noStrike" kern="1200" dirty="0">
              <a:solidFill>
                <a:schemeClr val="tx1"/>
              </a:solidFill>
              <a:effectLst/>
              <a:latin typeface="+mn-lt"/>
              <a:ea typeface="+mn-ea"/>
              <a:cs typeface="+mn-cs"/>
            </a:endParaRPr>
          </a:p>
          <a:p>
            <a:pPr marL="628650" lvl="1" indent="-171450" algn="r" rtl="1">
              <a:buFont typeface="Courier New" panose="02070309020205020404" pitchFamily="49" charset="0"/>
              <a:buChar char="o"/>
            </a:pPr>
            <a:r>
              <a:rPr lang="ar-LB" sz="1200" b="0" u="none" strike="noStrike" kern="1200" dirty="0">
                <a:solidFill>
                  <a:schemeClr val="tx1"/>
                </a:solidFill>
                <a:effectLst/>
                <a:latin typeface="+mn-lt"/>
                <a:ea typeface="+mn-ea"/>
                <a:cs typeface="+mn-cs"/>
              </a:rPr>
              <a:t>فواصل طبيعية (طريقة تصنيف </a:t>
            </a:r>
            <a:r>
              <a:rPr lang="ar-LB" sz="1200" b="0" u="none" strike="noStrike" kern="1200" dirty="0" err="1">
                <a:solidFill>
                  <a:schemeClr val="tx1"/>
                </a:solidFill>
                <a:effectLst/>
                <a:latin typeface="+mn-lt"/>
                <a:ea typeface="+mn-ea"/>
                <a:cs typeface="+mn-cs"/>
              </a:rPr>
              <a:t>جنكس</a:t>
            </a:r>
            <a:r>
              <a:rPr lang="ar-LB" sz="1200" b="0" u="none" strike="noStrike" kern="1200" dirty="0">
                <a:solidFill>
                  <a:schemeClr val="tx1"/>
                </a:solidFill>
                <a:effectLst/>
                <a:latin typeface="+mn-lt"/>
                <a:ea typeface="+mn-ea"/>
                <a:cs typeface="+mn-cs"/>
              </a:rPr>
              <a:t>) </a:t>
            </a:r>
            <a:endParaRPr lang="en-US" sz="1200" b="0" u="none" strike="noStrike" kern="1200" dirty="0">
              <a:solidFill>
                <a:schemeClr val="tx1"/>
              </a:solidFill>
              <a:effectLst/>
              <a:latin typeface="+mn-lt"/>
              <a:ea typeface="+mn-ea"/>
              <a:cs typeface="+mn-cs"/>
            </a:endParaRPr>
          </a:p>
          <a:p>
            <a:pPr marL="628650" lvl="1" indent="-171450" algn="r" rtl="1">
              <a:buFont typeface="Courier New" panose="02070309020205020404" pitchFamily="49" charset="0"/>
              <a:buChar char="o"/>
            </a:pPr>
            <a:r>
              <a:rPr lang="ar-LB" sz="1200" b="0" u="none" strike="noStrike" kern="1200" dirty="0">
                <a:solidFill>
                  <a:schemeClr val="tx1"/>
                </a:solidFill>
                <a:effectLst/>
                <a:latin typeface="+mn-lt"/>
                <a:ea typeface="+mn-ea"/>
                <a:cs typeface="+mn-cs"/>
              </a:rPr>
              <a:t>الطريقة الكمية </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رأي الخبراء</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مقياس مرجعي</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 الحد الأدنى-الأقصى من التطبيع</a:t>
            </a: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يوصى بمراجعة النظراء لاعتماد الطريقة المحددة.</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6" name="Footer Placeholder 5"/>
          <p:cNvSpPr>
            <a:spLocks noGrp="1"/>
          </p:cNvSpPr>
          <p:nvPr>
            <p:ph type="ftr" sz="quarter" idx="4"/>
          </p:nvPr>
        </p:nvSpPr>
        <p:spPr/>
        <p:txBody>
          <a:bodyPr/>
          <a:lstStyle/>
          <a:p>
            <a:r>
              <a:rPr lang="en-US" dirty="0"/>
              <a:t>www.riccar.org     </a:t>
            </a:r>
          </a:p>
          <a:p>
            <a:r>
              <a:rPr lang="en-US" dirty="0"/>
              <a:t>www.unescwa.org </a:t>
            </a:r>
          </a:p>
        </p:txBody>
      </p:sp>
      <p:sp>
        <p:nvSpPr>
          <p:cNvPr id="7" name="Slide Number Placeholder 6"/>
          <p:cNvSpPr>
            <a:spLocks noGrp="1"/>
          </p:cNvSpPr>
          <p:nvPr>
            <p:ph type="sldNum" sz="quarter" idx="5"/>
          </p:nvPr>
        </p:nvSpPr>
        <p:spPr/>
        <p:txBody>
          <a:bodyPr/>
          <a:lstStyle/>
          <a:p>
            <a:fld id="{4A2A2BB7-44E0-432B-87C8-060107797DD9}" type="slidenum">
              <a:rPr lang="en-US" smtClean="0"/>
              <a:t>15</a:t>
            </a:fld>
            <a:endParaRPr lang="en-US" dirty="0"/>
          </a:p>
        </p:txBody>
      </p:sp>
    </p:spTree>
    <p:extLst>
      <p:ext uri="{BB962C8B-B14F-4D97-AF65-F5344CB8AC3E}">
        <p14:creationId xmlns:p14="http://schemas.microsoft.com/office/powerpoint/2010/main" val="111279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u="none" strike="noStrike" kern="1200" dirty="0">
                <a:solidFill>
                  <a:schemeClr val="tx1"/>
                </a:solidFill>
                <a:effectLst/>
                <a:latin typeface="+mn-lt"/>
                <a:ea typeface="+mn-ea"/>
                <a:cs typeface="+mn-cs"/>
              </a:rPr>
              <a:t>التصنيف في نظم المعلومات الجغرافية</a:t>
            </a:r>
          </a:p>
          <a:p>
            <a:pPr algn="r" rtl="1"/>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استخدم أداة إعادة التصنيف الموجودة ضمن أدوات المحلل المكاني&gt; إعادة التصنيف. </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لاحظ أنه يجب أن يكون لدى المستخدمين ترخيص المحلل المكاني متاحًا ويتم تفعيله. قم بالتفعيل بتحديد التخصيص &gt; ملحقات</a:t>
            </a:r>
            <a:r>
              <a:rPr lang="en-US" sz="1200" b="0" u="none" strike="noStrike" kern="1200" dirty="0">
                <a:solidFill>
                  <a:schemeClr val="tx1"/>
                </a:solidFill>
                <a:effectLst/>
                <a:latin typeface="+mn-lt"/>
                <a:ea typeface="+mn-ea"/>
                <a:cs typeface="+mn-cs"/>
              </a:rPr>
              <a:t>.</a:t>
            </a:r>
            <a:endParaRPr lang="ar-LB" sz="1200" b="0" u="none" strike="noStrike"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16</a:t>
            </a:fld>
            <a:endParaRPr lang="en-US" dirty="0"/>
          </a:p>
        </p:txBody>
      </p:sp>
      <p:sp>
        <p:nvSpPr>
          <p:cNvPr id="8" name="Footer Placeholder 6">
            <a:extLst>
              <a:ext uri="{FF2B5EF4-FFF2-40B4-BE49-F238E27FC236}">
                <a16:creationId xmlns:a16="http://schemas.microsoft.com/office/drawing/2014/main" id="{EC88F704-66B0-4CF4-BCDC-BA740AD25D78}"/>
              </a:ext>
            </a:extLst>
          </p:cNvPr>
          <p:cNvSpPr>
            <a:spLocks noGrp="1"/>
          </p:cNvSpPr>
          <p:nvPr>
            <p:ph type="ftr" sz="quarter" idx="4"/>
          </p:nvPr>
        </p:nvSpPr>
        <p:spPr>
          <a:xfrm>
            <a:off x="0" y="8881110"/>
            <a:ext cx="3169920" cy="718424"/>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929076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أداة إعادة التصنيف في </a:t>
            </a:r>
            <a:r>
              <a:rPr lang="en-US" sz="1200" b="1" u="none" strike="noStrike" kern="1200" dirty="0">
                <a:solidFill>
                  <a:schemeClr val="tx1"/>
                </a:solidFill>
                <a:effectLst/>
                <a:latin typeface="+mn-lt"/>
                <a:ea typeface="+mn-ea"/>
                <a:cs typeface="+mn-cs"/>
              </a:rPr>
              <a:t>ArcMap</a:t>
            </a:r>
            <a:endParaRPr lang="ar-LB" sz="1200" b="1"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على سبيل المثال ، أعد تصنيف مؤشر كثافة السكان المستخدم في </a:t>
            </a:r>
            <a:r>
              <a:rPr lang="ar-LB" sz="1200" b="0" u="none" strike="noStrike" kern="1200" dirty="0" err="1">
                <a:solidFill>
                  <a:schemeClr val="tx1"/>
                </a:solidFill>
                <a:effectLst/>
                <a:latin typeface="+mn-lt"/>
                <a:ea typeface="+mn-ea"/>
                <a:cs typeface="+mn-cs"/>
              </a:rPr>
              <a:t>ريكار</a:t>
            </a:r>
            <a:r>
              <a:rPr lang="en-US" sz="1200" b="0" u="none" strike="noStrike" kern="1200" dirty="0">
                <a:solidFill>
                  <a:schemeClr val="tx1"/>
                </a:solidFill>
                <a:effectLst/>
                <a:latin typeface="+mn-lt"/>
                <a:ea typeface="+mn-ea"/>
                <a:cs typeface="+mn-cs"/>
              </a:rPr>
              <a:t>. </a:t>
            </a: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اختر تصنيف لإعادة تصنيف القيم الفعلية إلى قيم مصنفة (أي من 1 إلى 10) باستخدام نظم المعلومات الجغرافية. </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نظرًا لأن البيانات النقطية لا تحتوي على أي فجوات ، اترك "تغيير القيم المفقودة إلى </a:t>
            </a:r>
            <a:r>
              <a:rPr lang="en-US" sz="1200" b="0" u="none" strike="noStrike" kern="1200" dirty="0" err="1">
                <a:solidFill>
                  <a:schemeClr val="tx1"/>
                </a:solidFill>
                <a:effectLst/>
                <a:latin typeface="+mn-lt"/>
                <a:ea typeface="+mn-ea"/>
                <a:cs typeface="+mn-cs"/>
              </a:rPr>
              <a:t>NoData</a:t>
            </a:r>
            <a:r>
              <a:rPr lang="ar-LB" sz="1200" b="0" u="none" strike="noStrike" kern="1200" dirty="0">
                <a:solidFill>
                  <a:schemeClr val="tx1"/>
                </a:solidFill>
                <a:effectLst/>
                <a:latin typeface="+mn-lt"/>
                <a:ea typeface="+mn-ea"/>
                <a:cs typeface="+mn-cs"/>
              </a:rPr>
              <a:t>"  على حالها.</a:t>
            </a:r>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17</a:t>
            </a:fld>
            <a:endParaRPr lang="en-US" dirty="0"/>
          </a:p>
        </p:txBody>
      </p:sp>
      <p:sp>
        <p:nvSpPr>
          <p:cNvPr id="8" name="Footer Placeholder 5">
            <a:extLst>
              <a:ext uri="{FF2B5EF4-FFF2-40B4-BE49-F238E27FC236}">
                <a16:creationId xmlns:a16="http://schemas.microsoft.com/office/drawing/2014/main" id="{8E977085-B37C-4660-943C-6D3D3210B4E5}"/>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4085987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أداة إعادة التصنيف في </a:t>
            </a:r>
            <a:r>
              <a:rPr lang="en-US" sz="1200" b="1" u="none" strike="noStrike" kern="1200" dirty="0">
                <a:solidFill>
                  <a:schemeClr val="tx1"/>
                </a:solidFill>
                <a:effectLst/>
                <a:latin typeface="+mn-lt"/>
                <a:ea typeface="+mn-ea"/>
                <a:cs typeface="+mn-cs"/>
              </a:rPr>
              <a:t>ArcMap</a:t>
            </a:r>
          </a:p>
          <a:p>
            <a:pPr marL="0" lvl="0" indent="0" algn="r" rtl="1">
              <a:buFont typeface="Arial" panose="020B0604020202020204" pitchFamily="34" charset="0"/>
              <a:buNone/>
            </a:pPr>
            <a:endParaRPr lang="ar-LB" sz="1200" b="1" u="none" strike="noStrike" kern="1200" dirty="0">
              <a:solidFill>
                <a:schemeClr val="tx1"/>
              </a:solidFill>
              <a:effectLst/>
              <a:latin typeface="+mn-lt"/>
              <a:ea typeface="+mn-ea"/>
              <a:cs typeface="+mn-cs"/>
            </a:endParaRPr>
          </a:p>
          <a:p>
            <a:pPr marL="171450" lvl="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طريقة التصنيف المعرفة من قبل المستخدم وعدد الفئات. </a:t>
            </a:r>
            <a:endParaRPr lang="en-US" sz="1200" b="0" u="none" strike="noStrike" kern="1200" dirty="0">
              <a:solidFill>
                <a:schemeClr val="tx1"/>
              </a:solidFill>
              <a:effectLst/>
              <a:latin typeface="+mn-lt"/>
              <a:ea typeface="+mn-ea"/>
              <a:cs typeface="+mn-cs"/>
            </a:endParaRPr>
          </a:p>
          <a:p>
            <a:pPr marL="171450" lvl="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lvl="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سيتم عرض قيم الفاصل الناتجة (أي الفئة 1: 0-335 ؛ الفئة 2: 335-1343 ، إلخ)</a:t>
            </a:r>
            <a:endParaRPr lang="en-US" sz="1200" b="0" u="none" strike="noStrike" kern="1200" dirty="0">
              <a:solidFill>
                <a:schemeClr val="tx1"/>
              </a:solidFill>
              <a:effectLst/>
              <a:latin typeface="+mn-lt"/>
              <a:ea typeface="+mn-ea"/>
              <a:cs typeface="+mn-cs"/>
            </a:endParaRPr>
          </a:p>
          <a:p>
            <a:pPr marL="171450" lvl="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lvl="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 يوصى بإجراء مراجعة لطرق التصنيف مع النظراء  لتمثيل منطقة الدراسة بشكل أفضل: </a:t>
            </a:r>
          </a:p>
          <a:p>
            <a:pPr marL="628650" marR="0" lvl="1" indent="-171450" algn="r" defTabSz="914400" rtl="1"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ar-LB" sz="1200" b="0" u="none" strike="noStrike" kern="1200" dirty="0">
                <a:solidFill>
                  <a:schemeClr val="tx1"/>
                </a:solidFill>
                <a:effectLst/>
                <a:latin typeface="+mn-lt"/>
                <a:ea typeface="+mn-ea"/>
                <a:cs typeface="+mn-cs"/>
              </a:rPr>
              <a:t>الفاصل اليدوي : الفواصل الزمنية المعرفة من قبل المستخدم </a:t>
            </a:r>
          </a:p>
          <a:p>
            <a:pPr marL="628650" lvl="1" indent="-171450" algn="r" rtl="1">
              <a:buFont typeface="Courier New" panose="02070309020205020404" pitchFamily="49" charset="0"/>
              <a:buChar char="o"/>
            </a:pPr>
            <a:r>
              <a:rPr lang="ar-LB" sz="1200" b="0" u="none" strike="noStrike" kern="1200" dirty="0">
                <a:solidFill>
                  <a:schemeClr val="tx1"/>
                </a:solidFill>
                <a:effectLst/>
                <a:latin typeface="+mn-lt"/>
                <a:ea typeface="+mn-ea"/>
                <a:cs typeface="+mn-cs"/>
              </a:rPr>
              <a:t>الفاصل  المتساوي: قسّم السمات إلى نطاقات متساوية الحجم </a:t>
            </a:r>
          </a:p>
          <a:p>
            <a:pPr marL="628650" lvl="1" indent="-171450" algn="r" rtl="1">
              <a:buFont typeface="Courier New" panose="02070309020205020404" pitchFamily="49" charset="0"/>
              <a:buChar char="o"/>
            </a:pPr>
            <a:r>
              <a:rPr lang="ar-LB" sz="1200" b="0" u="none" strike="noStrike" kern="1200" dirty="0">
                <a:solidFill>
                  <a:schemeClr val="tx1"/>
                </a:solidFill>
                <a:effectLst/>
                <a:latin typeface="+mn-lt"/>
                <a:ea typeface="+mn-ea"/>
                <a:cs typeface="+mn-cs"/>
              </a:rPr>
              <a:t>الفاصل المحدد: حدد حجم الفاصل الزمني المستخدم لتعريف سلسلة من الفئات بنفس نطاق القيم.</a:t>
            </a:r>
          </a:p>
          <a:p>
            <a:pPr marL="628650" lvl="1" indent="-171450" algn="r" rtl="1">
              <a:buFont typeface="Courier New" panose="02070309020205020404" pitchFamily="49" charset="0"/>
              <a:buChar char="o"/>
            </a:pPr>
            <a:r>
              <a:rPr lang="ar-LB" sz="1200" b="0" u="none" strike="noStrike" kern="1200" dirty="0">
                <a:solidFill>
                  <a:schemeClr val="tx1"/>
                </a:solidFill>
                <a:effectLst/>
                <a:latin typeface="+mn-lt"/>
                <a:ea typeface="+mn-ea"/>
                <a:cs typeface="+mn-cs"/>
              </a:rPr>
              <a:t>المتساوي: تحتوي كل فئة على عدد متساوٍ من الكيانات ، وأفضل استخدام للبيانات الموزعة خطيًا. </a:t>
            </a:r>
          </a:p>
          <a:p>
            <a:pPr marL="628650" lvl="1" indent="-171450" algn="r" rtl="1">
              <a:buFont typeface="Courier New" panose="02070309020205020404" pitchFamily="49" charset="0"/>
              <a:buChar char="o"/>
            </a:pPr>
            <a:r>
              <a:rPr lang="ar-LB" sz="1200" b="0" u="none" strike="noStrike" kern="1200" dirty="0">
                <a:solidFill>
                  <a:schemeClr val="tx1"/>
                </a:solidFill>
                <a:effectLst/>
                <a:latin typeface="+mn-lt"/>
                <a:ea typeface="+mn-ea"/>
                <a:cs typeface="+mn-cs"/>
              </a:rPr>
              <a:t>الفواصل الطبيعية( </a:t>
            </a:r>
            <a:r>
              <a:rPr lang="en-US" sz="1200" b="0" u="none" strike="noStrike" kern="1200" dirty="0">
                <a:solidFill>
                  <a:schemeClr val="tx1"/>
                </a:solidFill>
                <a:effectLst/>
                <a:latin typeface="+mn-lt"/>
                <a:ea typeface="+mn-ea"/>
                <a:cs typeface="+mn-cs"/>
              </a:rPr>
              <a:t>Jenks</a:t>
            </a:r>
            <a:r>
              <a:rPr lang="ar-LB"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يتم تحديد الفئات من خلال المجموعات الطبيعية المتأصلة في البيانات. </a:t>
            </a:r>
          </a:p>
          <a:p>
            <a:pPr marL="628650" lvl="1" indent="-171450" algn="r" rtl="1">
              <a:buFont typeface="Courier New" panose="02070309020205020404" pitchFamily="49" charset="0"/>
              <a:buChar char="o"/>
            </a:pPr>
            <a:r>
              <a:rPr lang="ar-LB" sz="1200" b="0" u="none" strike="noStrike" kern="1200" dirty="0">
                <a:solidFill>
                  <a:schemeClr val="tx1"/>
                </a:solidFill>
                <a:effectLst/>
                <a:latin typeface="+mn-lt"/>
                <a:ea typeface="+mn-ea"/>
                <a:cs typeface="+mn-cs"/>
              </a:rPr>
              <a:t>الفاصل الهندسي: تستند فواصل الفصل على فترات لها سلسلة هندسية. </a:t>
            </a:r>
          </a:p>
          <a:p>
            <a:pPr marL="628650" lvl="1" indent="-171450" algn="r" rtl="1">
              <a:buFont typeface="Courier New" panose="02070309020205020404" pitchFamily="49" charset="0"/>
              <a:buChar char="o"/>
            </a:pPr>
            <a:r>
              <a:rPr lang="ar-LB" sz="1200" b="0" u="none" strike="noStrike" kern="1200" dirty="0">
                <a:solidFill>
                  <a:schemeClr val="tx1"/>
                </a:solidFill>
                <a:effectLst/>
                <a:latin typeface="+mn-lt"/>
                <a:ea typeface="+mn-ea"/>
                <a:cs typeface="+mn-cs"/>
              </a:rPr>
              <a:t>الانحراف المعياري: يحسب الفواصل بناءً على الفرق بين قيمة سمة العنصر والمتوسط</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18</a:t>
            </a:fld>
            <a:endParaRPr lang="en-US" dirty="0"/>
          </a:p>
        </p:txBody>
      </p:sp>
    </p:spTree>
    <p:extLst>
      <p:ext uri="{BB962C8B-B14F-4D97-AF65-F5344CB8AC3E}">
        <p14:creationId xmlns:p14="http://schemas.microsoft.com/office/powerpoint/2010/main" val="1334343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sz="1200" b="1" u="none" strike="noStrike" kern="1200" dirty="0">
                <a:solidFill>
                  <a:schemeClr val="tx1"/>
                </a:solidFill>
                <a:effectLst/>
                <a:latin typeface="+mn-lt"/>
                <a:ea typeface="+mn-ea"/>
                <a:cs typeface="+mn-cs"/>
              </a:rPr>
              <a:t>أداة إعادة التصنيف في </a:t>
            </a:r>
            <a:r>
              <a:rPr lang="en-US" sz="1200" b="1" u="none" strike="noStrike" kern="1200" dirty="0">
                <a:solidFill>
                  <a:schemeClr val="tx1"/>
                </a:solidFill>
                <a:effectLst/>
                <a:latin typeface="+mn-lt"/>
                <a:ea typeface="+mn-ea"/>
                <a:cs typeface="+mn-cs"/>
              </a:rPr>
              <a:t>ArcMap</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LB"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r>
              <a:rPr lang="ar-LB" sz="1200" b="0" u="none" strike="noStrike" kern="1200" dirty="0">
                <a:solidFill>
                  <a:schemeClr val="tx1"/>
                </a:solidFill>
                <a:effectLst/>
                <a:latin typeface="+mn-lt"/>
                <a:ea typeface="+mn-ea"/>
                <a:cs typeface="+mn-cs"/>
              </a:rPr>
              <a:t>سيتم عرض نتائج إعادة التصنيف مع نطاق القيم الفعلية على اليسار والقيم المصنفة الجديدة على اليمين.</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19</a:t>
            </a:fld>
            <a:endParaRPr lang="en-US" dirty="0"/>
          </a:p>
        </p:txBody>
      </p:sp>
      <p:sp>
        <p:nvSpPr>
          <p:cNvPr id="8" name="Footer Placeholder 5">
            <a:extLst>
              <a:ext uri="{FF2B5EF4-FFF2-40B4-BE49-F238E27FC236}">
                <a16:creationId xmlns:a16="http://schemas.microsoft.com/office/drawing/2014/main" id="{93D73220-DE38-4D8A-B4B6-07F1C15A1181}"/>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4195967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t>سلسلة ندوات ريكار عبر الانترنت</a:t>
            </a:r>
            <a:endParaRPr lang="en-US" b="1" dirty="0"/>
          </a:p>
          <a:p>
            <a:pPr algn="r" rtl="1"/>
            <a:endParaRPr lang="en-US" dirty="0"/>
          </a:p>
          <a:p>
            <a:pPr marL="171450" lvl="0" indent="-171450" algn="r" rtl="1">
              <a:buFont typeface="Arial" panose="020B0604020202020204" pitchFamily="34" charset="0"/>
              <a:buChar char="•"/>
            </a:pPr>
            <a:r>
              <a:rPr lang="ar-SA" dirty="0"/>
              <a:t>الوحدة 1 – تقديم مجموعات بيانات ريكار الناتجة عن النمذجة المناخية الإقليمية و النمذجة الهيدرولوجية الإقليمية</a:t>
            </a:r>
            <a:endParaRPr lang="en-US" dirty="0"/>
          </a:p>
          <a:p>
            <a:pPr lvl="0" algn="r" rtl="1"/>
            <a:endParaRPr lang="en-US" dirty="0"/>
          </a:p>
          <a:p>
            <a:pPr marL="171450" lvl="0" indent="-171450" algn="r" rtl="1">
              <a:buFont typeface="Arial" panose="020B0604020202020204" pitchFamily="34" charset="0"/>
              <a:buChar char="•"/>
            </a:pPr>
            <a:r>
              <a:rPr lang="ar-SA" dirty="0"/>
              <a:t>الوحدة 2- عرض مجموعات بيانات النمذجة المناخية الإقليمية بصيغة </a:t>
            </a:r>
            <a:r>
              <a:rPr lang="en-US" dirty="0"/>
              <a:t> </a:t>
            </a:r>
            <a:r>
              <a:rPr lang="en-US" dirty="0" err="1"/>
              <a:t>NetCDF</a:t>
            </a:r>
            <a:r>
              <a:rPr lang="en-US" dirty="0"/>
              <a:t>  </a:t>
            </a:r>
            <a:r>
              <a:rPr lang="ar-SA" dirty="0"/>
              <a:t>في نظم المعلومات الجغرافية</a:t>
            </a:r>
            <a:endParaRPr lang="en-US" dirty="0"/>
          </a:p>
          <a:p>
            <a:pPr lvl="0" algn="r" rtl="1"/>
            <a:endParaRPr lang="en-US" dirty="0"/>
          </a:p>
          <a:p>
            <a:pPr marL="171450" lvl="0" indent="-171450" algn="r" rtl="1">
              <a:buFont typeface="Arial" panose="020B0604020202020204" pitchFamily="34" charset="0"/>
              <a:buChar char="•"/>
            </a:pPr>
            <a:r>
              <a:rPr lang="ar-SA" dirty="0"/>
              <a:t>الوحدة 3- استخراج البيانات الجدولية من الملفات المناخية بصيغة </a:t>
            </a:r>
            <a:r>
              <a:rPr lang="en-US" dirty="0"/>
              <a:t> </a:t>
            </a:r>
            <a:r>
              <a:rPr lang="en-US" dirty="0" err="1"/>
              <a:t>NetCDF</a:t>
            </a:r>
            <a:r>
              <a:rPr lang="en-US" dirty="0"/>
              <a:t> </a:t>
            </a:r>
            <a:r>
              <a:rPr lang="ar-SA" dirty="0"/>
              <a:t>لاستخدامها في النماذج والتطبيقات الأخرى</a:t>
            </a:r>
            <a:endParaRPr lang="en-US" dirty="0"/>
          </a:p>
          <a:p>
            <a:pPr lvl="0" algn="r" rtl="1"/>
            <a:endParaRPr lang="en-US" dirty="0"/>
          </a:p>
          <a:p>
            <a:pPr marL="171450" lvl="0" indent="-171450" algn="r" rtl="1">
              <a:buFont typeface="Arial" panose="020B0604020202020204" pitchFamily="34" charset="0"/>
              <a:buChar char="•"/>
            </a:pPr>
            <a:r>
              <a:rPr lang="ar-SA" dirty="0"/>
              <a:t>الوحدة 4- إنشاء مجموعة لإسقاطات النمذجة المناخية الإقليمية باستخدام نظم المعلومات الجغرافية ومؤشرات الظواهر المناخية المتطرفة</a:t>
            </a:r>
            <a:endParaRPr lang="en-US" dirty="0"/>
          </a:p>
          <a:p>
            <a:pPr lvl="0" algn="r" rtl="1"/>
            <a:endParaRPr lang="en-US" dirty="0"/>
          </a:p>
          <a:p>
            <a:pPr marL="171450" lvl="0" indent="-171450" algn="r" rtl="1">
              <a:buFont typeface="Arial" panose="020B0604020202020204" pitchFamily="34" charset="0"/>
              <a:buChar char="•"/>
            </a:pPr>
            <a:r>
              <a:rPr lang="ar-SA" dirty="0"/>
              <a:t>الوحدة 5- الوصول إلى مجموعات البيانات المناخية العالمية والإقليمية والمنصات ذات الصلة</a:t>
            </a:r>
            <a:endParaRPr lang="en-US" dirty="0"/>
          </a:p>
          <a:p>
            <a:pPr lvl="0" algn="r" rtl="1"/>
            <a:endParaRPr lang="en-US" dirty="0"/>
          </a:p>
          <a:p>
            <a:pPr marL="171450" indent="-171450" algn="r" rtl="1">
              <a:buFont typeface="Arial" panose="020B0604020202020204" pitchFamily="34" charset="0"/>
              <a:buChar char="•"/>
            </a:pPr>
            <a:r>
              <a:rPr lang="ar-SA" b="1" dirty="0"/>
              <a:t>الوحدة 6- منهجية التقييم المتكامل لقابلية التأثر المتبعة في ريكار</a:t>
            </a:r>
            <a:endParaRPr lang="en-US" b="1"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6" name="Footer Placeholder 5"/>
          <p:cNvSpPr>
            <a:spLocks noGrp="1"/>
          </p:cNvSpPr>
          <p:nvPr>
            <p:ph type="ftr" sz="quarter" idx="4"/>
          </p:nvPr>
        </p:nvSpPr>
        <p:spPr/>
        <p:txBody>
          <a:bodyPr/>
          <a:lstStyle/>
          <a:p>
            <a:r>
              <a:rPr lang="en-US" dirty="0"/>
              <a:t>www.riccar.org     </a:t>
            </a:r>
          </a:p>
          <a:p>
            <a:r>
              <a:rPr lang="en-US" dirty="0"/>
              <a:t>www.unescwa.org </a:t>
            </a:r>
          </a:p>
        </p:txBody>
      </p:sp>
      <p:sp>
        <p:nvSpPr>
          <p:cNvPr id="7" name="Slide Number Placeholder 6"/>
          <p:cNvSpPr>
            <a:spLocks noGrp="1"/>
          </p:cNvSpPr>
          <p:nvPr>
            <p:ph type="sldNum" sz="quarter" idx="5"/>
          </p:nvPr>
        </p:nvSpPr>
        <p:spPr/>
        <p:txBody>
          <a:bodyPr/>
          <a:lstStyle/>
          <a:p>
            <a:fld id="{4A2A2BB7-44E0-432B-87C8-060107797DD9}" type="slidenum">
              <a:rPr lang="en-US" smtClean="0"/>
              <a:t>2</a:t>
            </a:fld>
            <a:endParaRPr lang="en-US" dirty="0"/>
          </a:p>
        </p:txBody>
      </p:sp>
    </p:spTree>
    <p:extLst>
      <p:ext uri="{BB962C8B-B14F-4D97-AF65-F5344CB8AC3E}">
        <p14:creationId xmlns:p14="http://schemas.microsoft.com/office/powerpoint/2010/main" val="581629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u="none" strike="noStrike" kern="1200" dirty="0">
                <a:solidFill>
                  <a:schemeClr val="tx1"/>
                </a:solidFill>
                <a:effectLst/>
                <a:latin typeface="+mn-lt"/>
                <a:ea typeface="+mn-ea"/>
                <a:cs typeface="+mn-cs"/>
              </a:rPr>
              <a:t>طرق إعادة التصنيف الأخرى</a:t>
            </a:r>
            <a:endParaRPr lang="en-US" sz="1200" b="1" u="none" strike="noStrike" kern="1200" dirty="0">
              <a:solidFill>
                <a:schemeClr val="tx1"/>
              </a:solidFill>
              <a:effectLst/>
              <a:latin typeface="+mn-lt"/>
              <a:ea typeface="+mn-ea"/>
              <a:cs typeface="+mn-cs"/>
            </a:endParaRPr>
          </a:p>
          <a:p>
            <a:pPr algn="r" rtl="1"/>
            <a:endParaRPr lang="ar-LB" sz="1200" b="1"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b="0" u="none" strike="noStrike" dirty="0">
                <a:solidFill>
                  <a:srgbClr val="000000"/>
                </a:solidFill>
                <a:effectLst/>
              </a:rPr>
              <a:t>رأي الخبراء </a:t>
            </a:r>
            <a:r>
              <a:rPr lang="en-US" b="0" u="none" strike="noStrike" dirty="0">
                <a:solidFill>
                  <a:srgbClr val="000000"/>
                </a:solidFill>
                <a:effectLst/>
              </a:rPr>
              <a:t>:</a:t>
            </a:r>
            <a:r>
              <a:rPr lang="ar-LB" b="0" u="none" strike="noStrike" dirty="0">
                <a:solidFill>
                  <a:srgbClr val="000000"/>
                </a:solidFill>
                <a:effectLst/>
              </a:rPr>
              <a:t>مناسبة للبيانات الوصفية (أي استخدام الأراضي) </a:t>
            </a:r>
            <a:endParaRPr lang="en-US" b="0" u="none" strike="noStrike" dirty="0">
              <a:solidFill>
                <a:srgbClr val="000000"/>
              </a:solidFill>
              <a:effectLst/>
            </a:endParaRPr>
          </a:p>
          <a:p>
            <a:pPr marL="171450" indent="-171450" algn="r" rtl="1">
              <a:buFont typeface="Arial" panose="020B0604020202020204" pitchFamily="34" charset="0"/>
              <a:buChar char="•"/>
            </a:pPr>
            <a:endParaRPr lang="ar-LB" b="0" u="none" strike="noStrike" dirty="0">
              <a:solidFill>
                <a:srgbClr val="000000"/>
              </a:solidFill>
              <a:effectLst/>
            </a:endParaRPr>
          </a:p>
          <a:p>
            <a:pPr marL="171450" indent="-171450" algn="r" rtl="1">
              <a:buFont typeface="Arial" panose="020B0604020202020204" pitchFamily="34" charset="0"/>
              <a:buChar char="•"/>
            </a:pPr>
            <a:r>
              <a:rPr lang="ar-LB" b="0" u="none" strike="noStrike" dirty="0">
                <a:solidFill>
                  <a:srgbClr val="000000"/>
                </a:solidFill>
                <a:effectLst/>
              </a:rPr>
              <a:t>مقياس مرجعي </a:t>
            </a:r>
            <a:r>
              <a:rPr lang="en-US" b="0" u="none" strike="noStrike" dirty="0">
                <a:solidFill>
                  <a:srgbClr val="000000"/>
                </a:solidFill>
                <a:effectLst/>
              </a:rPr>
              <a:t>:</a:t>
            </a:r>
            <a:r>
              <a:rPr lang="ar-LB" b="0" u="none" strike="noStrike" dirty="0">
                <a:solidFill>
                  <a:srgbClr val="000000"/>
                </a:solidFill>
                <a:effectLst/>
              </a:rPr>
              <a:t>باستخدام المقياس المعروف (أي مؤشر الإجهاد المائي </a:t>
            </a:r>
            <a:r>
              <a:rPr lang="en-US" b="0" u="none" strike="noStrike" dirty="0" err="1">
                <a:solidFill>
                  <a:srgbClr val="000000"/>
                </a:solidFill>
                <a:effectLst/>
              </a:rPr>
              <a:t>Falkenmark</a:t>
            </a:r>
            <a:r>
              <a:rPr lang="ar-LB" b="0" u="none" strike="noStrike" dirty="0">
                <a:solidFill>
                  <a:srgbClr val="000000"/>
                </a:solidFill>
                <a:effectLst/>
              </a:rPr>
              <a:t>) </a:t>
            </a:r>
            <a:endParaRPr lang="en-US" b="0" u="none" strike="noStrike" dirty="0">
              <a:solidFill>
                <a:srgbClr val="000000"/>
              </a:solidFill>
              <a:effectLst/>
            </a:endParaRPr>
          </a:p>
          <a:p>
            <a:pPr marL="171450" indent="-171450" algn="r" rtl="1">
              <a:buFont typeface="Arial" panose="020B0604020202020204" pitchFamily="34" charset="0"/>
              <a:buChar char="•"/>
            </a:pPr>
            <a:endParaRPr lang="ar-LB" b="0" u="none" strike="noStrike" dirty="0">
              <a:solidFill>
                <a:srgbClr val="000000"/>
              </a:solidFill>
              <a:effectLst/>
            </a:endParaRPr>
          </a:p>
          <a:p>
            <a:pPr marL="171450" indent="-171450" algn="r" rtl="1">
              <a:buFont typeface="Arial" panose="020B0604020202020204" pitchFamily="34" charset="0"/>
              <a:buChar char="•"/>
            </a:pPr>
            <a:r>
              <a:rPr lang="ar-LB" b="0" u="none" strike="noStrike" dirty="0">
                <a:solidFill>
                  <a:srgbClr val="000000"/>
                </a:solidFill>
                <a:effectLst/>
              </a:rPr>
              <a:t>الحد الأدنى من التطبيع</a:t>
            </a:r>
            <a:r>
              <a:rPr lang="en-US" b="0" u="none" strike="noStrike" dirty="0">
                <a:solidFill>
                  <a:srgbClr val="000000"/>
                </a:solidFill>
                <a:effectLst/>
              </a:rPr>
              <a:t>:</a:t>
            </a:r>
            <a:r>
              <a:rPr lang="ar-LB" b="0" u="none" strike="noStrike" dirty="0">
                <a:solidFill>
                  <a:srgbClr val="000000"/>
                </a:solidFill>
                <a:effectLst/>
              </a:rPr>
              <a:t> الأفضل لمجموعات البيانات المترية</a:t>
            </a:r>
          </a:p>
          <a:p>
            <a:pPr marL="628650" lvl="1" indent="-171450" algn="r" rtl="1">
              <a:buFont typeface="Courier New" panose="02070309020205020404" pitchFamily="49" charset="0"/>
              <a:buChar char="o"/>
            </a:pPr>
            <a:r>
              <a:rPr lang="ar-LB" b="0" u="none" strike="noStrike" dirty="0">
                <a:solidFill>
                  <a:srgbClr val="000000"/>
                </a:solidFill>
                <a:effectLst/>
              </a:rPr>
              <a:t>𝑋_𝑗 القيمة الطبيعية</a:t>
            </a:r>
          </a:p>
          <a:p>
            <a:pPr marL="628650" lvl="1" indent="-171450" algn="r" rtl="1">
              <a:buFont typeface="Courier New" panose="02070309020205020404" pitchFamily="49" charset="0"/>
              <a:buChar char="o"/>
            </a:pPr>
            <a:r>
              <a:rPr lang="ar-LB" b="0" u="none" strike="noStrike" dirty="0">
                <a:solidFill>
                  <a:srgbClr val="000000"/>
                </a:solidFill>
                <a:effectLst/>
              </a:rPr>
              <a:t> 𝑋_𝑖 القيمة الفعلية</a:t>
            </a:r>
          </a:p>
          <a:p>
            <a:pPr marL="628650" lvl="1" indent="-171450" algn="r" rtl="1">
              <a:buFont typeface="Courier New" panose="02070309020205020404" pitchFamily="49" charset="0"/>
              <a:buChar char="o"/>
            </a:pPr>
            <a:r>
              <a:rPr lang="ar-LB" b="0" u="none" strike="noStrike" dirty="0">
                <a:solidFill>
                  <a:srgbClr val="000000"/>
                </a:solidFill>
                <a:effectLst/>
              </a:rPr>
              <a:t> 𝑋_𝑚𝑎𝑥 أقصى قيمة للنطاق بأكمله</a:t>
            </a:r>
          </a:p>
          <a:p>
            <a:pPr marL="628650" lvl="1" indent="-171450" algn="r" rtl="1">
              <a:buFont typeface="Courier New" panose="02070309020205020404" pitchFamily="49" charset="0"/>
              <a:buChar char="o"/>
            </a:pPr>
            <a:r>
              <a:rPr lang="ar-LB" b="0" u="none" strike="noStrike" dirty="0">
                <a:solidFill>
                  <a:srgbClr val="000000"/>
                </a:solidFill>
                <a:effectLst/>
              </a:rPr>
              <a:t> 𝑋_𝑚𝑖𝑛 الحد الأدنى لقيمة النطاق بالكامل</a:t>
            </a:r>
            <a:endParaRPr lang="en-US" b="0" u="none" strike="noStrike" dirty="0">
              <a:solidFill>
                <a:srgbClr val="000000"/>
              </a:solidFill>
              <a:effectLst/>
            </a:endParaRPr>
          </a:p>
          <a:p>
            <a:pPr algn="r" rtl="1"/>
            <a:endParaRPr lang="ar-LB" b="0" u="none" strike="noStrike" dirty="0">
              <a:solidFill>
                <a:srgbClr val="000000"/>
              </a:solidFill>
              <a:effectLst/>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ملاحظة: قد تكون بعض مجموعات البيانات منحرفة وبالتالي ستحتاج إلى تحويل السجل قبل التطبيع</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20</a:t>
            </a:fld>
            <a:endParaRPr lang="en-US" dirty="0"/>
          </a:p>
        </p:txBody>
      </p:sp>
      <p:sp>
        <p:nvSpPr>
          <p:cNvPr id="8" name="Footer Placeholder 5">
            <a:extLst>
              <a:ext uri="{FF2B5EF4-FFF2-40B4-BE49-F238E27FC236}">
                <a16:creationId xmlns:a16="http://schemas.microsoft.com/office/drawing/2014/main" id="{2C507C53-25F0-4233-8868-777D20E96ADF}"/>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7841088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ترجيح المؤشرات</a:t>
            </a:r>
            <a:endParaRPr lang="en-US" sz="1200" b="1"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تحديد الأهمية النسبية لكل مؤشر</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 بالنسبة </a:t>
            </a:r>
            <a:r>
              <a:rPr lang="ar-LB" sz="1200" b="0" u="none" strike="noStrike" kern="1200" dirty="0" err="1">
                <a:solidFill>
                  <a:schemeClr val="tx1"/>
                </a:solidFill>
                <a:effectLst/>
                <a:latin typeface="+mn-lt"/>
                <a:ea typeface="+mn-ea"/>
                <a:cs typeface="+mn-cs"/>
              </a:rPr>
              <a:t>لريكار</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تم تجميع مؤشرات الحساسية والقدرة على التكيف في أبعاد مختلفة لتحقيق التوازن</a:t>
            </a:r>
          </a:p>
          <a:p>
            <a:pPr marL="171450" indent="-171450" algn="r" rtl="1">
              <a:buFont typeface="Arial" panose="020B0604020202020204" pitchFamily="34" charset="0"/>
              <a:buChar char="•"/>
            </a:pPr>
            <a:endParaRPr lang="ar-LB" dirty="0"/>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تم تجميع مؤشرات الحساسية في 3 أبعاد: السكان والبيئة الطبيعية و من صنع الإنسان. </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تم تجميع مؤشرات القدرة على التكيف في 6 أبعاد: المعرفة والوعي والتكنولوجيا والبنية التحتية والمؤسسات والموارد الاقتصادية والإنصاف.</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21</a:t>
            </a:fld>
            <a:endParaRPr lang="en-US" dirty="0"/>
          </a:p>
        </p:txBody>
      </p:sp>
      <p:sp>
        <p:nvSpPr>
          <p:cNvPr id="8" name="Footer Placeholder 5">
            <a:extLst>
              <a:ext uri="{FF2B5EF4-FFF2-40B4-BE49-F238E27FC236}">
                <a16:creationId xmlns:a16="http://schemas.microsoft.com/office/drawing/2014/main" id="{A245DED3-0954-4DD9-9596-A8CBC867E93E}"/>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659433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sz="1200" b="1" u="none" strike="noStrike" kern="1200" dirty="0">
                <a:solidFill>
                  <a:schemeClr val="tx1"/>
                </a:solidFill>
                <a:effectLst/>
                <a:latin typeface="+mn-lt"/>
                <a:ea typeface="+mn-ea"/>
                <a:cs typeface="+mn-cs"/>
              </a:rPr>
              <a:t>ترجيح</a:t>
            </a:r>
            <a:r>
              <a:rPr lang="ar-LB" sz="1200" b="0" u="none" strike="noStrike" kern="1200" dirty="0">
                <a:solidFill>
                  <a:schemeClr val="tx1"/>
                </a:solidFill>
                <a:effectLst/>
                <a:latin typeface="+mn-lt"/>
                <a:ea typeface="+mn-ea"/>
                <a:cs typeface="+mn-cs"/>
              </a:rPr>
              <a:t> </a:t>
            </a:r>
            <a:r>
              <a:rPr lang="ar-LB" sz="1200" b="1" u="none" strike="noStrike" kern="1200" dirty="0">
                <a:solidFill>
                  <a:schemeClr val="tx1"/>
                </a:solidFill>
                <a:effectLst/>
                <a:latin typeface="+mn-lt"/>
                <a:ea typeface="+mn-ea"/>
                <a:cs typeface="+mn-cs"/>
              </a:rPr>
              <a:t>المؤشرات</a:t>
            </a:r>
            <a:endParaRPr lang="en-US" sz="1200" b="1" u="none" strike="noStrike"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سيكون للمخطط المختار للترجيح</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تأثير كبير على تقييم قابلية التأثر</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أساليب إحصائية </a:t>
            </a:r>
          </a:p>
          <a:p>
            <a:pPr marL="628650" lvl="1" indent="-171450" algn="r" rtl="1">
              <a:buFont typeface="Courier New" panose="02070309020205020404" pitchFamily="49" charset="0"/>
              <a:buChar char="o"/>
            </a:pPr>
            <a:r>
              <a:rPr lang="ar-LB" sz="1200" b="0" u="none" strike="noStrike" kern="1200" dirty="0">
                <a:solidFill>
                  <a:schemeClr val="tx1"/>
                </a:solidFill>
                <a:effectLst/>
                <a:latin typeface="+mn-lt"/>
                <a:ea typeface="+mn-ea"/>
                <a:cs typeface="+mn-cs"/>
              </a:rPr>
              <a:t>تحليل المكونات الرئيسية وتحليل العوامل الاستكشافية (</a:t>
            </a:r>
            <a:r>
              <a:rPr lang="en-US" sz="1200" b="0" u="none" strike="noStrike" kern="1200" dirty="0">
                <a:solidFill>
                  <a:schemeClr val="tx1"/>
                </a:solidFill>
                <a:effectLst/>
                <a:latin typeface="+mn-lt"/>
                <a:ea typeface="+mn-ea"/>
                <a:cs typeface="+mn-cs"/>
              </a:rPr>
              <a:t>PCA / EFA) </a:t>
            </a:r>
            <a:endParaRPr lang="ar-LB" sz="1200" b="0" u="none" strike="noStrike" kern="1200" dirty="0">
              <a:solidFill>
                <a:schemeClr val="tx1"/>
              </a:solidFill>
              <a:effectLst/>
              <a:latin typeface="+mn-lt"/>
              <a:ea typeface="+mn-ea"/>
              <a:cs typeface="+mn-cs"/>
            </a:endParaRPr>
          </a:p>
          <a:p>
            <a:pPr marL="628650" lvl="1" indent="-171450" algn="r" rtl="1">
              <a:buFont typeface="Courier New" panose="02070309020205020404" pitchFamily="49" charset="0"/>
              <a:buChar char="o"/>
            </a:pPr>
            <a:r>
              <a:rPr lang="ar-LB" sz="1200" b="0" u="none" strike="noStrike" kern="1200" dirty="0">
                <a:solidFill>
                  <a:schemeClr val="tx1"/>
                </a:solidFill>
                <a:effectLst/>
                <a:latin typeface="+mn-lt"/>
                <a:ea typeface="+mn-ea"/>
                <a:cs typeface="+mn-cs"/>
              </a:rPr>
              <a:t>تحليل تغليف البيانات (</a:t>
            </a:r>
            <a:r>
              <a:rPr lang="en-US" sz="1200" b="0" u="none" strike="noStrike" kern="1200" dirty="0">
                <a:solidFill>
                  <a:schemeClr val="tx1"/>
                </a:solidFill>
                <a:effectLst/>
                <a:latin typeface="+mn-lt"/>
                <a:ea typeface="+mn-ea"/>
                <a:cs typeface="+mn-cs"/>
              </a:rPr>
              <a:t>DEA) </a:t>
            </a:r>
            <a:endParaRPr lang="ar-LB" sz="1200" b="0" u="none" strike="noStrike" kern="1200" dirty="0">
              <a:solidFill>
                <a:schemeClr val="tx1"/>
              </a:solidFill>
              <a:effectLst/>
              <a:latin typeface="+mn-lt"/>
              <a:ea typeface="+mn-ea"/>
              <a:cs typeface="+mn-cs"/>
            </a:endParaRPr>
          </a:p>
          <a:p>
            <a:pPr marL="628650" lvl="1" indent="-171450" algn="r" rtl="1">
              <a:buFont typeface="Courier New" panose="02070309020205020404" pitchFamily="49" charset="0"/>
              <a:buChar char="o"/>
            </a:pPr>
            <a:r>
              <a:rPr lang="ar-LB" sz="1200" b="0" u="none" strike="noStrike" kern="1200" dirty="0">
                <a:solidFill>
                  <a:schemeClr val="tx1"/>
                </a:solidFill>
                <a:effectLst/>
                <a:latin typeface="+mn-lt"/>
                <a:ea typeface="+mn-ea"/>
                <a:cs typeface="+mn-cs"/>
              </a:rPr>
              <a:t>الانحدار الخطي </a:t>
            </a:r>
          </a:p>
          <a:p>
            <a:pPr marL="628650" lvl="1" indent="-171450" algn="r" rtl="1">
              <a:buFont typeface="Courier New" panose="02070309020205020404" pitchFamily="49" charset="0"/>
              <a:buChar char="o"/>
            </a:pPr>
            <a:r>
              <a:rPr lang="ar-LB" sz="1200" b="0" u="none" strike="noStrike" kern="1200" dirty="0">
                <a:solidFill>
                  <a:schemeClr val="tx1"/>
                </a:solidFill>
                <a:effectLst/>
                <a:latin typeface="+mn-lt"/>
                <a:ea typeface="+mn-ea"/>
                <a:cs typeface="+mn-cs"/>
              </a:rPr>
              <a:t>تحليل القرار متعدد المعايير </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المناهج التشاركية </a:t>
            </a:r>
          </a:p>
          <a:p>
            <a:pPr marL="628650" lvl="1" indent="-171450" algn="r" rtl="1">
              <a:buFont typeface="Courier New" panose="02070309020205020404" pitchFamily="49" charset="0"/>
              <a:buChar char="o"/>
            </a:pPr>
            <a:r>
              <a:rPr lang="ar-LB" sz="1200" b="0" u="none" strike="noStrike" kern="1200" dirty="0">
                <a:solidFill>
                  <a:schemeClr val="tx1"/>
                </a:solidFill>
                <a:effectLst/>
                <a:latin typeface="+mn-lt"/>
                <a:ea typeface="+mn-ea"/>
                <a:cs typeface="+mn-cs"/>
              </a:rPr>
              <a:t>عملية تخصيص الميزانية (</a:t>
            </a:r>
            <a:r>
              <a:rPr lang="en-US" sz="1200" b="0" u="none" strike="noStrike" kern="1200" dirty="0">
                <a:solidFill>
                  <a:schemeClr val="tx1"/>
                </a:solidFill>
                <a:effectLst/>
                <a:latin typeface="+mn-lt"/>
                <a:ea typeface="+mn-ea"/>
                <a:cs typeface="+mn-cs"/>
              </a:rPr>
              <a:t>BAP</a:t>
            </a:r>
            <a:r>
              <a:rPr lang="ar-LB" sz="1200" b="0" u="none" strike="noStrike" kern="1200" dirty="0">
                <a:solidFill>
                  <a:schemeClr val="tx1"/>
                </a:solidFill>
                <a:effectLst/>
                <a:latin typeface="+mn-lt"/>
                <a:ea typeface="+mn-ea"/>
                <a:cs typeface="+mn-cs"/>
              </a:rPr>
              <a:t>)</a:t>
            </a:r>
          </a:p>
          <a:p>
            <a:pPr marL="628650" lvl="1" indent="-171450" algn="r" rtl="1">
              <a:buFont typeface="Courier New" panose="02070309020205020404" pitchFamily="49" charset="0"/>
              <a:buChar char="o"/>
            </a:pP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عملية التحليل الوراثي</a:t>
            </a:r>
          </a:p>
          <a:p>
            <a:pPr marL="0" indent="0" algn="r" rtl="1">
              <a:buFont typeface="Arial" panose="020B0604020202020204" pitchFamily="34" charset="0"/>
              <a:buNone/>
            </a:pP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الترجيح المتساوي هو ليس غياب الترجيح وإنما يجب تبريره من خلال المناهج التشاركية</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يوصى بإجراء تحليل الحساسية لزيادة تبرير مخطط الترجيح المحدد.</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 استخدم </a:t>
            </a:r>
            <a:r>
              <a:rPr lang="ar-LB" sz="1200" b="0" u="none" strike="noStrike" kern="1200" dirty="0" err="1">
                <a:solidFill>
                  <a:schemeClr val="tx1"/>
                </a:solidFill>
                <a:effectLst/>
                <a:latin typeface="+mn-lt"/>
                <a:ea typeface="+mn-ea"/>
                <a:cs typeface="+mn-cs"/>
              </a:rPr>
              <a:t>ريكار</a:t>
            </a:r>
            <a:r>
              <a:rPr lang="ar-LB"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عملية تخصيص الميزانية عن طريق إرسال مسوحات للخبراء في جميع أنحاء المنطقة العربية في مختلف القطاعات المتعلقة بالمياه.</a:t>
            </a:r>
          </a:p>
          <a:p>
            <a:pPr marL="0" indent="0" algn="r" rtl="1">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22</a:t>
            </a:fld>
            <a:endParaRPr lang="en-US" dirty="0"/>
          </a:p>
        </p:txBody>
      </p:sp>
      <p:sp>
        <p:nvSpPr>
          <p:cNvPr id="8" name="Footer Placeholder 5">
            <a:extLst>
              <a:ext uri="{FF2B5EF4-FFF2-40B4-BE49-F238E27FC236}">
                <a16:creationId xmlns:a16="http://schemas.microsoft.com/office/drawing/2014/main" id="{29E3E0A5-6E70-4332-8A8E-568067C7A1CD}"/>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422813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المؤشرات التجميعية</a:t>
            </a:r>
            <a:endParaRPr lang="en-US" sz="1200" b="1"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يجب تجميع المؤشرات معًا لإنشاء قيمة مؤشر مركبة.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يميل التجميع الحسابي إلى تقديم قابلية كاملة للتعويض ، حيث يمكن تعويض الأداء الضعيف لبعض المؤشرات بقيم عالية بما فيه الكفاية للمؤشرات الأخرى. على سبيل المثال ، إذا تم تشكيل مؤشرات مركبة افتراضية من عدم المساواة ، والتدهور البيئي ، والناتج المحلي الإجمالي للفرد والبطالة ، لدولتين ، واحدة بقيم (21،1،1،1) والأخرى مع (6،6،6،6) سيكون لها قيمة مؤشر مركب متساوية (= 6) تحت تجميع الإضافات. من الواضح أن البلدين سيمثلان ظروفًا اجتماعية مختلفة تمامًا لن تنعكس في المجمع.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يُفضل التجميع الهندسي لأنه يوفر تعويضًا جزئيًا. في المثال الموضح أعلاه ، سيكون للدولة الأولى قيمة مؤشر مركب أقل بكثير (= 2.14) من الدولة الثانية (= 6.00) تحت التجميع الهندسي. يمكن أيضًا تبرير استخدام التجميع الهندسي على أساس الحوافز المختلفة التي تطبقها على البلدان في عملية قياس الأداء.</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23</a:t>
            </a:fld>
            <a:endParaRPr lang="en-US" dirty="0"/>
          </a:p>
        </p:txBody>
      </p:sp>
      <p:sp>
        <p:nvSpPr>
          <p:cNvPr id="8" name="Footer Placeholder 5">
            <a:extLst>
              <a:ext uri="{FF2B5EF4-FFF2-40B4-BE49-F238E27FC236}">
                <a16:creationId xmlns:a16="http://schemas.microsoft.com/office/drawing/2014/main" id="{296189A0-4817-4710-B802-CD55981B7C3F}"/>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926872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التجميع عند كل مستوى</a:t>
            </a:r>
            <a:endParaRPr lang="en-US" sz="1200" b="1"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1"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المستوى 1: المؤشرات</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المستوى 2: الأبعاد (إن وجدت)</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المستوى 3: المكونات</a:t>
            </a: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التجميع عند كل مستوى: المؤشرات ، ثم الأبعاد (إن وجدت) ، ثم المكونات (التعرض والحساسية والقدرة على التكيف)</a:t>
            </a:r>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24</a:t>
            </a:fld>
            <a:endParaRPr lang="en-US" dirty="0"/>
          </a:p>
        </p:txBody>
      </p:sp>
      <p:sp>
        <p:nvSpPr>
          <p:cNvPr id="8" name="Footer Placeholder 5">
            <a:extLst>
              <a:ext uri="{FF2B5EF4-FFF2-40B4-BE49-F238E27FC236}">
                <a16:creationId xmlns:a16="http://schemas.microsoft.com/office/drawing/2014/main" id="{5CE46643-4D8D-4FB7-8076-BF287B988C03}"/>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4278059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عينة سلسلة الأثر</a:t>
            </a:r>
            <a:endParaRPr lang="en-US" sz="1200" b="1"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توضح سلاسل الأثر علاقة السبب والنتيجة بين المؤشرات والأبعاد والمكونات قابلية التأثر.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kern="1200" dirty="0">
                <a:solidFill>
                  <a:schemeClr val="tx1"/>
                </a:solidFill>
                <a:effectLst/>
                <a:latin typeface="+mn-lt"/>
                <a:ea typeface="+mn-ea"/>
                <a:cs typeface="+mn-cs"/>
              </a:rPr>
              <a:t>اختيار المؤشر هو عملية تكرارية. ويُنصح بوضع سلسلة </a:t>
            </a:r>
            <a:r>
              <a:rPr lang="ar-LB" sz="1200" b="0" u="none" strike="noStrike" kern="1200" dirty="0">
                <a:solidFill>
                  <a:schemeClr val="tx1"/>
                </a:solidFill>
                <a:effectLst/>
                <a:latin typeface="+mn-lt"/>
                <a:ea typeface="+mn-ea"/>
                <a:cs typeface="+mn-cs"/>
              </a:rPr>
              <a:t>الأثر</a:t>
            </a:r>
            <a:r>
              <a:rPr lang="ar-LB" sz="1200" kern="1200" dirty="0">
                <a:solidFill>
                  <a:schemeClr val="tx1"/>
                </a:solidFill>
                <a:effectLst/>
                <a:latin typeface="+mn-lt"/>
                <a:ea typeface="+mn-ea"/>
                <a:cs typeface="+mn-cs"/>
              </a:rPr>
              <a:t> في بداية دراسة تقييم القابلية للتأثر من أجل وضع أفكار عن المؤشرات الأكثر صلة بالدراسة (سواء كان ذلك التأثير على المحاصيل، أو التأثير على المناطق الساحلية، وما إلى ذلك). ويمكن تنقيح اختيار المؤشرات على أساس توافر البيانات.</a:t>
            </a:r>
            <a:endParaRPr lang="en-US" sz="1200"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LB"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 الرقم بين قوسين هو وزن</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أي ترجيح كل عنصر ، في مستوى التجميع هذا. يجب أن تبلغ ترجيحات</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العنصر لكل مستوى 1.0.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u="none" strike="noStrike" kern="1200" dirty="0">
                <a:solidFill>
                  <a:schemeClr val="tx1"/>
                </a:solidFill>
                <a:effectLst/>
                <a:latin typeface="+mn-lt"/>
                <a:ea typeface="+mn-ea"/>
                <a:cs typeface="+mn-cs"/>
              </a:rPr>
              <a:t>هذه هي</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عينة سلسلة الأثر في ريكار عن التغيير في توفر المياه</a:t>
            </a:r>
            <a:endParaRPr lang="en-US"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LB"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u="none" strike="noStrike" kern="1200" dirty="0">
                <a:solidFill>
                  <a:schemeClr val="tx1"/>
                </a:solidFill>
                <a:effectLst/>
                <a:latin typeface="+mn-lt"/>
                <a:ea typeface="+mn-ea"/>
                <a:cs typeface="+mn-cs"/>
              </a:rPr>
              <a:t>ملاحظة ل </a:t>
            </a:r>
            <a:r>
              <a:rPr lang="ar-LB" sz="1200" b="0" u="none" strike="noStrike" kern="1200" dirty="0" err="1">
                <a:solidFill>
                  <a:schemeClr val="tx1"/>
                </a:solidFill>
                <a:effectLst/>
                <a:latin typeface="+mn-lt"/>
                <a:ea typeface="+mn-ea"/>
                <a:cs typeface="+mn-cs"/>
              </a:rPr>
              <a:t>ريكار</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تم تقسيم بُعد البنية التحتية إلى أعمدة. تم استخدام خمس ركائز لتصنيف المؤشرات: (أ) الطاقة ، (ب) النقل ، (ج) الصحة ، (د) المياه والصرف الصحي ، (هـ) البيئة. تم استخدام ركيزتين فقط لهذا القطاع الفرعي / سلسلة الأثر</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الخاصة (المياه والصرف الصحي والبيئة)</a:t>
            </a:r>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25</a:t>
            </a:fld>
            <a:endParaRPr lang="en-US" dirty="0"/>
          </a:p>
        </p:txBody>
      </p:sp>
      <p:sp>
        <p:nvSpPr>
          <p:cNvPr id="8" name="Footer Placeholder 5">
            <a:extLst>
              <a:ext uri="{FF2B5EF4-FFF2-40B4-BE49-F238E27FC236}">
                <a16:creationId xmlns:a16="http://schemas.microsoft.com/office/drawing/2014/main" id="{524C3F48-CC5F-41C7-BAAB-3557A056B345}"/>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4033108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تنفيذ التجميع الهندسي في </a:t>
            </a:r>
            <a:r>
              <a:rPr lang="en-US" sz="1200" b="1" u="none" strike="noStrike" kern="1200" dirty="0">
                <a:solidFill>
                  <a:schemeClr val="tx1"/>
                </a:solidFill>
                <a:effectLst/>
                <a:latin typeface="+mn-lt"/>
                <a:ea typeface="+mn-ea"/>
                <a:cs typeface="+mn-cs"/>
              </a:rPr>
              <a:t>ArcMap</a:t>
            </a: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استخدم حاسبة البيانات النقطية الموجودة تحت أدوات محلل مكاني&gt; خريطة مفاهيم الجبر.</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u="none" strike="noStrike" kern="1200" dirty="0">
                <a:solidFill>
                  <a:schemeClr val="tx1"/>
                </a:solidFill>
                <a:effectLst/>
                <a:latin typeface="+mn-lt"/>
                <a:ea typeface="+mn-ea"/>
                <a:cs typeface="+mn-cs"/>
              </a:rPr>
              <a:t> لاحظ أنه يجب أن يكون لدى المستخدمين ترخيص المحلل المكاني متاحًا ويتم تفعيله. قم بالتفعيل بتحديد التخصيص &gt; ملحقات</a:t>
            </a:r>
            <a:r>
              <a:rPr lang="en-US" sz="1200" b="0" u="none" strike="noStrike" kern="1200" dirty="0">
                <a:solidFill>
                  <a:schemeClr val="tx1"/>
                </a:solidFill>
                <a:effectLst/>
                <a:latin typeface="+mn-lt"/>
                <a:ea typeface="+mn-ea"/>
                <a:cs typeface="+mn-cs"/>
              </a:rPr>
              <a:t>.</a:t>
            </a:r>
            <a:endParaRPr lang="ar-LB"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26</a:t>
            </a:fld>
            <a:endParaRPr lang="en-US" dirty="0"/>
          </a:p>
        </p:txBody>
      </p:sp>
      <p:sp>
        <p:nvSpPr>
          <p:cNvPr id="8" name="Footer Placeholder 5">
            <a:extLst>
              <a:ext uri="{FF2B5EF4-FFF2-40B4-BE49-F238E27FC236}">
                <a16:creationId xmlns:a16="http://schemas.microsoft.com/office/drawing/2014/main" id="{57CA4306-9EA9-4828-8F4A-ED029D13B99C}"/>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504723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sz="1200" b="1" u="none" strike="noStrike" kern="1200" dirty="0">
                <a:solidFill>
                  <a:schemeClr val="tx1"/>
                </a:solidFill>
                <a:effectLst/>
                <a:latin typeface="+mn-lt"/>
                <a:ea typeface="+mn-ea"/>
                <a:cs typeface="+mn-cs"/>
              </a:rPr>
              <a:t>تنفيذ التجميع الهندسي في </a:t>
            </a:r>
            <a:r>
              <a:rPr lang="en-US" sz="1200" b="1" u="none" strike="noStrike" kern="1200" dirty="0">
                <a:solidFill>
                  <a:schemeClr val="tx1"/>
                </a:solidFill>
                <a:effectLst/>
                <a:latin typeface="+mn-lt"/>
                <a:ea typeface="+mn-ea"/>
                <a:cs typeface="+mn-cs"/>
              </a:rPr>
              <a:t>ArcMap</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LB"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u="none" strike="noStrike" kern="1200" dirty="0">
                <a:solidFill>
                  <a:schemeClr val="tx1"/>
                </a:solidFill>
                <a:effectLst/>
                <a:latin typeface="+mn-lt"/>
                <a:ea typeface="+mn-ea"/>
                <a:cs typeface="+mn-cs"/>
              </a:rPr>
              <a:t>المعادلة المكتوبة في حاسبة البيانات النقطية كما يلي: الطاقة (المؤشر 1 ، الترجيح 1) * الطاقة (المؤشر 2 ، الترجيح 2) * الطاقة (المؤشر 3 ، الترجيح 3)</a:t>
            </a:r>
            <a:endParaRPr lang="en-US"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LB"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u="none" strike="noStrike" kern="1200" dirty="0">
                <a:solidFill>
                  <a:schemeClr val="tx1"/>
                </a:solidFill>
                <a:effectLst/>
                <a:latin typeface="+mn-lt"/>
                <a:ea typeface="+mn-ea"/>
                <a:cs typeface="+mn-cs"/>
              </a:rPr>
              <a:t>المثال هو تجميع مؤشرات الحساسية للبعد السكاني ، الموضحة في سلسلة التأثير في الشريحة 25. </a:t>
            </a:r>
            <a:endParaRPr lang="en-US" sz="1200" b="0" u="none" strike="noStrike"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LB"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u="none" strike="noStrike" kern="1200" dirty="0">
                <a:solidFill>
                  <a:schemeClr val="tx1"/>
                </a:solidFill>
                <a:effectLst/>
                <a:latin typeface="+mn-lt"/>
                <a:ea typeface="+mn-ea"/>
                <a:cs typeface="+mn-cs"/>
              </a:rPr>
              <a:t>كرر لكل مستوى من التجميع.</a:t>
            </a:r>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27</a:t>
            </a:fld>
            <a:endParaRPr lang="en-US" dirty="0"/>
          </a:p>
        </p:txBody>
      </p:sp>
      <p:sp>
        <p:nvSpPr>
          <p:cNvPr id="8" name="Footer Placeholder 5">
            <a:extLst>
              <a:ext uri="{FF2B5EF4-FFF2-40B4-BE49-F238E27FC236}">
                <a16:creationId xmlns:a16="http://schemas.microsoft.com/office/drawing/2014/main" id="{10870588-3F3C-4366-A7A4-119E13CC6BC6}"/>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850244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عكس القدرة على التكيف</a:t>
            </a:r>
            <a:endParaRPr lang="en-US" sz="1200" b="1"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سيكون للتعرض والحساسية وقابلية التأثر ترقيم 1 تمثل حالة مواتية (أي التعرض المنخفض) ، و 10 تمثل حالة غير مواتية (أي التعرض العالي). يساعد نظام ألوان "ضوء التوقف" على تمثيل هذه القيم في تخطيط نظم المعلومات الجغرافية.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من ناحية أخرى ، سيكون للقدرة على التكيف قيم 1 تمثل حالة غير مواتية (أي القدرة على التكيف المنخفضة) و 10 تمثل حالة مواتية (أي القدرة على التكيف العالية). </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وبالتالي للحفاظ على جميع القيم المواتية معًا وجميع القيم غير المواتية معًا ، يجب عكس مؤشرات القدرة على التكيف قبل التجميع لتحديد قابلية التأثر.</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28</a:t>
            </a:fld>
            <a:endParaRPr lang="en-US" dirty="0"/>
          </a:p>
        </p:txBody>
      </p:sp>
      <p:sp>
        <p:nvSpPr>
          <p:cNvPr id="8" name="Footer Placeholder 5">
            <a:extLst>
              <a:ext uri="{FF2B5EF4-FFF2-40B4-BE49-F238E27FC236}">
                <a16:creationId xmlns:a16="http://schemas.microsoft.com/office/drawing/2014/main" id="{5E2EBEB7-1C5B-401A-8BD8-91A3C2AA371B}"/>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028337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sz="1200" b="1" u="none" strike="noStrike" kern="1200" dirty="0">
                <a:solidFill>
                  <a:schemeClr val="tx1"/>
                </a:solidFill>
                <a:effectLst/>
                <a:latin typeface="+mn-lt"/>
                <a:ea typeface="+mn-ea"/>
                <a:cs typeface="+mn-cs"/>
              </a:rPr>
              <a:t>تنفيذ التجميع الهندسي </a:t>
            </a:r>
            <a:r>
              <a:rPr lang="en-US" sz="1200" b="1" u="none" strike="noStrike" kern="1200" dirty="0">
                <a:solidFill>
                  <a:schemeClr val="tx1"/>
                </a:solidFill>
                <a:effectLst/>
                <a:latin typeface="+mn-lt"/>
                <a:ea typeface="+mn-ea"/>
                <a:cs typeface="+mn-cs"/>
              </a:rPr>
              <a:t>-</a:t>
            </a:r>
            <a:r>
              <a:rPr lang="ar-LB" sz="1200" b="1" u="none" strike="noStrike" kern="1200" dirty="0">
                <a:solidFill>
                  <a:schemeClr val="tx1"/>
                </a:solidFill>
                <a:effectLst/>
                <a:latin typeface="+mn-lt"/>
                <a:ea typeface="+mn-ea"/>
                <a:cs typeface="+mn-cs"/>
              </a:rPr>
              <a:t>عكس القدرة على التكيف</a:t>
            </a:r>
            <a:endParaRPr lang="en-US" sz="1200" b="1" u="none" strike="noStrike"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dirty="0"/>
              <a:t>لعكس قيم مؤشر القدرة على التكيف ، اطرح من 11 (لقيم المؤشر التي تتراوح من 1 إلى 10). سيظل النطاق الناتج من 1 إلى 10 ، لكن قيم 1 تمثل الآن حالة مواتية (أي قدرة تكيف عالية) وستمثل قيم 10 الآن حالة غير مواتية (أي قدرة تكيف منخفضة).</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29</a:t>
            </a:fld>
            <a:endParaRPr lang="en-US" dirty="0"/>
          </a:p>
        </p:txBody>
      </p:sp>
      <p:sp>
        <p:nvSpPr>
          <p:cNvPr id="8" name="Footer Placeholder 5">
            <a:extLst>
              <a:ext uri="{FF2B5EF4-FFF2-40B4-BE49-F238E27FC236}">
                <a16:creationId xmlns:a16="http://schemas.microsoft.com/office/drawing/2014/main" id="{39C5A059-D39E-4BD2-AC42-89663E2220D7}"/>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330899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SA" b="1" dirty="0">
                <a:latin typeface="Arial" panose="020B0604020202020204" pitchFamily="34" charset="0"/>
              </a:rPr>
              <a:t>الوحدة </a:t>
            </a:r>
            <a:r>
              <a:rPr lang="en-US" b="1" dirty="0"/>
              <a:t>6</a:t>
            </a:r>
            <a:r>
              <a:rPr lang="ar-SA" b="1" dirty="0"/>
              <a:t>: المحتويات </a:t>
            </a:r>
            <a:endParaRPr lang="en-US" b="1"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SA" b="1" dirty="0">
              <a:latin typeface="Arial" panose="020B0604020202020204" pitchFamily="34" charset="0"/>
            </a:endParaRPr>
          </a:p>
          <a:p>
            <a:pPr marL="171450" indent="-171450" algn="r" rtl="1">
              <a:buFont typeface="Arial" panose="020B0604020202020204" pitchFamily="34" charset="0"/>
              <a:buChar char="•"/>
            </a:pPr>
            <a:r>
              <a:rPr lang="ar-LB" b="0" u="none" strike="noStrike" dirty="0">
                <a:solidFill>
                  <a:srgbClr val="000000"/>
                </a:solidFill>
                <a:effectLst/>
              </a:rPr>
              <a:t>لماذا تكون تقييمات قابلية</a:t>
            </a:r>
            <a:r>
              <a:rPr lang="en-US" b="0" u="none" strike="noStrike" dirty="0">
                <a:solidFill>
                  <a:srgbClr val="000000"/>
                </a:solidFill>
                <a:effectLst/>
              </a:rPr>
              <a:t> </a:t>
            </a:r>
            <a:r>
              <a:rPr lang="ar-LB" b="0" u="none" strike="noStrike" dirty="0">
                <a:solidFill>
                  <a:srgbClr val="000000"/>
                </a:solidFill>
                <a:effectLst/>
              </a:rPr>
              <a:t>التأثر الجغرافية المكانية مفيدة على المستوى الإقليمي والحوض والمحلي والقطاعي؟</a:t>
            </a:r>
            <a:endParaRPr lang="en-US" b="0" u="none" strike="noStrike" dirty="0">
              <a:solidFill>
                <a:srgbClr val="000000"/>
              </a:solidFill>
              <a:effectLst/>
            </a:endParaRPr>
          </a:p>
          <a:p>
            <a:pPr marL="171450" indent="-171450" algn="r" rtl="1">
              <a:buFont typeface="Arial" panose="020B0604020202020204" pitchFamily="34" charset="0"/>
              <a:buChar char="•"/>
            </a:pPr>
            <a:endParaRPr lang="en-US" b="0" u="none" strike="noStrike" dirty="0">
              <a:solidFill>
                <a:srgbClr val="000000"/>
              </a:solidFill>
              <a:effectLst/>
            </a:endParaRPr>
          </a:p>
          <a:p>
            <a:pPr marL="171450" indent="-171450" algn="r" rtl="1">
              <a:buFont typeface="Arial" panose="020B0604020202020204" pitchFamily="34" charset="0"/>
              <a:buChar char="•"/>
            </a:pPr>
            <a:r>
              <a:rPr lang="ar-LB" sz="1200" b="0" i="0" u="none" strike="noStrike" baseline="0" dirty="0">
                <a:latin typeface="CIDFont+F4"/>
              </a:rPr>
              <a:t>منهجية التقييم المتكامل لقابلية التأثر المتبعة في ريكار</a:t>
            </a:r>
            <a:endParaRPr lang="en-US" sz="1200" b="0" i="0" u="none" strike="noStrike" baseline="0" dirty="0">
              <a:latin typeface="CIDFont+F4"/>
            </a:endParaRPr>
          </a:p>
          <a:p>
            <a:pPr marL="171450" indent="-171450" algn="r" rtl="1">
              <a:buFont typeface="Arial" panose="020B0604020202020204" pitchFamily="34" charset="0"/>
              <a:buChar char="•"/>
            </a:pPr>
            <a:endParaRPr lang="ar-LB" b="0" u="none" strike="noStrike" dirty="0">
              <a:solidFill>
                <a:srgbClr val="000000"/>
              </a:solidFill>
              <a:effectLst/>
            </a:endParaRPr>
          </a:p>
          <a:p>
            <a:pPr marL="171450" indent="-171450" algn="r" rtl="1">
              <a:buFont typeface="Arial" panose="020B0604020202020204" pitchFamily="34" charset="0"/>
              <a:buChar char="•"/>
            </a:pPr>
            <a:r>
              <a:rPr lang="ar-LB" b="0" u="none" strike="noStrike" dirty="0">
                <a:solidFill>
                  <a:srgbClr val="000000"/>
                </a:solidFill>
                <a:effectLst/>
              </a:rPr>
              <a:t>تجميع بيانات تقييم قابلية التأثر المدمجة</a:t>
            </a:r>
            <a:endParaRPr lang="en-US" b="0" u="none" strike="noStrike" dirty="0">
              <a:solidFill>
                <a:srgbClr val="000000"/>
              </a:solidFill>
              <a:effectLst/>
            </a:endParaRPr>
          </a:p>
          <a:p>
            <a:pPr marL="171450" indent="-171450" algn="r" rtl="1">
              <a:buFont typeface="Arial" panose="020B0604020202020204" pitchFamily="34" charset="0"/>
              <a:buChar char="•"/>
            </a:pPr>
            <a:endParaRPr lang="ar-LB" b="0" u="none" strike="noStrike" dirty="0">
              <a:solidFill>
                <a:srgbClr val="000000"/>
              </a:solidFill>
              <a:effectLst/>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أدوات رسم الخرائط المتكاملة</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a:t>
            </a:fld>
            <a:endParaRPr lang="en-US" dirty="0"/>
          </a:p>
        </p:txBody>
      </p:sp>
      <p:sp>
        <p:nvSpPr>
          <p:cNvPr id="8" name="Footer Placeholder 5">
            <a:extLst>
              <a:ext uri="{FF2B5EF4-FFF2-40B4-BE49-F238E27FC236}">
                <a16:creationId xmlns:a16="http://schemas.microsoft.com/office/drawing/2014/main" id="{86104ACA-F86F-41F3-AB1A-2362F068EBBD}"/>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4026881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النقاط الرئيسية للمؤشرات والتجميع</a:t>
            </a:r>
            <a:endParaRPr lang="en-US" sz="1200" b="1"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يجب أن تشمل المؤشرات الجغرافية المكانية منطقة الدراسة بأكملها. (لا يمكن تجميع المناطق ذات الفجوات.)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يجب أن تكون الترجيحات 1 لكل مستوى من التجميع. (المؤشرات&gt; الركائز&gt; الأبعاد&gt; المكونات)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لا يوجد عدد مثالي من المؤشرات. نظرًا لأن المؤشرات يتم تجميعها استنادًا إلى القيم المصنفة (وليس القيم الفعلية) ، فقد تكون قادرة على عرض الضعف مع بعض المؤشرات فقط.</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لاحظ أنه على الرغم من استخدام الركائز والأبعاد في ريكار</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فإن هذا ليس ضروريًا. يمكن تجميع المؤشرات مباشرة في كل مكون من المكونات الثلاثة (التعرض ، الحساسية ، القدرة على التكيف).</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30</a:t>
            </a:fld>
            <a:endParaRPr lang="en-US" dirty="0"/>
          </a:p>
        </p:txBody>
      </p:sp>
      <p:sp>
        <p:nvSpPr>
          <p:cNvPr id="8" name="Footer Placeholder 5">
            <a:extLst>
              <a:ext uri="{FF2B5EF4-FFF2-40B4-BE49-F238E27FC236}">
                <a16:creationId xmlns:a16="http://schemas.microsoft.com/office/drawing/2014/main" id="{50B2AF03-B953-4C36-8390-DB3844F4F13D}"/>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486123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sz="1200" b="1" u="none" strike="noStrike" kern="1200" dirty="0">
                <a:solidFill>
                  <a:schemeClr val="tx1"/>
                </a:solidFill>
                <a:effectLst/>
                <a:latin typeface="+mn-lt"/>
                <a:ea typeface="+mn-ea"/>
                <a:cs typeface="+mn-cs"/>
              </a:rPr>
              <a:t>النقاط الرئيسية للمؤشرات والتجميع</a:t>
            </a:r>
            <a:endParaRPr lang="en-US" sz="1200" b="1" u="none" strike="noStrike"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LB"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u="none" strike="noStrike" kern="1200" dirty="0">
                <a:solidFill>
                  <a:schemeClr val="tx1"/>
                </a:solidFill>
                <a:effectLst/>
                <a:latin typeface="+mn-lt"/>
                <a:ea typeface="+mn-ea"/>
                <a:cs typeface="+mn-cs"/>
              </a:rPr>
              <a:t>يجب أن يكون كل مؤشر مستقلاً عن الآخر ، مع وجود ارتباط ضعيف أو معدوم. </a:t>
            </a:r>
            <a:endParaRPr lang="en-US"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LB"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u="none" strike="noStrike" kern="1200" dirty="0">
                <a:solidFill>
                  <a:schemeClr val="tx1"/>
                </a:solidFill>
                <a:effectLst/>
                <a:latin typeface="+mn-lt"/>
                <a:ea typeface="+mn-ea"/>
                <a:cs typeface="+mn-cs"/>
              </a:rPr>
              <a:t>يجب أن تكون جميع المؤشرات في شكل بيانات نقطية</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لتسهيل التجميع. </a:t>
            </a:r>
            <a:endParaRPr lang="en-US"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LB"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u="none" strike="noStrike" kern="1200" dirty="0">
                <a:solidFill>
                  <a:schemeClr val="tx1"/>
                </a:solidFill>
                <a:effectLst/>
                <a:latin typeface="+mn-lt"/>
                <a:ea typeface="+mn-ea"/>
                <a:cs typeface="+mn-cs"/>
              </a:rPr>
              <a:t>يجب أن يكون نطاق القيم بعد كل قيم تجميع من 1 إلى 10 (إذا كان لكل مؤشر نطاق من 1 إلى 10). إذا تجاوز نطاق القيم هذا ، فهناك خطأ في التجميع. </a:t>
            </a:r>
            <a:endParaRPr lang="en-US"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LB"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u="none" strike="noStrike" kern="1200" dirty="0">
                <a:solidFill>
                  <a:schemeClr val="tx1"/>
                </a:solidFill>
                <a:effectLst/>
                <a:latin typeface="+mn-lt"/>
                <a:ea typeface="+mn-ea"/>
                <a:cs typeface="+mn-cs"/>
              </a:rPr>
              <a:t>يجب أن يكون للمؤشرات نفس الدقة المكانية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LB"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u="none" strike="noStrike" kern="1200" dirty="0">
                <a:solidFill>
                  <a:schemeClr val="tx1"/>
                </a:solidFill>
                <a:effectLst/>
                <a:latin typeface="+mn-lt"/>
                <a:ea typeface="+mn-ea"/>
                <a:cs typeface="+mn-cs"/>
              </a:rPr>
              <a:t>قد تكون بعض المؤشرات صيغة ملف شكلي. في مثل هذه الحالات ، قم بالتحويل إلى البيانات النقطية باستخدام أداة المضلع إلى البيانات النقطية ، الموجودة ضمن أدوات التحويل&gt; إلى البيانات النقطية.</a:t>
            </a:r>
          </a:p>
          <a:p>
            <a:pPr marL="0" indent="0" algn="r" rtl="1">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31</a:t>
            </a:fld>
            <a:endParaRPr lang="en-US" dirty="0"/>
          </a:p>
        </p:txBody>
      </p:sp>
      <p:sp>
        <p:nvSpPr>
          <p:cNvPr id="8" name="Footer Placeholder 5">
            <a:extLst>
              <a:ext uri="{FF2B5EF4-FFF2-40B4-BE49-F238E27FC236}">
                <a16:creationId xmlns:a16="http://schemas.microsoft.com/office/drawing/2014/main" id="{11E8634E-BE56-4229-AF1F-DDDDA4C8CD80}"/>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953813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تغيير الدقة المكانية في </a:t>
            </a:r>
            <a:r>
              <a:rPr lang="en-US" sz="1200" b="1" u="none" strike="noStrike" kern="1200" dirty="0">
                <a:solidFill>
                  <a:schemeClr val="tx1"/>
                </a:solidFill>
                <a:effectLst/>
                <a:latin typeface="+mn-lt"/>
                <a:ea typeface="+mn-ea"/>
                <a:cs typeface="+mn-cs"/>
              </a:rPr>
              <a:t>ArcMap</a:t>
            </a:r>
          </a:p>
          <a:p>
            <a:pPr marL="0" indent="0" algn="r" rtl="1">
              <a:buFont typeface="Arial" panose="020B0604020202020204" pitchFamily="34" charset="0"/>
              <a:buNone/>
            </a:pPr>
            <a:endParaRPr lang="en-US" sz="1200" b="1" u="none" strike="noStrike"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sz="1200" kern="1200" dirty="0">
                <a:solidFill>
                  <a:schemeClr val="tx1"/>
                </a:solidFill>
                <a:effectLst/>
                <a:latin typeface="+mn-lt"/>
                <a:ea typeface="+mn-ea"/>
                <a:cs typeface="+mn-cs"/>
              </a:rPr>
              <a:t>أداة إعادة تشكيل موجودة ضمن </a:t>
            </a:r>
            <a:r>
              <a:rPr lang="ar-LB" sz="1200" b="0" u="none" strike="noStrike" kern="1200" dirty="0">
                <a:solidFill>
                  <a:schemeClr val="tx1"/>
                </a:solidFill>
                <a:effectLst/>
                <a:latin typeface="+mn-lt"/>
                <a:ea typeface="+mn-ea"/>
                <a:cs typeface="+mn-cs"/>
              </a:rPr>
              <a:t>أدوات إدارة البيانات&gt; البيانات النقطية&gt; معالجة البيانات النقطية</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32</a:t>
            </a:fld>
            <a:endParaRPr lang="en-US" dirty="0"/>
          </a:p>
        </p:txBody>
      </p:sp>
      <p:sp>
        <p:nvSpPr>
          <p:cNvPr id="8" name="Footer Placeholder 5">
            <a:extLst>
              <a:ext uri="{FF2B5EF4-FFF2-40B4-BE49-F238E27FC236}">
                <a16:creationId xmlns:a16="http://schemas.microsoft.com/office/drawing/2014/main" id="{08695B63-AD52-4930-8108-7CF3AFC50569}"/>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92014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إعادة التشكيل في </a:t>
            </a:r>
            <a:r>
              <a:rPr lang="en-US" sz="1200" b="1" u="none" strike="noStrike" kern="1200" dirty="0">
                <a:solidFill>
                  <a:schemeClr val="tx1"/>
                </a:solidFill>
                <a:effectLst/>
                <a:latin typeface="+mn-lt"/>
                <a:ea typeface="+mn-ea"/>
                <a:cs typeface="+mn-cs"/>
              </a:rPr>
              <a:t>ArcMap</a:t>
            </a: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على سبيل المثال ، إعادة تشكيل بيانات درجة الحرارة لمنتصف القرن ، </a:t>
            </a:r>
            <a:r>
              <a:rPr lang="en-US" sz="1200" b="0" u="none" strike="noStrike" kern="1200" dirty="0">
                <a:solidFill>
                  <a:schemeClr val="tx1"/>
                </a:solidFill>
                <a:effectLst/>
                <a:latin typeface="+mn-lt"/>
                <a:ea typeface="+mn-ea"/>
                <a:cs typeface="+mn-cs"/>
              </a:rPr>
              <a:t>RCP8.5 </a:t>
            </a: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يتم تحديد حجم خلية الإخراج بواسطة المستخدم ويتم تحديدها دائمًا تقريبًا بالدرجات بدلاً من الكيلومترات. قد تحتاج إلى استخدام أداة القياس في نظم المعلومات الجغرافية للتأكيد.</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33</a:t>
            </a:fld>
            <a:endParaRPr lang="en-US" dirty="0"/>
          </a:p>
        </p:txBody>
      </p:sp>
      <p:sp>
        <p:nvSpPr>
          <p:cNvPr id="8" name="Footer Placeholder 5">
            <a:extLst>
              <a:ext uri="{FF2B5EF4-FFF2-40B4-BE49-F238E27FC236}">
                <a16:creationId xmlns:a16="http://schemas.microsoft.com/office/drawing/2014/main" id="{CF541EC4-E6C3-4295-8950-2C21491848A6}"/>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430311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sz="1200" b="1" u="none" strike="noStrike" kern="1200" dirty="0">
                <a:solidFill>
                  <a:schemeClr val="tx1"/>
                </a:solidFill>
                <a:effectLst/>
                <a:latin typeface="+mn-lt"/>
                <a:ea typeface="+mn-ea"/>
                <a:cs typeface="+mn-cs"/>
              </a:rPr>
              <a:t>إعادة التشكيل في </a:t>
            </a:r>
            <a:r>
              <a:rPr lang="en-US" sz="1200" b="1" u="none" strike="noStrike" kern="1200" dirty="0">
                <a:solidFill>
                  <a:schemeClr val="tx1"/>
                </a:solidFill>
                <a:effectLst/>
                <a:latin typeface="+mn-lt"/>
                <a:ea typeface="+mn-ea"/>
                <a:cs typeface="+mn-cs"/>
              </a:rPr>
              <a:t>ArcMap</a:t>
            </a:r>
            <a:endParaRPr lang="ar-LB" sz="1200" b="1"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تم إعادة تشكيل جميع المؤشرات المستخدمة في ريكار إلى ~ 1 كلم حجم خلية الشبكة (= 0.00833333 درجة). </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تأكد من إدخال نفس الحجم لكل من </a:t>
            </a:r>
            <a:r>
              <a:rPr lang="en-US" sz="1200" b="0" u="none" strike="noStrike" kern="1200" dirty="0">
                <a:solidFill>
                  <a:schemeClr val="tx1"/>
                </a:solidFill>
                <a:effectLst/>
                <a:latin typeface="+mn-lt"/>
                <a:ea typeface="+mn-ea"/>
                <a:cs typeface="+mn-cs"/>
              </a:rPr>
              <a:t>X </a:t>
            </a:r>
            <a:r>
              <a:rPr lang="ar-LB" sz="1200" b="0" u="none" strike="noStrike" kern="1200" dirty="0">
                <a:solidFill>
                  <a:schemeClr val="tx1"/>
                </a:solidFill>
                <a:effectLst/>
                <a:latin typeface="+mn-lt"/>
                <a:ea typeface="+mn-ea"/>
                <a:cs typeface="+mn-cs"/>
              </a:rPr>
              <a:t>و </a:t>
            </a:r>
            <a:r>
              <a:rPr lang="en-US" sz="1200" b="0" u="none" strike="noStrike" kern="1200" dirty="0">
                <a:solidFill>
                  <a:schemeClr val="tx1"/>
                </a:solidFill>
                <a:effectLst/>
                <a:latin typeface="+mn-lt"/>
                <a:ea typeface="+mn-ea"/>
                <a:cs typeface="+mn-cs"/>
              </a:rPr>
              <a:t>Y </a:t>
            </a:r>
            <a:r>
              <a:rPr lang="ar-LB" sz="1200" b="0" u="none" strike="noStrike" kern="1200" dirty="0">
                <a:solidFill>
                  <a:schemeClr val="tx1"/>
                </a:solidFill>
                <a:effectLst/>
                <a:latin typeface="+mn-lt"/>
                <a:ea typeface="+mn-ea"/>
                <a:cs typeface="+mn-cs"/>
              </a:rPr>
              <a:t> للحفاظ على خلية الشبكة المربعة.</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34</a:t>
            </a:fld>
            <a:endParaRPr lang="en-US" dirty="0"/>
          </a:p>
        </p:txBody>
      </p:sp>
      <p:sp>
        <p:nvSpPr>
          <p:cNvPr id="8" name="Footer Placeholder 5">
            <a:extLst>
              <a:ext uri="{FF2B5EF4-FFF2-40B4-BE49-F238E27FC236}">
                <a16:creationId xmlns:a16="http://schemas.microsoft.com/office/drawing/2014/main" id="{34D8817D-71C1-4FA1-A529-7C2586AA0F25}"/>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597624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sz="1200" b="1" u="none" strike="noStrike" kern="1200" dirty="0">
                <a:solidFill>
                  <a:schemeClr val="tx1"/>
                </a:solidFill>
                <a:effectLst/>
                <a:latin typeface="+mn-lt"/>
                <a:ea typeface="+mn-ea"/>
                <a:cs typeface="+mn-cs"/>
              </a:rPr>
              <a:t>إعادة التشكيل في </a:t>
            </a:r>
            <a:r>
              <a:rPr lang="en-US" sz="1200" b="1" u="none" strike="noStrike" kern="1200" dirty="0">
                <a:solidFill>
                  <a:schemeClr val="tx1"/>
                </a:solidFill>
                <a:effectLst/>
                <a:latin typeface="+mn-lt"/>
                <a:ea typeface="+mn-ea"/>
                <a:cs typeface="+mn-cs"/>
              </a:rPr>
              <a:t>ArcMap</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LB" sz="1200" b="1"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u="none" strike="noStrike" kern="1200" dirty="0">
                <a:solidFill>
                  <a:schemeClr val="tx1"/>
                </a:solidFill>
                <a:effectLst/>
                <a:latin typeface="+mn-lt"/>
                <a:ea typeface="+mn-ea"/>
                <a:cs typeface="+mn-cs"/>
              </a:rPr>
              <a:t>تقنيات إعادة التشكيل المختلفة للاختيار من بينها: </a:t>
            </a:r>
          </a:p>
          <a:p>
            <a:pPr marL="628650" marR="0" lvl="1" indent="-171450" algn="r" defTabSz="914400" rtl="1"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ar-LB" sz="1200" b="0" u="none" strike="noStrike" kern="1200" dirty="0">
                <a:solidFill>
                  <a:schemeClr val="tx1"/>
                </a:solidFill>
                <a:effectLst/>
                <a:latin typeface="+mn-lt"/>
                <a:ea typeface="+mn-ea"/>
                <a:cs typeface="+mn-cs"/>
              </a:rPr>
              <a:t>الأقرب</a:t>
            </a:r>
            <a:r>
              <a:rPr lang="en-US" sz="1200" b="0" u="none" strike="noStrike" kern="1200" dirty="0">
                <a:solidFill>
                  <a:schemeClr val="tx1"/>
                </a:solidFill>
                <a:effectLst/>
                <a:latin typeface="+mn-lt"/>
                <a:ea typeface="+mn-ea"/>
                <a:cs typeface="+mn-cs"/>
              </a:rPr>
              <a:t> Nearest</a:t>
            </a:r>
            <a:r>
              <a:rPr lang="ar-LB" sz="1200" b="0" u="none" strike="noStrike" kern="1200" dirty="0">
                <a:solidFill>
                  <a:schemeClr val="tx1"/>
                </a:solidFill>
                <a:effectLst/>
                <a:latin typeface="+mn-lt"/>
                <a:ea typeface="+mn-ea"/>
                <a:cs typeface="+mn-cs"/>
              </a:rPr>
              <a:t>: يقلل التغييرات على قيم بكسل حيث لا يتم إنشاء قيم جديدة. أفضل استخدام للبيانات المنفصلة ، مثل استخدام الأراضي.</a:t>
            </a:r>
            <a:endParaRPr lang="en-US" sz="1200" b="0" u="none" strike="noStrike" kern="1200" dirty="0">
              <a:solidFill>
                <a:schemeClr val="tx1"/>
              </a:solidFill>
              <a:effectLst/>
              <a:latin typeface="+mn-lt"/>
              <a:ea typeface="+mn-ea"/>
              <a:cs typeface="+mn-cs"/>
            </a:endParaRPr>
          </a:p>
          <a:p>
            <a:pPr marL="628650" marR="0" lvl="1" indent="-171450" algn="r" defTabSz="914400" rtl="1"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ar-LB" sz="1200" b="0" u="none" strike="noStrike" kern="1200" dirty="0">
                <a:solidFill>
                  <a:schemeClr val="tx1"/>
                </a:solidFill>
                <a:effectLst/>
                <a:latin typeface="+mn-lt"/>
                <a:ea typeface="+mn-ea"/>
                <a:cs typeface="+mn-cs"/>
              </a:rPr>
              <a:t> </a:t>
            </a:r>
            <a:r>
              <a:rPr lang="en-US" sz="1200" b="0" u="none" strike="noStrike" kern="1200" dirty="0">
                <a:solidFill>
                  <a:schemeClr val="tx1"/>
                </a:solidFill>
                <a:effectLst/>
                <a:latin typeface="+mn-lt"/>
                <a:ea typeface="+mn-ea"/>
                <a:cs typeface="+mn-cs"/>
              </a:rPr>
              <a:t>Bilinear </a:t>
            </a:r>
            <a:r>
              <a:rPr lang="ar-LB" sz="1200" b="0" u="none" strike="noStrike" kern="1200" dirty="0">
                <a:solidFill>
                  <a:schemeClr val="tx1"/>
                </a:solidFill>
                <a:effectLst/>
                <a:latin typeface="+mn-lt"/>
                <a:ea typeface="+mn-ea"/>
                <a:cs typeface="+mn-cs"/>
              </a:rPr>
              <a:t> :  يقوم بتقدير قيمة كل بكسل بمتوسط ​​قيم 4 بكسلات الشبكة المحيطة. </a:t>
            </a:r>
          </a:p>
          <a:p>
            <a:pPr marL="628650" marR="0" lvl="1" indent="-171450" algn="r" defTabSz="914400" rtl="1"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ar-LB" sz="1200" b="0" u="none" strike="noStrike" kern="1200" dirty="0">
                <a:solidFill>
                  <a:schemeClr val="tx1"/>
                </a:solidFill>
                <a:effectLst/>
                <a:latin typeface="+mn-lt"/>
                <a:ea typeface="+mn-ea"/>
                <a:cs typeface="+mn-cs"/>
              </a:rPr>
              <a:t>التكعيبي</a:t>
            </a:r>
            <a:r>
              <a:rPr lang="en-US" sz="1200" b="0" u="none" strike="noStrike" kern="1200" dirty="0">
                <a:solidFill>
                  <a:schemeClr val="tx1"/>
                </a:solidFill>
                <a:effectLst/>
                <a:latin typeface="+mn-lt"/>
                <a:ea typeface="+mn-ea"/>
                <a:cs typeface="+mn-cs"/>
              </a:rPr>
              <a:t> Cubic </a:t>
            </a:r>
            <a:r>
              <a:rPr lang="ar-LB" sz="1200" b="0" u="none" strike="noStrike" kern="1200" dirty="0">
                <a:solidFill>
                  <a:schemeClr val="tx1"/>
                </a:solidFill>
                <a:effectLst/>
                <a:latin typeface="+mn-lt"/>
                <a:ea typeface="+mn-ea"/>
                <a:cs typeface="+mn-cs"/>
              </a:rPr>
              <a:t>: يقحم قيمة كل بكسل بمتوسط ​​قيم 16 بكسل الشبكة المحيطة. </a:t>
            </a:r>
          </a:p>
          <a:p>
            <a:pPr marL="628650" marR="0" lvl="1" indent="-171450" algn="r" defTabSz="914400" rtl="1"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ar-LB" sz="1200" b="0" u="none" strike="noStrike" kern="1200" dirty="0">
                <a:solidFill>
                  <a:schemeClr val="tx1"/>
                </a:solidFill>
                <a:effectLst/>
                <a:latin typeface="+mn-lt"/>
                <a:ea typeface="+mn-ea"/>
                <a:cs typeface="+mn-cs"/>
              </a:rPr>
              <a:t>الأغلبية</a:t>
            </a:r>
            <a:r>
              <a:rPr lang="en-US" sz="1200" b="0" u="none" strike="noStrike" kern="1200" dirty="0">
                <a:solidFill>
                  <a:schemeClr val="tx1"/>
                </a:solidFill>
                <a:effectLst/>
                <a:latin typeface="+mn-lt"/>
                <a:ea typeface="+mn-ea"/>
                <a:cs typeface="+mn-cs"/>
              </a:rPr>
              <a:t> Majority </a:t>
            </a:r>
            <a:r>
              <a:rPr lang="ar-LB" sz="1200" b="0" u="none" strike="noStrike" kern="1200" dirty="0">
                <a:solidFill>
                  <a:schemeClr val="tx1"/>
                </a:solidFill>
                <a:effectLst/>
                <a:latin typeface="+mn-lt"/>
                <a:ea typeface="+mn-ea"/>
                <a:cs typeface="+mn-cs"/>
              </a:rPr>
              <a:t>: تحدد قيمة كل بكسل بناءً على القيمة الأكثر شيوعًا في نافذة 3 × 3. الأنسب للبيانات المنفصلة. </a:t>
            </a:r>
            <a:endParaRPr lang="en-US" sz="1200" b="0" u="none" strike="noStrike" kern="1200" dirty="0">
              <a:solidFill>
                <a:schemeClr val="tx1"/>
              </a:solidFill>
              <a:effectLst/>
              <a:latin typeface="+mn-lt"/>
              <a:ea typeface="+mn-ea"/>
              <a:cs typeface="+mn-cs"/>
            </a:endParaRPr>
          </a:p>
          <a:p>
            <a:pPr marL="628650" marR="0" lvl="1" indent="-171450" algn="r" defTabSz="914400" rtl="1"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ar-LB"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u="none" strike="noStrike" kern="1200" dirty="0">
                <a:solidFill>
                  <a:schemeClr val="tx1"/>
                </a:solidFill>
                <a:effectLst/>
                <a:latin typeface="+mn-lt"/>
                <a:ea typeface="+mn-ea"/>
                <a:cs typeface="+mn-cs"/>
              </a:rPr>
              <a:t>لإعادة تشكيل مؤشرات تقييم قابلية التأثر ، يوصى إما </a:t>
            </a:r>
            <a:r>
              <a:rPr lang="en-US" sz="1200" b="0" u="none" strike="noStrike" kern="1200" dirty="0">
                <a:solidFill>
                  <a:schemeClr val="tx1"/>
                </a:solidFill>
                <a:effectLst/>
                <a:latin typeface="+mn-lt"/>
                <a:ea typeface="+mn-ea"/>
                <a:cs typeface="+mn-cs"/>
              </a:rPr>
              <a:t>Bilinear </a:t>
            </a:r>
            <a:r>
              <a:rPr lang="ar-LB" sz="1200" b="0" u="none" strike="noStrike" kern="1200" dirty="0">
                <a:solidFill>
                  <a:schemeClr val="tx1"/>
                </a:solidFill>
                <a:effectLst/>
                <a:latin typeface="+mn-lt"/>
                <a:ea typeface="+mn-ea"/>
                <a:cs typeface="+mn-cs"/>
              </a:rPr>
              <a:t>أو </a:t>
            </a:r>
            <a:r>
              <a:rPr lang="en-US" sz="1200" b="0" u="none" strike="noStrike" kern="1200" dirty="0">
                <a:solidFill>
                  <a:schemeClr val="tx1"/>
                </a:solidFill>
                <a:effectLst/>
                <a:latin typeface="+mn-lt"/>
                <a:ea typeface="+mn-ea"/>
                <a:cs typeface="+mn-cs"/>
              </a:rPr>
              <a:t>Cubic </a:t>
            </a:r>
            <a:r>
              <a:rPr lang="ar-LB" sz="1200" b="0" u="none" strike="noStrike" kern="1200" dirty="0">
                <a:solidFill>
                  <a:schemeClr val="tx1"/>
                </a:solidFill>
                <a:effectLst/>
                <a:latin typeface="+mn-lt"/>
                <a:ea typeface="+mn-ea"/>
                <a:cs typeface="+mn-cs"/>
              </a:rPr>
              <a:t>  </a:t>
            </a:r>
            <a:r>
              <a:rPr lang="ar-LB" dirty="0"/>
              <a:t>.  </a:t>
            </a:r>
            <a:r>
              <a:rPr lang="ar-LB" sz="1200" b="0" u="none" strike="noStrike" kern="1200" dirty="0">
                <a:solidFill>
                  <a:schemeClr val="tx1"/>
                </a:solidFill>
                <a:effectLst/>
                <a:latin typeface="+mn-lt"/>
                <a:ea typeface="+mn-ea"/>
                <a:cs typeface="+mn-cs"/>
              </a:rPr>
              <a:t>بالنسبة </a:t>
            </a:r>
            <a:r>
              <a:rPr lang="ar-LB" sz="1200" b="0" u="none" strike="noStrike" kern="1200" dirty="0" err="1">
                <a:solidFill>
                  <a:schemeClr val="tx1"/>
                </a:solidFill>
                <a:effectLst/>
                <a:latin typeface="+mn-lt"/>
                <a:ea typeface="+mn-ea"/>
                <a:cs typeface="+mn-cs"/>
              </a:rPr>
              <a:t>لريكار</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تم استخدام إعادة التشكيل المكعب.</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35</a:t>
            </a:fld>
            <a:endParaRPr lang="en-US" dirty="0"/>
          </a:p>
        </p:txBody>
      </p:sp>
      <p:sp>
        <p:nvSpPr>
          <p:cNvPr id="8" name="Footer Placeholder 5">
            <a:extLst>
              <a:ext uri="{FF2B5EF4-FFF2-40B4-BE49-F238E27FC236}">
                <a16:creationId xmlns:a16="http://schemas.microsoft.com/office/drawing/2014/main" id="{A889F270-E29E-445D-87CC-3CC589C0DCAD}"/>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831739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b="1" dirty="0"/>
              <a:t>قص</a:t>
            </a:r>
            <a:r>
              <a:rPr lang="ar-LB" b="1" baseline="0" dirty="0"/>
              <a:t> </a:t>
            </a:r>
            <a:r>
              <a:rPr lang="ar-LB" b="1" dirty="0"/>
              <a:t>منطقة الاهتمام</a:t>
            </a:r>
            <a:endParaRPr lang="en-US" b="1" dirty="0"/>
          </a:p>
          <a:p>
            <a:pPr marL="0" indent="0" algn="r" rtl="1">
              <a:buFont typeface="Arial" panose="020B0604020202020204" pitchFamily="34" charset="0"/>
              <a:buNone/>
            </a:pPr>
            <a:endParaRPr lang="ar-LB" dirty="0"/>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قد تغطي مجموعات بيانات نظم المعلومات الجغرافية مساحة مكانية أكبر من منطقة دراسة تقييم قابلية التأثر</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على سبيل المثال ، قص مؤشر التساقطات</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لحوض نهر مجردة</a:t>
            </a:r>
            <a:endParaRPr lang="ar-LB"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36</a:t>
            </a:fld>
            <a:endParaRPr lang="en-US" dirty="0"/>
          </a:p>
        </p:txBody>
      </p:sp>
      <p:sp>
        <p:nvSpPr>
          <p:cNvPr id="8" name="Footer Placeholder 5">
            <a:extLst>
              <a:ext uri="{FF2B5EF4-FFF2-40B4-BE49-F238E27FC236}">
                <a16:creationId xmlns:a16="http://schemas.microsoft.com/office/drawing/2014/main" id="{AC3BE089-D220-4EFB-B1C9-0DC210632445}"/>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7523419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استخراج بواسطة أداة القناع في </a:t>
            </a:r>
            <a:r>
              <a:rPr lang="en-US" sz="1200" b="1" u="none" strike="noStrike" kern="1200" dirty="0">
                <a:solidFill>
                  <a:schemeClr val="tx1"/>
                </a:solidFill>
                <a:effectLst/>
                <a:latin typeface="+mn-lt"/>
                <a:ea typeface="+mn-ea"/>
                <a:cs typeface="+mn-cs"/>
              </a:rPr>
              <a:t>ArcMap</a:t>
            </a: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لا يمكن قص البيانات النقطية بنفس طريقة قص ملف الشكل (باستخدام أداة </a:t>
            </a:r>
            <a:r>
              <a:rPr lang="en-US" sz="1200" b="0" u="none" strike="noStrike" kern="1200" dirty="0">
                <a:solidFill>
                  <a:schemeClr val="tx1"/>
                </a:solidFill>
                <a:effectLst/>
                <a:latin typeface="+mn-lt"/>
                <a:ea typeface="+mn-ea"/>
                <a:cs typeface="+mn-cs"/>
              </a:rPr>
              <a:t>(Clip </a:t>
            </a:r>
            <a:r>
              <a:rPr lang="ar-LB" sz="1200" b="0" u="none" strike="noStrike" kern="1200" dirty="0">
                <a:solidFill>
                  <a:schemeClr val="tx1"/>
                </a:solidFill>
                <a:effectLst/>
                <a:latin typeface="+mn-lt"/>
                <a:ea typeface="+mn-ea"/>
                <a:cs typeface="+mn-cs"/>
              </a:rPr>
              <a:t>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يمكنك الاستخراج باستخدام القناع لقص البيانات النقطية إلى منطقة الاهتمام ، الموجودة ضمن أدوات المحلل المكاني&gt; الاستخراج بواسطة قناع.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لاحظ أنه يجب أن يكون لدى المستخدمين ترخيص المحلل المكاني متاحًا ويتم تفعيله. قم بالتفعيل بتحديد</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التخصيص &gt; ملحقات</a:t>
            </a:r>
            <a:r>
              <a:rPr lang="en-US" sz="1200" b="0" u="none" strike="noStrike" kern="1200" dirty="0">
                <a:solidFill>
                  <a:schemeClr val="tx1"/>
                </a:solidFill>
                <a:effectLst/>
                <a:latin typeface="+mn-lt"/>
                <a:ea typeface="+mn-ea"/>
                <a:cs typeface="+mn-cs"/>
              </a:rPr>
              <a:t>.</a:t>
            </a:r>
            <a:endParaRPr lang="ar-LB"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37</a:t>
            </a:fld>
            <a:endParaRPr lang="en-US" dirty="0"/>
          </a:p>
        </p:txBody>
      </p:sp>
      <p:sp>
        <p:nvSpPr>
          <p:cNvPr id="8" name="Footer Placeholder 5">
            <a:extLst>
              <a:ext uri="{FF2B5EF4-FFF2-40B4-BE49-F238E27FC236}">
                <a16:creationId xmlns:a16="http://schemas.microsoft.com/office/drawing/2014/main" id="{98CF9809-CD18-45C5-BE21-8E8C620EB268}"/>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443671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sz="1200" b="1" u="none" strike="noStrike" kern="1200" dirty="0">
                <a:solidFill>
                  <a:schemeClr val="tx1"/>
                </a:solidFill>
                <a:effectLst/>
                <a:latin typeface="+mn-lt"/>
                <a:ea typeface="+mn-ea"/>
                <a:cs typeface="+mn-cs"/>
              </a:rPr>
              <a:t>استخراج بواسطة أداة القناع في </a:t>
            </a:r>
            <a:r>
              <a:rPr lang="en-US" sz="1200" b="1" u="none" strike="noStrike" kern="1200" dirty="0">
                <a:solidFill>
                  <a:schemeClr val="tx1"/>
                </a:solidFill>
                <a:effectLst/>
                <a:latin typeface="+mn-lt"/>
                <a:ea typeface="+mn-ea"/>
                <a:cs typeface="+mn-cs"/>
              </a:rPr>
              <a:t>ArcMap</a:t>
            </a:r>
            <a:endParaRPr lang="ar-LB" sz="1200" b="1"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en-US" dirty="0"/>
          </a:p>
          <a:p>
            <a:pPr marL="0" indent="0" algn="r" rtl="1">
              <a:buFont typeface="Arial" panose="020B0604020202020204" pitchFamily="34" charset="0"/>
              <a:buNone/>
            </a:pPr>
            <a:r>
              <a:rPr lang="ar-LB" sz="1200" b="0" u="none" strike="noStrike" kern="1200" dirty="0">
                <a:solidFill>
                  <a:schemeClr val="tx1"/>
                </a:solidFill>
                <a:effectLst/>
                <a:latin typeface="+mn-lt"/>
                <a:ea typeface="+mn-ea"/>
                <a:cs typeface="+mn-cs"/>
              </a:rPr>
              <a:t>أدخل البيانات النقطية للإدخال و "القناع" (إما ملف شكل أو بيانات نقطية أخرى تستخدم للتقطيع) ، وبيانات الإخراج المعرفة من قبل المستخدم.</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38</a:t>
            </a:fld>
            <a:endParaRPr lang="en-US" dirty="0"/>
          </a:p>
        </p:txBody>
      </p:sp>
      <p:sp>
        <p:nvSpPr>
          <p:cNvPr id="8" name="Footer Placeholder 5">
            <a:extLst>
              <a:ext uri="{FF2B5EF4-FFF2-40B4-BE49-F238E27FC236}">
                <a16:creationId xmlns:a16="http://schemas.microsoft.com/office/drawing/2014/main" id="{0303C954-56A0-43DC-9689-BC0DF60FE36F}"/>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7269665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عرض النتائج</a:t>
            </a:r>
            <a:endParaRPr lang="en-US" sz="1200" b="1"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مثال خريطة قابلية</a:t>
            </a:r>
            <a:r>
              <a:rPr lang="ar-LB" sz="1200" b="0" u="none" strike="noStrike" kern="1200" baseline="0" dirty="0">
                <a:solidFill>
                  <a:schemeClr val="tx1"/>
                </a:solidFill>
                <a:effectLst/>
                <a:latin typeface="+mn-lt"/>
                <a:ea typeface="+mn-ea"/>
                <a:cs typeface="+mn-cs"/>
              </a:rPr>
              <a:t> التأثر من ريكار</a:t>
            </a:r>
            <a:endParaRPr lang="en-US" sz="1200" b="0" u="none" strike="noStrike" kern="1200" baseline="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baseline="0" dirty="0">
              <a:solidFill>
                <a:schemeClr val="tx1"/>
              </a:solidFill>
              <a:effectLst/>
              <a:latin typeface="+mn-lt"/>
              <a:ea typeface="+mn-ea"/>
              <a:cs typeface="+mn-cs"/>
            </a:endParaRPr>
          </a:p>
          <a:p>
            <a:pPr marL="171450" indent="-171450" algn="r" rtl="1">
              <a:buFont typeface="Arial" panose="020B0604020202020204" pitchFamily="34" charset="0"/>
              <a:buChar char="•"/>
            </a:pP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درجة</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قابلية تأثر منخفضة: أخضر ؛ قابلية</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تأثر معتدل: أصفر ؛ درجة عالية من </a:t>
            </a:r>
            <a:r>
              <a:rPr lang="ar-LB" sz="1200" b="0" u="none" strike="noStrike" kern="1200" dirty="0" err="1">
                <a:solidFill>
                  <a:schemeClr val="tx1"/>
                </a:solidFill>
                <a:effectLst/>
                <a:latin typeface="+mn-lt"/>
                <a:ea typeface="+mn-ea"/>
                <a:cs typeface="+mn-cs"/>
              </a:rPr>
              <a:t>قابليةالتأثر</a:t>
            </a:r>
            <a:r>
              <a:rPr lang="ar-LB" sz="1200" b="0" u="none" strike="noStrike" kern="1200" dirty="0">
                <a:solidFill>
                  <a:schemeClr val="tx1"/>
                </a:solidFill>
                <a:effectLst/>
                <a:latin typeface="+mn-lt"/>
                <a:ea typeface="+mn-ea"/>
                <a:cs typeface="+mn-cs"/>
              </a:rPr>
              <a:t>: أحمر.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بالنسبة لـ </a:t>
            </a:r>
            <a:r>
              <a:rPr lang="ar-LB" sz="1200" b="0" u="none" strike="noStrike" kern="1200" dirty="0" err="1">
                <a:solidFill>
                  <a:schemeClr val="tx1"/>
                </a:solidFill>
                <a:effectLst/>
                <a:latin typeface="+mn-lt"/>
                <a:ea typeface="+mn-ea"/>
                <a:cs typeface="+mn-cs"/>
              </a:rPr>
              <a:t>ريكار</a:t>
            </a:r>
            <a:r>
              <a:rPr lang="en-US" sz="1200" b="0" u="none" strike="noStrike" kern="1200" dirty="0">
                <a:solidFill>
                  <a:schemeClr val="tx1"/>
                </a:solidFill>
                <a:effectLst/>
                <a:latin typeface="+mn-lt"/>
                <a:ea typeface="+mn-ea"/>
                <a:cs typeface="+mn-cs"/>
              </a:rPr>
              <a:t> ، </a:t>
            </a:r>
            <a:r>
              <a:rPr lang="ar-LB" sz="1200" b="0" u="none" strike="noStrike" kern="1200" dirty="0">
                <a:solidFill>
                  <a:schemeClr val="tx1"/>
                </a:solidFill>
                <a:effectLst/>
                <a:latin typeface="+mn-lt"/>
                <a:ea typeface="+mn-ea"/>
                <a:cs typeface="+mn-cs"/>
              </a:rPr>
              <a:t>قررت فقط إظهار النتائج لمجال الاهتمام لكل قطاع فرعي (وليس المنطقة العربية بأكملها). بالنسبة لهذا القطاع الفرعي ، استندت منطقة الدراسة لتوافر المياه إلى المناطق المأهولة والمراعي والمحاصيل والأراضي الرطبة والغابات.</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39</a:t>
            </a:fld>
            <a:endParaRPr lang="en-US" dirty="0"/>
          </a:p>
        </p:txBody>
      </p:sp>
      <p:sp>
        <p:nvSpPr>
          <p:cNvPr id="8" name="Footer Placeholder 5">
            <a:extLst>
              <a:ext uri="{FF2B5EF4-FFF2-40B4-BE49-F238E27FC236}">
                <a16:creationId xmlns:a16="http://schemas.microsoft.com/office/drawing/2014/main" id="{69C116C8-CFD8-4D7A-A644-75D76699C647}"/>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096596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من تقييم الأثر إلى تقييم قابلية التأثر</a:t>
            </a: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b="0" u="none" strike="noStrike" dirty="0">
                <a:solidFill>
                  <a:srgbClr val="000000"/>
                </a:solidFill>
                <a:effectLst/>
              </a:rPr>
              <a:t>ركزت وحدات </a:t>
            </a:r>
            <a:r>
              <a:rPr lang="ar-LB" b="0" u="none" strike="noStrike" dirty="0" err="1">
                <a:solidFill>
                  <a:srgbClr val="000000"/>
                </a:solidFill>
                <a:effectLst/>
              </a:rPr>
              <a:t>الويبينار</a:t>
            </a:r>
            <a:r>
              <a:rPr lang="ar-LB" b="0" u="none" strike="noStrike" dirty="0">
                <a:solidFill>
                  <a:srgbClr val="000000"/>
                </a:solidFill>
                <a:effectLst/>
              </a:rPr>
              <a:t> حتى الآن على تقييم الأثر ، الذي يستتبع تقليص نماذج المناخ العالمي </a:t>
            </a:r>
            <a:r>
              <a:rPr lang="en-US" b="0" u="none" strike="noStrike" dirty="0">
                <a:solidFill>
                  <a:srgbClr val="000000"/>
                </a:solidFill>
                <a:effectLst/>
              </a:rPr>
              <a:t>( GCM) </a:t>
            </a:r>
            <a:r>
              <a:rPr lang="ar-LB" b="0" u="none" strike="noStrike" dirty="0">
                <a:solidFill>
                  <a:srgbClr val="000000"/>
                </a:solidFill>
                <a:effectLst/>
              </a:rPr>
              <a:t>باستخدام النمذجة المناخية الإقليمية (</a:t>
            </a:r>
            <a:r>
              <a:rPr lang="en-US" b="0" u="none" strike="noStrike" dirty="0">
                <a:solidFill>
                  <a:srgbClr val="000000"/>
                </a:solidFill>
                <a:effectLst/>
              </a:rPr>
              <a:t>RCM</a:t>
            </a:r>
            <a:r>
              <a:rPr lang="ar-LB" b="0" u="none" strike="noStrike" dirty="0">
                <a:solidFill>
                  <a:srgbClr val="000000"/>
                </a:solidFill>
                <a:effectLst/>
              </a:rPr>
              <a:t>)</a:t>
            </a:r>
            <a:r>
              <a:rPr lang="en-US" b="0" u="none" strike="noStrike" dirty="0">
                <a:solidFill>
                  <a:srgbClr val="000000"/>
                </a:solidFill>
                <a:effectLst/>
              </a:rPr>
              <a:t>. </a:t>
            </a:r>
            <a:r>
              <a:rPr lang="ar-LB" b="0" u="none" strike="noStrike" dirty="0">
                <a:solidFill>
                  <a:srgbClr val="000000"/>
                </a:solidFill>
                <a:effectLst/>
              </a:rPr>
              <a:t>  علاوة على ذلك ، تم استخدام مخرجات </a:t>
            </a:r>
            <a:r>
              <a:rPr lang="en-US" b="0" u="none" strike="noStrike" dirty="0">
                <a:solidFill>
                  <a:srgbClr val="000000"/>
                </a:solidFill>
                <a:effectLst/>
              </a:rPr>
              <a:t>RCM </a:t>
            </a:r>
            <a:r>
              <a:rPr lang="ar-LB" b="0" u="none" strike="noStrike" dirty="0">
                <a:solidFill>
                  <a:srgbClr val="000000"/>
                </a:solidFill>
                <a:effectLst/>
              </a:rPr>
              <a:t>لإجراء النمذجة الهيدرولوجية الإقليمية  (</a:t>
            </a:r>
            <a:r>
              <a:rPr lang="en-US" b="0" u="none" strike="noStrike" dirty="0">
                <a:solidFill>
                  <a:srgbClr val="000000"/>
                </a:solidFill>
                <a:effectLst/>
              </a:rPr>
              <a:t>RHM</a:t>
            </a:r>
            <a:r>
              <a:rPr lang="ar-LB" b="0" u="none" strike="noStrike" dirty="0">
                <a:solidFill>
                  <a:srgbClr val="000000"/>
                </a:solidFill>
                <a:effectLst/>
              </a:rPr>
              <a:t>)</a:t>
            </a:r>
            <a:endParaRPr lang="en-US" b="0" u="none" strike="noStrike" dirty="0">
              <a:solidFill>
                <a:srgbClr val="000000"/>
              </a:solidFill>
              <a:effectLst/>
            </a:endParaRPr>
          </a:p>
          <a:p>
            <a:pPr marL="171450" indent="-171450" algn="r" rtl="1">
              <a:buFont typeface="Arial" panose="020B0604020202020204" pitchFamily="34" charset="0"/>
              <a:buChar char="•"/>
            </a:pPr>
            <a:endParaRPr lang="ar-LB" b="0" u="none" strike="noStrike" dirty="0">
              <a:solidFill>
                <a:srgbClr val="000000"/>
              </a:solidFill>
              <a:effectLst/>
            </a:endParaRPr>
          </a:p>
          <a:p>
            <a:pPr marL="171450" indent="-171450" algn="r" rtl="1">
              <a:buFont typeface="Arial" panose="020B0604020202020204" pitchFamily="34" charset="0"/>
              <a:buChar char="•"/>
            </a:pPr>
            <a:r>
              <a:rPr lang="ar-LB" b="0" u="none" strike="noStrike" dirty="0">
                <a:solidFill>
                  <a:srgbClr val="000000"/>
                </a:solidFill>
                <a:effectLst/>
              </a:rPr>
              <a:t>تم استخدام مخرجات تقييم الأثر لإجراء تقييمات</a:t>
            </a:r>
            <a:r>
              <a:rPr lang="en-US" b="0" u="none" strike="noStrike" dirty="0">
                <a:solidFill>
                  <a:srgbClr val="000000"/>
                </a:solidFill>
                <a:effectLst/>
              </a:rPr>
              <a:t> </a:t>
            </a:r>
            <a:r>
              <a:rPr lang="ar-LB" sz="1200" b="0" u="none" strike="noStrike" kern="1200" dirty="0">
                <a:solidFill>
                  <a:schemeClr val="tx1"/>
                </a:solidFill>
                <a:effectLst/>
                <a:latin typeface="+mn-lt"/>
                <a:ea typeface="+mn-ea"/>
                <a:cs typeface="+mn-cs"/>
              </a:rPr>
              <a:t>قابلية</a:t>
            </a:r>
            <a:r>
              <a:rPr lang="ar-LB" b="0" u="none" strike="noStrike" dirty="0">
                <a:solidFill>
                  <a:srgbClr val="000000"/>
                </a:solidFill>
                <a:effectLst/>
              </a:rPr>
              <a:t> التأثر </a:t>
            </a:r>
            <a:r>
              <a:rPr lang="en-US" b="0" u="none" strike="noStrike" dirty="0">
                <a:solidFill>
                  <a:srgbClr val="000000"/>
                </a:solidFill>
                <a:effectLst/>
              </a:rPr>
              <a:t>VA) </a:t>
            </a:r>
            <a:r>
              <a:rPr lang="ar-LB" b="0" u="none" strike="noStrike" dirty="0">
                <a:solidFill>
                  <a:srgbClr val="000000"/>
                </a:solidFill>
                <a:effectLst/>
              </a:rPr>
              <a:t>)</a:t>
            </a:r>
            <a:r>
              <a:rPr lang="ar-LB" b="0" u="none" strike="noStrike" baseline="0" dirty="0">
                <a:solidFill>
                  <a:srgbClr val="000000"/>
                </a:solidFill>
                <a:effectLst/>
              </a:rPr>
              <a:t> و</a:t>
            </a:r>
            <a:r>
              <a:rPr lang="ar-LB" b="0" u="none" strike="noStrike" dirty="0">
                <a:solidFill>
                  <a:srgbClr val="000000"/>
                </a:solidFill>
                <a:effectLst/>
              </a:rPr>
              <a:t>عرضت النتائج باستخدام أدوات رسم الخرائط المتكاملة (</a:t>
            </a:r>
            <a:r>
              <a:rPr lang="en-US" b="0" u="none" strike="noStrike" dirty="0">
                <a:solidFill>
                  <a:srgbClr val="000000"/>
                </a:solidFill>
                <a:effectLst/>
              </a:rPr>
              <a:t>IM</a:t>
            </a:r>
            <a:r>
              <a:rPr lang="ar-LB" b="0" u="none" strike="noStrike" dirty="0">
                <a:solidFill>
                  <a:srgbClr val="000000"/>
                </a:solidFill>
                <a:effectLst/>
              </a:rPr>
              <a:t>)</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4</a:t>
            </a:fld>
            <a:endParaRPr lang="en-US" dirty="0"/>
          </a:p>
        </p:txBody>
      </p:sp>
      <p:sp>
        <p:nvSpPr>
          <p:cNvPr id="8" name="Footer Placeholder 5">
            <a:extLst>
              <a:ext uri="{FF2B5EF4-FFF2-40B4-BE49-F238E27FC236}">
                <a16:creationId xmlns:a16="http://schemas.microsoft.com/office/drawing/2014/main" id="{C01A2650-BBC5-4D4C-8A73-E7B959466D99}"/>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863264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تمرين تدريبي</a:t>
            </a:r>
            <a:endParaRPr lang="en-US" sz="1200" b="1"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228600" indent="-228600" algn="r" rtl="1">
              <a:buFont typeface="+mj-lt"/>
              <a:buAutoNum type="arabicPeriod"/>
            </a:pPr>
            <a:r>
              <a:rPr lang="ar-LB" sz="1200" b="0" u="none" strike="noStrike" kern="1200" dirty="0">
                <a:solidFill>
                  <a:schemeClr val="tx1"/>
                </a:solidFill>
                <a:effectLst/>
                <a:latin typeface="+mn-lt"/>
                <a:ea typeface="+mn-ea"/>
                <a:cs typeface="+mn-cs"/>
              </a:rPr>
              <a:t>معطى: مجموعات درجة الحرارة والتساقطات</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لمنتصف القرن </a:t>
            </a:r>
            <a:r>
              <a:rPr lang="en-US" sz="1200" b="0" u="none" strike="noStrike" kern="1200" dirty="0">
                <a:solidFill>
                  <a:schemeClr val="tx1"/>
                </a:solidFill>
                <a:effectLst/>
                <a:latin typeface="+mn-lt"/>
                <a:ea typeface="+mn-ea"/>
                <a:cs typeface="+mn-cs"/>
              </a:rPr>
              <a:t>RCP8.5 </a:t>
            </a:r>
          </a:p>
          <a:p>
            <a:pPr marL="228600" indent="-228600" algn="r" rtl="1">
              <a:buFont typeface="+mj-lt"/>
              <a:buAutoNum type="arabicPeriod"/>
            </a:pPr>
            <a:endParaRPr lang="ar-LB" sz="1200" b="0" u="none" strike="noStrike" kern="1200" dirty="0">
              <a:solidFill>
                <a:schemeClr val="tx1"/>
              </a:solidFill>
              <a:effectLst/>
              <a:latin typeface="+mn-lt"/>
              <a:ea typeface="+mn-ea"/>
              <a:cs typeface="+mn-cs"/>
            </a:endParaRPr>
          </a:p>
          <a:p>
            <a:pPr marL="228600" indent="-228600" algn="r" rtl="1">
              <a:buFont typeface="+mj-lt"/>
              <a:buAutoNum type="arabicPeriod"/>
            </a:pPr>
            <a:r>
              <a:rPr lang="ar-LB" sz="1200" b="0" u="none" strike="noStrike" kern="1200" dirty="0">
                <a:solidFill>
                  <a:schemeClr val="tx1"/>
                </a:solidFill>
                <a:effectLst/>
                <a:latin typeface="+mn-lt"/>
                <a:ea typeface="+mn-ea"/>
                <a:cs typeface="+mn-cs"/>
              </a:rPr>
              <a:t>إعادة تصنيف القيم باستخدام التصنيف اليدوي</a:t>
            </a: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لاحظ أنه لا يمكن استخدام جميع الفئات.</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40</a:t>
            </a:fld>
            <a:endParaRPr lang="en-US" dirty="0"/>
          </a:p>
        </p:txBody>
      </p:sp>
      <p:sp>
        <p:nvSpPr>
          <p:cNvPr id="8" name="Footer Placeholder 5">
            <a:extLst>
              <a:ext uri="{FF2B5EF4-FFF2-40B4-BE49-F238E27FC236}">
                <a16:creationId xmlns:a16="http://schemas.microsoft.com/office/drawing/2014/main" id="{58BA8D06-D34F-48B5-BB95-4E272025A31D}"/>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613915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LB" sz="1200" b="1" u="none" strike="noStrike" kern="1200" dirty="0">
                <a:solidFill>
                  <a:schemeClr val="tx1"/>
                </a:solidFill>
                <a:effectLst/>
                <a:latin typeface="+mn-lt"/>
                <a:ea typeface="+mn-ea"/>
                <a:cs typeface="+mn-cs"/>
              </a:rPr>
              <a:t>تمرين تدريبي</a:t>
            </a:r>
            <a:endParaRPr lang="en-US" sz="1200" b="1" u="none" strike="noStrike" kern="1200" dirty="0">
              <a:solidFill>
                <a:schemeClr val="tx1"/>
              </a:solidFill>
              <a:effectLst/>
              <a:latin typeface="+mn-lt"/>
              <a:ea typeface="+mn-ea"/>
              <a:cs typeface="+mn-cs"/>
            </a:endParaRPr>
          </a:p>
          <a:p>
            <a:pPr algn="r" rtl="1"/>
            <a:endParaRPr lang="en-US" sz="1200" b="0" u="none" strike="noStrike" kern="1200" dirty="0">
              <a:solidFill>
                <a:schemeClr val="tx1"/>
              </a:solidFill>
              <a:effectLst/>
              <a:latin typeface="+mn-lt"/>
              <a:ea typeface="+mn-ea"/>
              <a:cs typeface="+mn-cs"/>
            </a:endParaRPr>
          </a:p>
          <a:p>
            <a:pPr marL="228600" indent="-228600" algn="r" rtl="1">
              <a:buFont typeface="+mj-lt"/>
              <a:buAutoNum type="arabicPeriod" startAt="3"/>
            </a:pPr>
            <a:r>
              <a:rPr lang="ar-LB" sz="1200" b="0" u="none" strike="noStrike" kern="1200" dirty="0">
                <a:solidFill>
                  <a:schemeClr val="tx1"/>
                </a:solidFill>
                <a:effectLst/>
                <a:latin typeface="+mn-lt"/>
                <a:ea typeface="+mn-ea"/>
                <a:cs typeface="+mn-cs"/>
              </a:rPr>
              <a:t>إعادة تشكيل مؤشرات درجة الحرارة والتساقطات</a:t>
            </a:r>
            <a:r>
              <a:rPr lang="en-US" sz="1200" b="0" u="none" strike="noStrike" kern="120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إلى ~ 1 كم. </a:t>
            </a:r>
          </a:p>
          <a:p>
            <a:pPr marL="228600" indent="-228600" algn="r" rtl="1">
              <a:buFont typeface="+mj-lt"/>
              <a:buAutoNum type="arabicPeriod" startAt="3"/>
            </a:pPr>
            <a:r>
              <a:rPr lang="ar-LB" sz="1200" b="0" u="none" strike="noStrike" kern="1200" dirty="0">
                <a:solidFill>
                  <a:schemeClr val="tx1"/>
                </a:solidFill>
                <a:effectLst/>
                <a:latin typeface="+mn-lt"/>
                <a:ea typeface="+mn-ea"/>
                <a:cs typeface="+mn-cs"/>
              </a:rPr>
              <a:t>المؤشرات الإجمالية باستخدام ترجيح 0.4 لدرجة الحرارة و 0.6 لهطول الأمطار. </a:t>
            </a:r>
          </a:p>
          <a:p>
            <a:pPr marL="228600" indent="-228600" algn="r" rtl="1">
              <a:buFont typeface="+mj-lt"/>
              <a:buAutoNum type="arabicPeriod" startAt="3"/>
            </a:pPr>
            <a:r>
              <a:rPr lang="ar-LB" sz="1200" b="0" u="none" strike="noStrike" kern="1200" dirty="0">
                <a:solidFill>
                  <a:schemeClr val="tx1"/>
                </a:solidFill>
                <a:effectLst/>
                <a:latin typeface="+mn-lt"/>
                <a:ea typeface="+mn-ea"/>
                <a:cs typeface="+mn-cs"/>
              </a:rPr>
              <a:t>استخلاص النتائج بناء على ملف شكل حوض نهر مجردة (معطى). </a:t>
            </a:r>
          </a:p>
          <a:p>
            <a:pPr marL="228600" indent="-228600" algn="r" rtl="1">
              <a:buFont typeface="+mj-lt"/>
              <a:buAutoNum type="arabicPeriod" startAt="3"/>
            </a:pPr>
            <a:r>
              <a:rPr lang="ar-LB" sz="1200" b="0" u="none" strike="noStrike" kern="1200" dirty="0">
                <a:solidFill>
                  <a:schemeClr val="tx1"/>
                </a:solidFill>
                <a:effectLst/>
                <a:latin typeface="+mn-lt"/>
                <a:ea typeface="+mn-ea"/>
                <a:cs typeface="+mn-cs"/>
              </a:rPr>
              <a:t>أعد تصنيف الناتج باستخدام فاصل زمني متساوي وخريطة باستخدام نظام ألوان "التوقف".</a:t>
            </a:r>
          </a:p>
          <a:p>
            <a:pPr algn="r" rtl="1"/>
            <a:endParaRPr lang="ar-LB" sz="1200" b="0" u="none" strike="noStrike" kern="1200" dirty="0">
              <a:solidFill>
                <a:schemeClr val="tx1"/>
              </a:solidFill>
              <a:effectLst/>
              <a:latin typeface="+mn-lt"/>
              <a:ea typeface="+mn-ea"/>
              <a:cs typeface="+mn-cs"/>
            </a:endParaRPr>
          </a:p>
          <a:p>
            <a:pPr algn="r" rtl="1"/>
            <a:r>
              <a:rPr lang="ar-LB" sz="1200" b="0" u="none" strike="noStrike" kern="1200" dirty="0">
                <a:solidFill>
                  <a:schemeClr val="tx1"/>
                </a:solidFill>
                <a:effectLst/>
                <a:latin typeface="+mn-lt"/>
                <a:ea typeface="+mn-ea"/>
                <a:cs typeface="+mn-cs"/>
              </a:rPr>
              <a:t>النتيجة النهائية</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41</a:t>
            </a:fld>
            <a:endParaRPr lang="en-US" dirty="0"/>
          </a:p>
        </p:txBody>
      </p:sp>
      <p:sp>
        <p:nvSpPr>
          <p:cNvPr id="8" name="Footer Placeholder 5">
            <a:extLst>
              <a:ext uri="{FF2B5EF4-FFF2-40B4-BE49-F238E27FC236}">
                <a16:creationId xmlns:a16="http://schemas.microsoft.com/office/drawing/2014/main" id="{D00C2CAF-273C-4982-8DC7-D442B110EA10}"/>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355251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br>
              <a:rPr lang="en-US" sz="1100" b="1" dirty="0">
                <a:latin typeface="Arial" pitchFamily="34" charset="0"/>
                <a:cs typeface="Arial" pitchFamily="34" charset="0"/>
              </a:rPr>
            </a:br>
            <a:endParaRPr lang="en-US" dirty="0"/>
          </a:p>
        </p:txBody>
      </p:sp>
      <p:sp>
        <p:nvSpPr>
          <p:cNvPr id="4" name="Slide Number Placeholder 3"/>
          <p:cNvSpPr>
            <a:spLocks noGrp="1"/>
          </p:cNvSpPr>
          <p:nvPr>
            <p:ph type="sldNum" sz="quarter" idx="5"/>
          </p:nvPr>
        </p:nvSpPr>
        <p:spPr/>
        <p:txBody>
          <a:bodyPr/>
          <a:lstStyle/>
          <a:p>
            <a:fld id="{4A2A2BB7-44E0-432B-87C8-060107797DD9}" type="slidenum">
              <a:rPr lang="en-US" smtClean="0"/>
              <a:t>42</a:t>
            </a:fld>
            <a:endParaRPr lang="en-US" dirty="0"/>
          </a:p>
        </p:txBody>
      </p:sp>
      <p:sp>
        <p:nvSpPr>
          <p:cNvPr id="5" name="Header Placeholder 4">
            <a:extLst>
              <a:ext uri="{FF2B5EF4-FFF2-40B4-BE49-F238E27FC236}">
                <a16:creationId xmlns:a16="http://schemas.microsoft.com/office/drawing/2014/main" id="{ECCEBC4E-1C2D-4DF3-8AB9-58EC21BE01B5}"/>
              </a:ext>
            </a:extLst>
          </p:cNvPr>
          <p:cNvSpPr>
            <a:spLocks noGrp="1"/>
          </p:cNvSpPr>
          <p:nvPr>
            <p:ph type="hdr" sz="quarter"/>
          </p:nvPr>
        </p:nvSpPr>
        <p:spPr/>
        <p:txBody>
          <a:bodyPr/>
          <a:lstStyle/>
          <a:p>
            <a:r>
              <a:rPr lang="en-US"/>
              <a:t>RICCAR Webinar Series – Module 6</a:t>
            </a:r>
            <a:endParaRPr lang="en-US" dirty="0"/>
          </a:p>
        </p:txBody>
      </p:sp>
      <p:sp>
        <p:nvSpPr>
          <p:cNvPr id="6" name="Date Placeholder 5">
            <a:extLst>
              <a:ext uri="{FF2B5EF4-FFF2-40B4-BE49-F238E27FC236}">
                <a16:creationId xmlns:a16="http://schemas.microsoft.com/office/drawing/2014/main" id="{14BCF6B6-A2DE-4C67-89FD-9606AF3CED76}"/>
              </a:ext>
            </a:extLst>
          </p:cNvPr>
          <p:cNvSpPr>
            <a:spLocks noGrp="1"/>
          </p:cNvSpPr>
          <p:nvPr>
            <p:ph type="dt" idx="1"/>
          </p:nvPr>
        </p:nvSpPr>
        <p:spPr/>
        <p:txBody>
          <a:bodyPr/>
          <a:lstStyle/>
          <a:p>
            <a:r>
              <a:rPr lang="en-US"/>
              <a:t>12 August 2020</a:t>
            </a:r>
            <a:endParaRPr lang="en-US" dirty="0"/>
          </a:p>
        </p:txBody>
      </p:sp>
      <p:sp>
        <p:nvSpPr>
          <p:cNvPr id="7" name="Footer Placeholder 6">
            <a:extLst>
              <a:ext uri="{FF2B5EF4-FFF2-40B4-BE49-F238E27FC236}">
                <a16:creationId xmlns:a16="http://schemas.microsoft.com/office/drawing/2014/main" id="{26CBF000-56AA-42C3-B1AD-48ACCB89366A}"/>
              </a:ext>
            </a:extLst>
          </p:cNvPr>
          <p:cNvSpPr>
            <a:spLocks noGrp="1"/>
          </p:cNvSpPr>
          <p:nvPr>
            <p:ph type="ftr" sz="quarter" idx="4"/>
          </p:nvPr>
        </p:nvSpPr>
        <p:spPr/>
        <p:txBody>
          <a:bodyPr/>
          <a:lstStyle/>
          <a:p>
            <a:r>
              <a:rPr lang="en-US" dirty="0"/>
              <a:t>www.riccar.org     </a:t>
            </a:r>
          </a:p>
          <a:p>
            <a:r>
              <a:rPr lang="en-US" dirty="0"/>
              <a:t>www.unescwa.org </a:t>
            </a:r>
          </a:p>
        </p:txBody>
      </p:sp>
    </p:spTree>
    <p:extLst>
      <p:ext uri="{BB962C8B-B14F-4D97-AF65-F5344CB8AC3E}">
        <p14:creationId xmlns:p14="http://schemas.microsoft.com/office/powerpoint/2010/main" val="3034220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b="1" dirty="0"/>
              <a:t>تعريف قابلية التأثر</a:t>
            </a:r>
            <a:endParaRPr lang="en-US" b="1" dirty="0"/>
          </a:p>
          <a:p>
            <a:pPr algn="r" rtl="1"/>
            <a:endParaRPr lang="ar-LB" b="1" dirty="0"/>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اعتمد </a:t>
            </a:r>
            <a:r>
              <a:rPr lang="ar-LB" sz="1200" b="0" u="none" strike="noStrike" kern="1200" dirty="0" err="1">
                <a:solidFill>
                  <a:schemeClr val="tx1"/>
                </a:solidFill>
                <a:effectLst/>
                <a:latin typeface="+mn-lt"/>
                <a:ea typeface="+mn-ea"/>
                <a:cs typeface="+mn-cs"/>
              </a:rPr>
              <a:t>ريكار</a:t>
            </a:r>
            <a:r>
              <a:rPr lang="ar-LB" sz="1200" b="0" u="none" strike="noStrike" kern="1200" dirty="0">
                <a:solidFill>
                  <a:schemeClr val="tx1"/>
                </a:solidFill>
                <a:effectLst/>
                <a:latin typeface="+mn-lt"/>
                <a:ea typeface="+mn-ea"/>
                <a:cs typeface="+mn-cs"/>
              </a:rPr>
              <a:t> تعريف قابلية التأثر من </a:t>
            </a:r>
            <a:r>
              <a:rPr lang="en-US" sz="1200" b="0" u="none" strike="noStrike" kern="1200" dirty="0">
                <a:solidFill>
                  <a:schemeClr val="tx1"/>
                </a:solidFill>
                <a:effectLst/>
                <a:latin typeface="+mn-lt"/>
                <a:ea typeface="+mn-ea"/>
                <a:cs typeface="+mn-cs"/>
              </a:rPr>
              <a:t>IPCC </a:t>
            </a:r>
            <a:r>
              <a:rPr lang="ar-LB" sz="1200" b="0" u="none" strike="noStrike" kern="1200" dirty="0">
                <a:solidFill>
                  <a:schemeClr val="tx1"/>
                </a:solidFill>
                <a:effectLst/>
                <a:latin typeface="+mn-lt"/>
                <a:ea typeface="+mn-ea"/>
                <a:cs typeface="+mn-cs"/>
              </a:rPr>
              <a:t>في تقرير التقييم الرابع </a:t>
            </a:r>
            <a:r>
              <a:rPr lang="en-US" sz="1200" b="0" u="none" strike="noStrike" kern="1200" dirty="0">
                <a:solidFill>
                  <a:schemeClr val="tx1"/>
                </a:solidFill>
                <a:effectLst/>
                <a:latin typeface="+mn-lt"/>
                <a:ea typeface="+mn-ea"/>
                <a:cs typeface="+mn-cs"/>
              </a:rPr>
              <a:t>AR4)</a:t>
            </a:r>
            <a:r>
              <a:rPr lang="ar-LB" sz="1200" b="0" u="none" strike="noStrike" kern="1200" dirty="0">
                <a:solidFill>
                  <a:schemeClr val="tx1"/>
                </a:solidFill>
                <a:effectLst/>
                <a:latin typeface="+mn-lt"/>
                <a:ea typeface="+mn-ea"/>
                <a:cs typeface="+mn-cs"/>
              </a:rPr>
              <a:t> )</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العوامل الاجتماعية والاقتصادية والبيئية : تدهور الأراضي،</a:t>
            </a:r>
            <a:r>
              <a:rPr lang="ar-LB" sz="1200" b="0" u="none" strike="noStrike" kern="1200" baseline="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 غلة المحاصيل، التركيبة السكانية ، تآكل الساحل</a:t>
            </a: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مخاطر تغير المناخ:  زيادة درجة الحرارة، تساقطات متغيرة، ارتفاع مستوى سطح البحر، حرائق الغابات</a:t>
            </a: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النظام البيئي</a:t>
            </a: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التدابير التكيفية: نشر المعلومات، تحسين البنية التحتية، موارد التمويل</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b="0" u="none" strike="noStrike" dirty="0">
                <a:solidFill>
                  <a:srgbClr val="000000"/>
                </a:solidFill>
                <a:effectLst/>
              </a:rPr>
              <a:t>في سياق تغير المناخ ، تتأثر قابلية تأثر</a:t>
            </a:r>
            <a:r>
              <a:rPr lang="en-US" b="0" u="none" strike="noStrike" dirty="0">
                <a:solidFill>
                  <a:srgbClr val="000000"/>
                </a:solidFill>
                <a:effectLst/>
              </a:rPr>
              <a:t> </a:t>
            </a:r>
            <a:r>
              <a:rPr lang="ar-LB" b="0" u="none" strike="noStrike" dirty="0">
                <a:solidFill>
                  <a:srgbClr val="000000"/>
                </a:solidFill>
                <a:effectLst/>
              </a:rPr>
              <a:t>النظام البيئي بثلاثة مكونات رئيسية: تغير المخاطر المناخية (أي زيادة درجة الحرارة ، وتغير هطول الأمطار ، وارتفاع مستوى سطح البحر ، وحرائق الغابات) ، والعوامل الاجتماعية والاقتصادية والبيئية (أي تدهور الأراضي ، غلة المحاصيل ، التركيبة السكانية ، التآكل الساحلي) والتدابير التكيفية (أي نشر المعلومات ، تحسين البنية التحتية ، موارد التمويل) </a:t>
            </a:r>
            <a:endParaRPr lang="en-US" b="0" u="none" strike="noStrike" dirty="0">
              <a:solidFill>
                <a:srgbClr val="000000"/>
              </a:solidFill>
              <a:effectLst/>
            </a:endParaRPr>
          </a:p>
          <a:p>
            <a:pPr marL="0" indent="0" algn="r" rtl="1">
              <a:buFont typeface="Arial" panose="020B0604020202020204" pitchFamily="34" charset="0"/>
              <a:buNone/>
            </a:pPr>
            <a:endParaRPr lang="en-US" b="0" u="none" strike="noStrike" dirty="0">
              <a:solidFill>
                <a:srgbClr val="000000"/>
              </a:solidFill>
              <a:effectLst/>
            </a:endParaRPr>
          </a:p>
          <a:p>
            <a:pPr marL="171450" indent="-171450" algn="r" rtl="1">
              <a:buFont typeface="Arial" panose="020B0604020202020204" pitchFamily="34" charset="0"/>
              <a:buChar char="•"/>
            </a:pPr>
            <a:r>
              <a:rPr lang="ar-LB" b="0" u="none" strike="noStrike" dirty="0">
                <a:solidFill>
                  <a:srgbClr val="000000"/>
                </a:solidFill>
                <a:effectLst/>
              </a:rPr>
              <a:t>تشمل النظم البيئية المدروسة  </a:t>
            </a:r>
            <a:r>
              <a:rPr lang="ar-LB" b="0" u="none" strike="noStrike" dirty="0" err="1">
                <a:solidFill>
                  <a:srgbClr val="000000"/>
                </a:solidFill>
                <a:effectLst/>
              </a:rPr>
              <a:t>لريكار</a:t>
            </a:r>
            <a:r>
              <a:rPr lang="ar-LB" b="0" u="none" strike="noStrike" dirty="0">
                <a:solidFill>
                  <a:srgbClr val="000000"/>
                </a:solidFill>
                <a:effectLst/>
              </a:rPr>
              <a:t> تسعة </a:t>
            </a:r>
            <a:r>
              <a:rPr lang="en-US" b="0" u="none" strike="noStrike" dirty="0">
                <a:solidFill>
                  <a:srgbClr val="000000"/>
                </a:solidFill>
                <a:effectLst/>
              </a:rPr>
              <a:t> </a:t>
            </a:r>
            <a:r>
              <a:rPr lang="ar-LB" b="0" u="none" strike="noStrike" dirty="0">
                <a:solidFill>
                  <a:srgbClr val="000000"/>
                </a:solidFill>
                <a:effectLst/>
              </a:rPr>
              <a:t>قطاعات فرعية: (أ) توفر المياه ، (ب) مناطق مكسوة بالغابات، (ج) مناطق تغطيها الأراضي الرطبة، (د) المياه المتوفرة لريّ المحاصيل الزراعية، (هـ) المياه المتوفرة لإرواء المواشي، (و) منطقة الفيضانات الداخلية ، (ز) المياه المتوفرة للشرب، (ح) الأحوال الصحية الناجمة عن الإجهاد الحراري، و (ط) معدل العمالة في القطاع الزراعي.</a:t>
            </a:r>
            <a:endParaRPr lang="ar-LB" sz="1200" b="0" u="none" strike="noStrike" kern="1200" dirty="0">
              <a:solidFill>
                <a:schemeClr val="tx1"/>
              </a:solidFill>
              <a:effectLst/>
              <a:latin typeface="+mn-lt"/>
              <a:ea typeface="+mn-ea"/>
              <a:cs typeface="+mn-cs"/>
            </a:endParaRPr>
          </a:p>
          <a:p>
            <a:pPr algn="r" rtl="1"/>
            <a:endParaRPr lang="ar-LB" sz="1200" b="0" u="none" strike="noStrike" kern="1200" dirty="0">
              <a:solidFill>
                <a:schemeClr val="tx1"/>
              </a:solidFill>
              <a:effectLst/>
              <a:latin typeface="+mn-lt"/>
              <a:ea typeface="+mn-ea"/>
              <a:cs typeface="+mn-cs"/>
            </a:endParaRPr>
          </a:p>
          <a:p>
            <a:pPr algn="r" rtl="1"/>
            <a:endParaRPr lang="ar-LB" dirty="0"/>
          </a:p>
          <a:p>
            <a:pPr algn="r" rtl="1"/>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5</a:t>
            </a:fld>
            <a:endParaRPr lang="en-US" dirty="0"/>
          </a:p>
        </p:txBody>
      </p:sp>
      <p:sp>
        <p:nvSpPr>
          <p:cNvPr id="8" name="Footer Placeholder 5">
            <a:extLst>
              <a:ext uri="{FF2B5EF4-FFF2-40B4-BE49-F238E27FC236}">
                <a16:creationId xmlns:a16="http://schemas.microsoft.com/office/drawing/2014/main" id="{F69EC669-E4C7-4ED7-853B-36AB45BC95C3}"/>
              </a:ext>
            </a:extLst>
          </p:cNvPr>
          <p:cNvSpPr>
            <a:spLocks noGrp="1"/>
          </p:cNvSpPr>
          <p:nvPr>
            <p:ph type="ftr" sz="quarter" idx="4"/>
          </p:nvPr>
        </p:nvSpPr>
        <p:spPr>
          <a:xfrm>
            <a:off x="0" y="9119474"/>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026248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sz="1200" b="1" u="none" strike="noStrike" kern="1200" dirty="0">
                <a:solidFill>
                  <a:schemeClr val="tx1"/>
                </a:solidFill>
                <a:effectLst/>
                <a:latin typeface="+mn-lt"/>
                <a:ea typeface="+mn-ea"/>
                <a:cs typeface="+mn-cs"/>
              </a:rPr>
              <a:t>إطار تقييم قابلية التأثر</a:t>
            </a:r>
            <a:endParaRPr lang="en-US" sz="1200" b="1"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التعرض: يشير التعرض إلى التغيرات في بارامترات المناخ التي قد تؤثر على النظم الاجتماعية الإيكولوجية.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الحساسية: توفر الحساسية معلومات حول العوامل الاجتماعية والاقتصادية والبيئية تجعل النظم المتأثرة عرضة بشكل خاص لتغير المناخ.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الأثر المحتمل هو مزيج من التعرض والحساسية.</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تعتبر القدرة على التكيف القدرة والرغبة في اعتماد تدابير للحد من الأثر المحتمل.</a:t>
            </a:r>
            <a:endParaRPr lang="en-US" b="0"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6</a:t>
            </a:fld>
            <a:endParaRPr lang="en-US" dirty="0"/>
          </a:p>
        </p:txBody>
      </p:sp>
      <p:sp>
        <p:nvSpPr>
          <p:cNvPr id="8" name="Footer Placeholder 6">
            <a:extLst>
              <a:ext uri="{FF2B5EF4-FFF2-40B4-BE49-F238E27FC236}">
                <a16:creationId xmlns:a16="http://schemas.microsoft.com/office/drawing/2014/main" id="{50FDD0BB-BE19-4AA3-BE37-28DDF9816E4B}"/>
              </a:ext>
            </a:extLst>
          </p:cNvPr>
          <p:cNvSpPr>
            <a:spLocks noGrp="1"/>
          </p:cNvSpPr>
          <p:nvPr>
            <p:ph type="ftr" sz="quarter" idx="4"/>
          </p:nvPr>
        </p:nvSpPr>
        <p:spPr>
          <a:xfrm>
            <a:off x="0" y="8881110"/>
            <a:ext cx="3169920" cy="718424"/>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684263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sz="1200" b="1" dirty="0">
                <a:solidFill>
                  <a:schemeClr val="bg1"/>
                </a:solidFill>
                <a:cs typeface="Arial" pitchFamily="34" charset="0"/>
              </a:rPr>
              <a:t>توازن</a:t>
            </a:r>
            <a:r>
              <a:rPr lang="ar-LB" sz="1200" b="1" baseline="0" dirty="0">
                <a:solidFill>
                  <a:schemeClr val="bg1"/>
                </a:solidFill>
                <a:cs typeface="Arial" pitchFamily="34" charset="0"/>
              </a:rPr>
              <a:t> قابلية التأثر</a:t>
            </a:r>
            <a:endParaRPr lang="en-US" sz="1200" b="1" baseline="0" dirty="0">
              <a:solidFill>
                <a:schemeClr val="bg1"/>
              </a:solidFill>
              <a:cs typeface="Arial" pitchFamily="34" charset="0"/>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LB" sz="1200" b="1" baseline="0" dirty="0">
              <a:solidFill>
                <a:schemeClr val="bg1"/>
              </a:solidFill>
              <a:cs typeface="Arial" pitchFamily="34" charset="0"/>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u="none" strike="noStrike" kern="1200" dirty="0">
                <a:solidFill>
                  <a:schemeClr val="tx1"/>
                </a:solidFill>
                <a:effectLst/>
                <a:latin typeface="+mn-lt"/>
                <a:ea typeface="+mn-ea"/>
                <a:cs typeface="+mn-cs"/>
              </a:rPr>
              <a:t>انخفاض</a:t>
            </a:r>
            <a:r>
              <a:rPr lang="ar-LB" sz="1200" b="0" u="none" strike="noStrike" kern="1200" baseline="0" dirty="0">
                <a:solidFill>
                  <a:schemeClr val="tx1"/>
                </a:solidFill>
                <a:effectLst/>
                <a:latin typeface="+mn-lt"/>
                <a:ea typeface="+mn-ea"/>
                <a:cs typeface="+mn-cs"/>
              </a:rPr>
              <a:t> قابلية </a:t>
            </a:r>
            <a:r>
              <a:rPr lang="ar-LB" sz="1200" b="0" u="none" strike="noStrike" kern="1200" dirty="0">
                <a:solidFill>
                  <a:schemeClr val="tx1"/>
                </a:solidFill>
                <a:effectLst/>
                <a:latin typeface="+mn-lt"/>
                <a:ea typeface="+mn-ea"/>
                <a:cs typeface="+mn-cs"/>
              </a:rPr>
              <a:t>الأثر</a:t>
            </a:r>
            <a:r>
              <a:rPr lang="ar-LB" sz="1200" b="0" u="none" strike="noStrike" kern="1200" baseline="0" dirty="0">
                <a:solidFill>
                  <a:schemeClr val="tx1"/>
                </a:solidFill>
                <a:effectLst/>
                <a:latin typeface="+mn-lt"/>
                <a:ea typeface="+mn-ea"/>
                <a:cs typeface="+mn-cs"/>
              </a:rPr>
              <a:t> </a:t>
            </a:r>
            <a:r>
              <a:rPr lang="ar-LB" sz="1200" b="0" u="none" strike="noStrike" kern="1200" dirty="0">
                <a:solidFill>
                  <a:schemeClr val="tx1"/>
                </a:solidFill>
                <a:effectLst/>
                <a:latin typeface="+mn-lt"/>
                <a:ea typeface="+mn-ea"/>
                <a:cs typeface="+mn-cs"/>
              </a:rPr>
              <a:t>هو نتيجة التأثير المحتمل المنخفض وقدرة عالية على التكيف. </a:t>
            </a:r>
            <a:endParaRPr lang="en-US"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LB" sz="1200" b="0" u="none" strike="noStrike"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u="none" strike="noStrike" kern="1200" dirty="0">
                <a:solidFill>
                  <a:schemeClr val="tx1"/>
                </a:solidFill>
                <a:effectLst/>
                <a:latin typeface="+mn-lt"/>
                <a:ea typeface="+mn-ea"/>
                <a:cs typeface="+mn-cs"/>
              </a:rPr>
              <a:t>ارتفاع قابلية التأثر هو نتيجة الأثر محتمل عالٍ وقدرة منخفضة على التكيف.</a:t>
            </a:r>
            <a:endParaRPr lang="en-US" sz="1200" b="1" dirty="0">
              <a:solidFill>
                <a:schemeClr val="bg1"/>
              </a:solidFill>
              <a:cs typeface="Arial" pitchFamily="34" charset="0"/>
            </a:endParaRPr>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7</a:t>
            </a:fld>
            <a:endParaRPr lang="en-US" dirty="0"/>
          </a:p>
        </p:txBody>
      </p:sp>
      <p:sp>
        <p:nvSpPr>
          <p:cNvPr id="8" name="Footer Placeholder 6">
            <a:extLst>
              <a:ext uri="{FF2B5EF4-FFF2-40B4-BE49-F238E27FC236}">
                <a16:creationId xmlns:a16="http://schemas.microsoft.com/office/drawing/2014/main" id="{285379FC-2EE1-4590-846E-64E3CA7293A5}"/>
              </a:ext>
            </a:extLst>
          </p:cNvPr>
          <p:cNvSpPr>
            <a:spLocks noGrp="1"/>
          </p:cNvSpPr>
          <p:nvPr>
            <p:ph type="ftr" sz="quarter" idx="4"/>
          </p:nvPr>
        </p:nvSpPr>
        <p:spPr>
          <a:xfrm>
            <a:off x="0" y="8900160"/>
            <a:ext cx="3169920" cy="718424"/>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77742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b="1" dirty="0"/>
              <a:t>مسألة المقياس</a:t>
            </a:r>
            <a:endParaRPr lang="en-US" b="1" dirty="0"/>
          </a:p>
          <a:p>
            <a:pPr marL="0" indent="0" algn="r" rtl="1">
              <a:buFont typeface="Arial" panose="020B0604020202020204" pitchFamily="34" charset="0"/>
              <a:buNone/>
            </a:pPr>
            <a:endParaRPr lang="ar-LB" dirty="0"/>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تقييمات قابلية التأثر تتعلق بالمقياس المكاني والزماني المحدد</a:t>
            </a: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يمكن إجراء تقييمات قابلية التأثر للمناطق الصغيرة من الدراسة على مدى فترات زمنية قصيرة ، مناسبة لتقييم الظواهر المناخية المتطرفة (مثل الفيضانات الخاطفة أو موجات الحر) لمنطقة مستهدفة.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بالنسبة لـ </a:t>
            </a:r>
            <a:r>
              <a:rPr lang="ar-LB" sz="1200" b="0" u="none" strike="noStrike" kern="1200" dirty="0" err="1">
                <a:solidFill>
                  <a:schemeClr val="tx1"/>
                </a:solidFill>
                <a:effectLst/>
                <a:latin typeface="+mn-lt"/>
                <a:ea typeface="+mn-ea"/>
                <a:cs typeface="+mn-cs"/>
              </a:rPr>
              <a:t>ريكار</a:t>
            </a:r>
            <a:r>
              <a:rPr lang="en-US" sz="1200" b="0" u="none" strike="noStrike" kern="1200" dirty="0">
                <a:solidFill>
                  <a:schemeClr val="tx1"/>
                </a:solidFill>
                <a:effectLst/>
                <a:latin typeface="+mn-lt"/>
                <a:ea typeface="+mn-ea"/>
                <a:cs typeface="+mn-cs"/>
              </a:rPr>
              <a:t> ، </a:t>
            </a:r>
            <a:r>
              <a:rPr lang="ar-LB" sz="1200" b="0" u="none" strike="noStrike" kern="1200" dirty="0">
                <a:solidFill>
                  <a:schemeClr val="tx1"/>
                </a:solidFill>
                <a:effectLst/>
                <a:latin typeface="+mn-lt"/>
                <a:ea typeface="+mn-ea"/>
                <a:cs typeface="+mn-cs"/>
              </a:rPr>
              <a:t>تم إجراء تقييم قابلية التأثر للمنطقة العربية بأكملها لتقييم آثار تغير المناخ (باستخدام فترات 20 عامًا). </a:t>
            </a:r>
            <a:endParaRPr lang="en-US"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على الرغم من أن تقييمات قابلية التأثر يمكن أن تكون أدوات فعالة ، إلا أنها تتعلق فقط بمجال الدراسة والفترة الزمنية التي أجريت فيها الدراسة.</a:t>
            </a:r>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8</a:t>
            </a:fld>
            <a:endParaRPr lang="en-US" dirty="0"/>
          </a:p>
        </p:txBody>
      </p:sp>
      <p:sp>
        <p:nvSpPr>
          <p:cNvPr id="8" name="Footer Placeholder 6">
            <a:extLst>
              <a:ext uri="{FF2B5EF4-FFF2-40B4-BE49-F238E27FC236}">
                <a16:creationId xmlns:a16="http://schemas.microsoft.com/office/drawing/2014/main" id="{4CC8864C-74C4-4C76-B361-4A1160D15FEF}"/>
              </a:ext>
            </a:extLst>
          </p:cNvPr>
          <p:cNvSpPr>
            <a:spLocks noGrp="1"/>
          </p:cNvSpPr>
          <p:nvPr>
            <p:ph type="ftr" sz="quarter" idx="4"/>
          </p:nvPr>
        </p:nvSpPr>
        <p:spPr>
          <a:xfrm>
            <a:off x="0" y="8881110"/>
            <a:ext cx="3169920" cy="718424"/>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710575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b="1" dirty="0"/>
              <a:t>كيفية قياس قابلية التأثر</a:t>
            </a:r>
            <a:endParaRPr lang="en-US" b="1" dirty="0"/>
          </a:p>
          <a:p>
            <a:pPr algn="r" rtl="1"/>
            <a:endParaRPr lang="ar-LB" b="1" dirty="0"/>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يتم قياس مدى قابلية التأثر باستخدام مؤشرات التعرض والحساسية والقدرة على التكيف</a:t>
            </a:r>
            <a:endParaRPr lang="en-US" sz="1200" b="0" u="none" strike="noStrike" kern="1200" dirty="0">
              <a:solidFill>
                <a:schemeClr val="tx1"/>
              </a:solidFill>
              <a:effectLst/>
              <a:latin typeface="+mn-lt"/>
              <a:ea typeface="+mn-ea"/>
              <a:cs typeface="+mn-cs"/>
            </a:endParaRPr>
          </a:p>
          <a:p>
            <a:pPr marL="0" indent="0" algn="r" rtl="1">
              <a:buFont typeface="Arial" panose="020B0604020202020204" pitchFamily="34" charset="0"/>
              <a:buNone/>
            </a:pPr>
            <a:endParaRPr lang="ar-LB" sz="1200" b="0" u="none" strike="noStrik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b="0" u="none" strike="noStrike" kern="1200" dirty="0">
                <a:solidFill>
                  <a:schemeClr val="tx1"/>
                </a:solidFill>
                <a:effectLst/>
                <a:latin typeface="+mn-lt"/>
                <a:ea typeface="+mn-ea"/>
                <a:cs typeface="+mn-cs"/>
              </a:rPr>
              <a:t>هناك حاجة إلى مؤشرات جغرافية مكانية لإجراء رسم خرائط متكاملة لتقييم قابلية التأثر</a:t>
            </a:r>
            <a:endParaRPr lang="en-US" dirty="0"/>
          </a:p>
        </p:txBody>
      </p:sp>
      <p:sp>
        <p:nvSpPr>
          <p:cNvPr id="4" name="Header Placeholder 3"/>
          <p:cNvSpPr>
            <a:spLocks noGrp="1"/>
          </p:cNvSpPr>
          <p:nvPr>
            <p:ph type="hdr" sz="quarter"/>
          </p:nvPr>
        </p:nvSpPr>
        <p:spPr/>
        <p:txBody>
          <a:bodyPr/>
          <a:lstStyle/>
          <a:p>
            <a:r>
              <a:rPr lang="en-US"/>
              <a:t>RICCAR Webinar Series – Module 6</a:t>
            </a:r>
            <a:endParaRPr lang="en-US" dirty="0"/>
          </a:p>
        </p:txBody>
      </p:sp>
      <p:sp>
        <p:nvSpPr>
          <p:cNvPr id="5" name="Date Placeholder 4"/>
          <p:cNvSpPr>
            <a:spLocks noGrp="1"/>
          </p:cNvSpPr>
          <p:nvPr>
            <p:ph type="dt" idx="1"/>
          </p:nvPr>
        </p:nvSpPr>
        <p:spPr/>
        <p:txBody>
          <a:bodyPr/>
          <a:lstStyle/>
          <a:p>
            <a:r>
              <a:rPr lang="en-US"/>
              <a:t>12 August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9</a:t>
            </a:fld>
            <a:endParaRPr lang="en-US" dirty="0"/>
          </a:p>
        </p:txBody>
      </p:sp>
      <p:sp>
        <p:nvSpPr>
          <p:cNvPr id="8" name="Footer Placeholder 6">
            <a:extLst>
              <a:ext uri="{FF2B5EF4-FFF2-40B4-BE49-F238E27FC236}">
                <a16:creationId xmlns:a16="http://schemas.microsoft.com/office/drawing/2014/main" id="{55097802-18CC-4236-ACA4-584AD46F00CB}"/>
              </a:ext>
            </a:extLst>
          </p:cNvPr>
          <p:cNvSpPr>
            <a:spLocks noGrp="1"/>
          </p:cNvSpPr>
          <p:nvPr>
            <p:ph type="ftr" sz="quarter" idx="4"/>
          </p:nvPr>
        </p:nvSpPr>
        <p:spPr>
          <a:xfrm>
            <a:off x="0" y="8881110"/>
            <a:ext cx="3169920" cy="718424"/>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259856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506773" y="461913"/>
            <a:ext cx="4581426" cy="732020"/>
          </a:xfrm>
        </p:spPr>
        <p:txBody>
          <a:bodyPr>
            <a:normAutofit/>
          </a:bodyPr>
          <a:lstStyle>
            <a:lvl1pPr>
              <a:defRPr sz="2800">
                <a:solidFill>
                  <a:schemeClr val="bg1"/>
                </a:solidFill>
              </a:defRPr>
            </a:lvl1pPr>
          </a:lstStyle>
          <a:p>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585" y="141241"/>
            <a:ext cx="1421650" cy="1333773"/>
          </a:xfrm>
          <a:prstGeom prst="rect">
            <a:avLst/>
          </a:prstGeom>
        </p:spPr>
      </p:pic>
    </p:spTree>
    <p:extLst>
      <p:ext uri="{BB962C8B-B14F-4D97-AF65-F5344CB8AC3E}">
        <p14:creationId xmlns:p14="http://schemas.microsoft.com/office/powerpoint/2010/main" val="409354717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134973"/>
            <a:ext cx="9144000" cy="942680"/>
          </a:xfrm>
          <a:prstGeom prst="rect">
            <a:avLst/>
          </a:prstGeom>
          <a:gradFill>
            <a:gsLst>
              <a:gs pos="71000">
                <a:srgbClr val="CE934B"/>
              </a:gs>
              <a:gs pos="81000">
                <a:srgbClr val="BA8F57"/>
              </a:gs>
              <a:gs pos="91000">
                <a:srgbClr val="8C8672"/>
              </a:gs>
              <a:gs pos="0">
                <a:srgbClr val="E09641"/>
              </a:gs>
              <a:gs pos="100000">
                <a:srgbClr val="4478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737600" y="6492875"/>
            <a:ext cx="406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968B9-F71B-4241-9647-2B023690AF84}" type="slidenum">
              <a:rPr lang="en-US" smtClean="0"/>
              <a:t>‹#›</a:t>
            </a:fld>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97005"/>
            <a:ext cx="1101028" cy="1033272"/>
          </a:xfrm>
          <a:prstGeom prst="rect">
            <a:avLst/>
          </a:prstGeom>
        </p:spPr>
      </p:pic>
    </p:spTree>
    <p:extLst>
      <p:ext uri="{BB962C8B-B14F-4D97-AF65-F5344CB8AC3E}">
        <p14:creationId xmlns:p14="http://schemas.microsoft.com/office/powerpoint/2010/main" val="394449559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848550D-10BA-4AC9-872B-77588F940EA3}" type="slidenum">
              <a:rPr lang="en-US"/>
              <a:pPr>
                <a:defRPr/>
              </a:pPr>
              <a:t>‹#›</a:t>
            </a:fld>
            <a:endParaRPr lang="en-US" dirty="0"/>
          </a:p>
        </p:txBody>
      </p:sp>
    </p:spTree>
    <p:extLst>
      <p:ext uri="{BB962C8B-B14F-4D97-AF65-F5344CB8AC3E}">
        <p14:creationId xmlns:p14="http://schemas.microsoft.com/office/powerpoint/2010/main" val="97929876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bwMode="auto">
          <a:xfrm>
            <a:off x="8439192" y="6421470"/>
            <a:ext cx="612732" cy="323850"/>
          </a:xfrm>
          <a:prstGeom prst="rect">
            <a:avLst/>
          </a:prstGeom>
          <a:solidFill>
            <a:schemeClr val="accent6">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lvl1pPr>
              <a:defRPr sz="1800" b="1">
                <a:solidFill>
                  <a:srgbClr val="0070C0"/>
                </a:solidFill>
                <a:latin typeface="Verdana"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B5E6D8-6549-452C-8723-1BBB59627638}" type="slidenum">
              <a:rPr kumimoji="0" lang="en-US" sz="1800" b="1" i="0" u="none" strike="noStrike" kern="1200" cap="none" spc="0" normalizeH="0" baseline="0" noProof="0" smtClean="0">
                <a:ln>
                  <a:noFill/>
                </a:ln>
                <a:solidFill>
                  <a:srgbClr val="0070C0"/>
                </a:solidFill>
                <a:effectLst/>
                <a:uLnTx/>
                <a:uFillTx/>
                <a:latin typeface="Verdana"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800" b="1" i="0" u="none" strike="noStrike" kern="1200" cap="none" spc="0" normalizeH="0" baseline="0" noProof="0" dirty="0">
              <a:ln>
                <a:noFill/>
              </a:ln>
              <a:solidFill>
                <a:srgbClr val="0070C0"/>
              </a:solidFill>
              <a:effectLst/>
              <a:uLnTx/>
              <a:uFillTx/>
              <a:latin typeface="Verdana" pitchFamily="34" charset="0"/>
              <a:ea typeface="+mn-ea"/>
              <a:cs typeface="Arial" charset="0"/>
            </a:endParaRPr>
          </a:p>
        </p:txBody>
      </p:sp>
      <p:sp>
        <p:nvSpPr>
          <p:cNvPr id="2" name="Title 1"/>
          <p:cNvSpPr>
            <a:spLocks noGrp="1"/>
          </p:cNvSpPr>
          <p:nvPr>
            <p:ph type="title"/>
          </p:nvPr>
        </p:nvSpPr>
        <p:spPr>
          <a:xfrm>
            <a:off x="428580" y="0"/>
            <a:ext cx="7724820" cy="762000"/>
          </a:xfrm>
        </p:spPr>
        <p:txBody>
          <a:bodyPr wrap="square">
            <a:normAutofit/>
          </a:bodyPr>
          <a:lstStyle>
            <a:lvl1pPr algn="l">
              <a:defRPr sz="3600" b="1">
                <a:solidFill>
                  <a:schemeClr val="bg1"/>
                </a:solidFill>
              </a:defRPr>
            </a:lvl1pPr>
          </a:lstStyle>
          <a:p>
            <a:r>
              <a:rPr lang="en-US"/>
              <a:t>Click to edit Master title style</a:t>
            </a:r>
          </a:p>
        </p:txBody>
      </p:sp>
      <p:sp>
        <p:nvSpPr>
          <p:cNvPr id="3" name="Content Placeholder 2"/>
          <p:cNvSpPr>
            <a:spLocks noGrp="1"/>
          </p:cNvSpPr>
          <p:nvPr>
            <p:ph idx="1"/>
          </p:nvPr>
        </p:nvSpPr>
        <p:spPr>
          <a:xfrm>
            <a:off x="0" y="838200"/>
            <a:ext cx="91440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6038" y="6513546"/>
            <a:ext cx="1165188" cy="323850"/>
          </a:xfrm>
          <a:ln/>
        </p:spPr>
        <p:txBody>
          <a:bodyPr lIns="0" tIns="0" rIns="0" bIns="0" anchor="ctr" anchorCtr="0"/>
          <a:lstStyle>
            <a:lvl1pPr algn="l">
              <a:defRPr sz="1200">
                <a:latin typeface="Verdana" pitchFamily="34" charset="0"/>
              </a:defRPr>
            </a:lvl1pPr>
          </a:lstStyle>
          <a:p>
            <a:pPr>
              <a:defRPr/>
            </a:pPr>
            <a:r>
              <a:rPr lang="en-US" dirty="0"/>
              <a:t>May 11, 2011</a:t>
            </a:r>
          </a:p>
        </p:txBody>
      </p:sp>
      <p:sp>
        <p:nvSpPr>
          <p:cNvPr id="8" name="Rectangle 5"/>
          <p:cNvSpPr>
            <a:spLocks noGrp="1" noChangeArrowheads="1"/>
          </p:cNvSpPr>
          <p:nvPr>
            <p:ph type="ftr" sz="quarter" idx="11"/>
          </p:nvPr>
        </p:nvSpPr>
        <p:spPr>
          <a:xfrm>
            <a:off x="1257264" y="6513546"/>
            <a:ext cx="7181928" cy="323850"/>
          </a:xfrm>
          <a:ln/>
        </p:spPr>
        <p:txBody>
          <a:bodyPr lIns="0" tIns="0" rIns="0" bIns="0" anchor="ctr" anchorCtr="0"/>
          <a:lstStyle>
            <a:lvl1pPr>
              <a:defRPr b="1">
                <a:latin typeface="Verdana" pitchFamily="34" charset="0"/>
              </a:defRPr>
            </a:lvl1pPr>
          </a:lstStyle>
          <a:p>
            <a:pPr>
              <a:defRPr/>
            </a:pPr>
            <a:r>
              <a:rPr lang="en-US" dirty="0"/>
              <a:t>.</a:t>
            </a:r>
          </a:p>
        </p:txBody>
      </p:sp>
      <p:sp>
        <p:nvSpPr>
          <p:cNvPr id="9" name="Rectangle 6"/>
          <p:cNvSpPr>
            <a:spLocks noGrp="1" noChangeArrowheads="1"/>
          </p:cNvSpPr>
          <p:nvPr>
            <p:ph type="sldNum" sz="quarter" idx="12"/>
          </p:nvPr>
        </p:nvSpPr>
        <p:spPr>
          <a:xfrm>
            <a:off x="8485230" y="6513546"/>
            <a:ext cx="612732" cy="323850"/>
          </a:xfrm>
          <a:solidFill>
            <a:schemeClr val="bg1"/>
          </a:solidFill>
          <a:ln/>
        </p:spPr>
        <p:txBody>
          <a:bodyPr lIns="0" tIns="0" rIns="0" bIns="0" anchor="ctr" anchorCtr="0"/>
          <a:lstStyle>
            <a:lvl1pPr>
              <a:defRPr sz="1800" b="1">
                <a:solidFill>
                  <a:srgbClr val="0070C0"/>
                </a:solidFill>
                <a:latin typeface="Verdana" pitchFamily="34" charset="0"/>
              </a:defRPr>
            </a:lvl1pPr>
          </a:lstStyle>
          <a:p>
            <a:pPr>
              <a:defRPr/>
            </a:pPr>
            <a:fld id="{53B5E6D8-6549-452C-8723-1BBB59627638}" type="slidenum">
              <a:rPr lang="en-US" smtClean="0"/>
              <a:pPr>
                <a:defRPr/>
              </a:pPr>
              <a:t>‹#›</a:t>
            </a:fld>
            <a:endParaRPr lang="en-US" dirty="0"/>
          </a:p>
        </p:txBody>
      </p:sp>
    </p:spTree>
    <p:extLst>
      <p:ext uri="{BB962C8B-B14F-4D97-AF65-F5344CB8AC3E}">
        <p14:creationId xmlns:p14="http://schemas.microsoft.com/office/powerpoint/2010/main" val="119290206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47639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1833014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57B81937-F793-4ECD-BC44-ABCFC3FAF707}" type="slidenum">
              <a:rPr lang="en-US"/>
              <a:pPr>
                <a:defRPr/>
              </a:pPr>
              <a:t>‹#›</a:t>
            </a:fld>
            <a:endParaRPr lang="en-US" dirty="0"/>
          </a:p>
        </p:txBody>
      </p:sp>
    </p:spTree>
    <p:extLst>
      <p:ext uri="{BB962C8B-B14F-4D97-AF65-F5344CB8AC3E}">
        <p14:creationId xmlns:p14="http://schemas.microsoft.com/office/powerpoint/2010/main" val="226805493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 Inhalt">
    <p:spTree>
      <p:nvGrpSpPr>
        <p:cNvPr id="1" name=""/>
        <p:cNvGrpSpPr/>
        <p:nvPr/>
      </p:nvGrpSpPr>
      <p:grpSpPr>
        <a:xfrm>
          <a:off x="0" y="0"/>
          <a:ext cx="0" cy="0"/>
          <a:chOff x="0" y="0"/>
          <a:chExt cx="0" cy="0"/>
        </a:xfrm>
      </p:grpSpPr>
      <p:cxnSp>
        <p:nvCxnSpPr>
          <p:cNvPr id="4" name="Gerade Verbindung 6"/>
          <p:cNvCxnSpPr/>
          <p:nvPr userDrawn="1"/>
        </p:nvCxnSpPr>
        <p:spPr>
          <a:xfrm>
            <a:off x="476690" y="6204446"/>
            <a:ext cx="8193338" cy="1440"/>
          </a:xfrm>
          <a:prstGeom prst="line">
            <a:avLst/>
          </a:prstGeom>
          <a:ln w="19050" cap="flat" cmpd="sng" algn="ctr">
            <a:solidFill>
              <a:srgbClr val="AEAEAE"/>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7"/>
          <p:cNvCxnSpPr/>
          <p:nvPr userDrawn="1"/>
        </p:nvCxnSpPr>
        <p:spPr>
          <a:xfrm>
            <a:off x="476690" y="963058"/>
            <a:ext cx="8193338" cy="1439"/>
          </a:xfrm>
          <a:prstGeom prst="line">
            <a:avLst/>
          </a:prstGeom>
          <a:ln w="19050" cap="flat" cmpd="sng" algn="ctr">
            <a:solidFill>
              <a:srgbClr val="AEAEAE"/>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Bild 8" descr="logo_klein.jpg"/>
          <p:cNvPicPr>
            <a:picLocks noChangeAspect="1"/>
          </p:cNvPicPr>
          <p:nvPr userDrawn="1"/>
        </p:nvPicPr>
        <p:blipFill>
          <a:blip r:embed="rId2" cstate="print"/>
          <a:srcRect/>
          <a:stretch>
            <a:fillRect/>
          </a:stretch>
        </p:blipFill>
        <p:spPr bwMode="auto">
          <a:xfrm>
            <a:off x="8208277" y="319580"/>
            <a:ext cx="461750" cy="509599"/>
          </a:xfrm>
          <a:prstGeom prst="rect">
            <a:avLst/>
          </a:prstGeom>
          <a:noFill/>
          <a:ln w="9525">
            <a:noFill/>
            <a:miter lim="800000"/>
            <a:headEnd/>
            <a:tailEnd/>
          </a:ln>
        </p:spPr>
      </p:pic>
      <p:sp>
        <p:nvSpPr>
          <p:cNvPr id="7" name="Foliennummernplatzhalter 2"/>
          <p:cNvSpPr txBox="1">
            <a:spLocks/>
          </p:cNvSpPr>
          <p:nvPr userDrawn="1"/>
        </p:nvSpPr>
        <p:spPr>
          <a:xfrm>
            <a:off x="7821224" y="6393028"/>
            <a:ext cx="856952" cy="254799"/>
          </a:xfrm>
          <a:prstGeom prst="rect">
            <a:avLst/>
          </a:prstGeom>
        </p:spPr>
        <p:txBody>
          <a:bodyPr lIns="0" tIns="0" rIns="0" bIns="0"/>
          <a:lstStyle>
            <a:defPPr>
              <a:defRPr lang="de-DE"/>
            </a:defPPr>
            <a:lvl1pPr marL="0" algn="r" defTabSz="521437" rtl="0" eaLnBrk="1" latinLnBrk="0" hangingPunct="1">
              <a:defRPr sz="1200" kern="1200">
                <a:solidFill>
                  <a:srgbClr val="4B4B4B"/>
                </a:solidFill>
                <a:latin typeface="DINOT"/>
                <a:ea typeface="+mn-ea"/>
                <a:cs typeface="DINOT"/>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pPr fontAlgn="auto">
              <a:spcBef>
                <a:spcPts val="0"/>
              </a:spcBef>
              <a:spcAft>
                <a:spcPts val="0"/>
              </a:spcAft>
              <a:defRPr/>
            </a:pPr>
            <a:fld id="{ED549951-2D2B-441F-8710-A0F239CCA1A8}" type="slidenum">
              <a:rPr lang="de-DE" smtClean="0"/>
              <a:pPr fontAlgn="auto">
                <a:spcBef>
                  <a:spcPts val="0"/>
                </a:spcBef>
                <a:spcAft>
                  <a:spcPts val="0"/>
                </a:spcAft>
                <a:defRPr/>
              </a:pPr>
              <a:t>‹#›</a:t>
            </a:fld>
            <a:endParaRPr lang="de-DE" dirty="0"/>
          </a:p>
        </p:txBody>
      </p:sp>
      <p:sp>
        <p:nvSpPr>
          <p:cNvPr id="2" name="Titel 1"/>
          <p:cNvSpPr>
            <a:spLocks noGrp="1"/>
          </p:cNvSpPr>
          <p:nvPr>
            <p:ph type="title"/>
          </p:nvPr>
        </p:nvSpPr>
        <p:spPr>
          <a:xfrm>
            <a:off x="457199" y="431261"/>
            <a:ext cx="7640620" cy="453706"/>
          </a:xfrm>
        </p:spPr>
        <p:txBody>
          <a:bodyPr/>
          <a:lstStyle/>
          <a:p>
            <a:r>
              <a:rPr lang="de-DE"/>
              <a:t>Titelmasterformat durch Klicken bearbeiten</a:t>
            </a:r>
          </a:p>
        </p:txBody>
      </p:sp>
      <p:sp>
        <p:nvSpPr>
          <p:cNvPr id="3" name="Inhaltsplatzhalter 2"/>
          <p:cNvSpPr>
            <a:spLocks noGrp="1"/>
          </p:cNvSpPr>
          <p:nvPr>
            <p:ph idx="1"/>
          </p:nvPr>
        </p:nvSpPr>
        <p:spPr>
          <a:xfrm>
            <a:off x="661141" y="1311428"/>
            <a:ext cx="8006646" cy="4582076"/>
          </a:xfrm>
        </p:spPr>
        <p:txBody>
          <a:bodyPr/>
          <a:lstStyle/>
          <a:p>
            <a:pPr lvl="0"/>
            <a:r>
              <a:rPr lang="de-DE"/>
              <a:t>Textmasterformat bearbeiten</a:t>
            </a:r>
          </a:p>
          <a:p>
            <a:pPr lvl="1"/>
            <a:r>
              <a:rPr lang="de-DE"/>
              <a:t>Zweite Ebene</a:t>
            </a:r>
          </a:p>
        </p:txBody>
      </p:sp>
    </p:spTree>
    <p:extLst>
      <p:ext uri="{BB962C8B-B14F-4D97-AF65-F5344CB8AC3E}">
        <p14:creationId xmlns:p14="http://schemas.microsoft.com/office/powerpoint/2010/main" val="343328497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89711"/>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968B9-F71B-4241-9647-2B023690AF84}" type="slidenum">
              <a:rPr lang="en-US" smtClean="0"/>
              <a:t>‹#›</a:t>
            </a:fld>
            <a:endParaRPr lang="en-US" dirty="0"/>
          </a:p>
        </p:txBody>
      </p:sp>
    </p:spTree>
    <p:extLst>
      <p:ext uri="{BB962C8B-B14F-4D97-AF65-F5344CB8AC3E}">
        <p14:creationId xmlns:p14="http://schemas.microsoft.com/office/powerpoint/2010/main" val="3291201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1" r:id="rId6"/>
    <p:sldLayoutId id="2147483672" r:id="rId7"/>
  </p:sldLayoutIdLst>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atialagent.org/Mashreq/"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data.apps.fao.org/" TargetMode="External"/><Relationship Id="rId4" Type="http://schemas.openxmlformats.org/officeDocument/2006/relationships/hyperlink" Target="http://www.fao.org/geonetwork/srv/en/main.home"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3050" y="182107"/>
            <a:ext cx="7600950" cy="1029449"/>
          </a:xfrm>
          <a:prstGeom prst="rect">
            <a:avLst/>
          </a:prstGeom>
          <a:noFill/>
        </p:spPr>
        <p:txBody>
          <a:bodyPr wrap="square" rtlCol="0">
            <a:spAutoFit/>
          </a:bodyPr>
          <a:lstStyle/>
          <a:p>
            <a:pPr lvl="0" algn="ctr" rtl="1">
              <a:lnSpc>
                <a:spcPts val="2500"/>
              </a:lnSpc>
            </a:pPr>
            <a:r>
              <a:rPr lang="ar-SY" sz="1900" b="1" kern="0" spc="-80" dirty="0">
                <a:solidFill>
                  <a:srgbClr val="FFFFFF"/>
                </a:solidFill>
                <a:latin typeface="+mj-lt"/>
                <a:cs typeface="Arial" pitchFamily="34" charset="0"/>
              </a:rPr>
              <a:t>المبادرة الإقليمية لتقييم أثر تغيّر المناخ على الموارد المائية وقابلية تأثر القطاعات الاجتماعية والاقتصادية في المنطقة العربية (</a:t>
            </a:r>
            <a:r>
              <a:rPr lang="ar-SY" sz="1900" b="1" kern="0" spc="-80" dirty="0" err="1">
                <a:solidFill>
                  <a:srgbClr val="FFFFFF"/>
                </a:solidFill>
                <a:latin typeface="+mj-lt"/>
                <a:cs typeface="Arial" pitchFamily="34" charset="0"/>
              </a:rPr>
              <a:t>ريكار</a:t>
            </a:r>
            <a:r>
              <a:rPr lang="ar-SY" sz="1900" b="1" kern="0" spc="-80" dirty="0">
                <a:solidFill>
                  <a:srgbClr val="FFFFFF"/>
                </a:solidFill>
                <a:latin typeface="+mj-lt"/>
                <a:cs typeface="Arial" pitchFamily="34" charset="0"/>
              </a:rPr>
              <a:t>) </a:t>
            </a:r>
          </a:p>
          <a:p>
            <a:pPr lvl="0" algn="ctr" rtl="1">
              <a:lnSpc>
                <a:spcPts val="2500"/>
              </a:lnSpc>
            </a:pPr>
            <a:r>
              <a:rPr lang="ar-SY" sz="1900" b="1" kern="0" spc="-80" dirty="0">
                <a:solidFill>
                  <a:srgbClr val="FFFFFF"/>
                </a:solidFill>
                <a:latin typeface="+mj-lt"/>
                <a:cs typeface="Arial" pitchFamily="34" charset="0"/>
              </a:rPr>
              <a:t> </a:t>
            </a:r>
          </a:p>
        </p:txBody>
      </p:sp>
      <p:sp>
        <p:nvSpPr>
          <p:cNvPr id="8" name="Rectangle 7">
            <a:extLst>
              <a:ext uri="{FF2B5EF4-FFF2-40B4-BE49-F238E27FC236}">
                <a16:creationId xmlns:a16="http://schemas.microsoft.com/office/drawing/2014/main" id="{AC805D5A-F9BC-492A-A14B-CE97D2DD6364}"/>
              </a:ext>
            </a:extLst>
          </p:cNvPr>
          <p:cNvSpPr/>
          <p:nvPr/>
        </p:nvSpPr>
        <p:spPr>
          <a:xfrm>
            <a:off x="508635" y="2510117"/>
            <a:ext cx="8126730" cy="1107996"/>
          </a:xfrm>
          <a:prstGeom prst="rect">
            <a:avLst/>
          </a:prstGeom>
        </p:spPr>
        <p:txBody>
          <a:bodyPr wrap="square">
            <a:spAutoFit/>
          </a:bodyPr>
          <a:lstStyle/>
          <a:p>
            <a:pPr lvl="0" algn="ctr"/>
            <a:r>
              <a:rPr lang="ar-SY" sz="2200" b="1" kern="0" dirty="0">
                <a:solidFill>
                  <a:srgbClr val="FFFFFF"/>
                </a:solidFill>
                <a:cs typeface="Arial" pitchFamily="34" charset="0"/>
              </a:rPr>
              <a:t>سلسلة ندوات </a:t>
            </a:r>
            <a:r>
              <a:rPr lang="ar-SY" sz="2200" b="1" kern="0" dirty="0" err="1">
                <a:solidFill>
                  <a:srgbClr val="FFFFFF"/>
                </a:solidFill>
                <a:cs typeface="Arial" pitchFamily="34" charset="0"/>
              </a:rPr>
              <a:t>ريكار</a:t>
            </a:r>
            <a:r>
              <a:rPr lang="ar-SY" sz="2200" b="1" kern="0" dirty="0">
                <a:solidFill>
                  <a:srgbClr val="FFFFFF"/>
                </a:solidFill>
                <a:cs typeface="Arial" pitchFamily="34" charset="0"/>
              </a:rPr>
              <a:t> عبر الانترنت حول تحليل تغير المناخ باستخدام أدوات نظم المعلومات الجغرافية</a:t>
            </a:r>
          </a:p>
          <a:p>
            <a:pPr lvl="0" algn="ctr"/>
            <a:r>
              <a:rPr lang="ar-SY" sz="2200" b="1" kern="0" dirty="0">
                <a:solidFill>
                  <a:srgbClr val="FFFFFF"/>
                </a:solidFill>
                <a:cs typeface="Arial" pitchFamily="34" charset="0"/>
              </a:rPr>
              <a:t> </a:t>
            </a:r>
          </a:p>
        </p:txBody>
      </p:sp>
      <p:sp>
        <p:nvSpPr>
          <p:cNvPr id="4" name="Rectangle 3">
            <a:extLst>
              <a:ext uri="{FF2B5EF4-FFF2-40B4-BE49-F238E27FC236}">
                <a16:creationId xmlns:a16="http://schemas.microsoft.com/office/drawing/2014/main" id="{0C084FE7-CD68-4819-BAC7-2B9E71F128C7}"/>
              </a:ext>
            </a:extLst>
          </p:cNvPr>
          <p:cNvSpPr/>
          <p:nvPr/>
        </p:nvSpPr>
        <p:spPr>
          <a:xfrm>
            <a:off x="2486297" y="6445060"/>
            <a:ext cx="7231017" cy="461665"/>
          </a:xfrm>
          <a:prstGeom prst="rect">
            <a:avLst/>
          </a:prstGeom>
        </p:spPr>
        <p:txBody>
          <a:bodyPr wrap="square">
            <a:spAutoFit/>
          </a:bodyPr>
          <a:lstStyle/>
          <a:p>
            <a:r>
              <a:rPr lang="ar-SY" sz="2400" b="1" dirty="0">
                <a:solidFill>
                  <a:schemeClr val="bg1"/>
                </a:solidFill>
              </a:rPr>
              <a:t>الوحدة  6: منهجية التقييم المتكامل لقابلية التأثر المتبعة في </a:t>
            </a:r>
            <a:r>
              <a:rPr lang="ar-SY" sz="2400" b="1" dirty="0" err="1">
                <a:solidFill>
                  <a:schemeClr val="bg1"/>
                </a:solidFill>
              </a:rPr>
              <a:t>ريكار</a:t>
            </a:r>
            <a:endParaRPr lang="ar-SY" sz="2400" b="1" dirty="0">
              <a:solidFill>
                <a:schemeClr val="bg1"/>
              </a:solidFill>
            </a:endParaRPr>
          </a:p>
        </p:txBody>
      </p:sp>
      <p:pic>
        <p:nvPicPr>
          <p:cNvPr id="5" name="Picture 4">
            <a:extLst>
              <a:ext uri="{FF2B5EF4-FFF2-40B4-BE49-F238E27FC236}">
                <a16:creationId xmlns:a16="http://schemas.microsoft.com/office/drawing/2014/main" id="{1E291CDC-4302-426D-8183-1C76F233ACAC}"/>
              </a:ext>
            </a:extLst>
          </p:cNvPr>
          <p:cNvPicPr>
            <a:picLocks noChangeAspect="1"/>
          </p:cNvPicPr>
          <p:nvPr/>
        </p:nvPicPr>
        <p:blipFill>
          <a:blip r:embed="rId3"/>
          <a:stretch>
            <a:fillRect/>
          </a:stretch>
        </p:blipFill>
        <p:spPr>
          <a:xfrm>
            <a:off x="8004712" y="5146499"/>
            <a:ext cx="1127858" cy="1298561"/>
          </a:xfrm>
          <a:prstGeom prst="rect">
            <a:avLst/>
          </a:prstGeom>
        </p:spPr>
      </p:pic>
    </p:spTree>
    <p:extLst>
      <p:ext uri="{BB962C8B-B14F-4D97-AF65-F5344CB8AC3E}">
        <p14:creationId xmlns:p14="http://schemas.microsoft.com/office/powerpoint/2010/main" val="1391114841"/>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38B890-852E-4A2E-9464-E775C4507D0B}"/>
              </a:ext>
            </a:extLst>
          </p:cNvPr>
          <p:cNvSpPr>
            <a:spLocks noGrp="1"/>
          </p:cNvSpPr>
          <p:nvPr>
            <p:ph type="sldNum" sz="quarter" idx="4"/>
          </p:nvPr>
        </p:nvSpPr>
        <p:spPr/>
        <p:txBody>
          <a:bodyPr/>
          <a:lstStyle/>
          <a:p>
            <a:fld id="{927968B9-F71B-4241-9647-2B023690AF84}" type="slidenum">
              <a:rPr lang="en-US" smtClean="0"/>
              <a:t>10</a:t>
            </a:fld>
            <a:endParaRPr lang="en-US" dirty="0"/>
          </a:p>
        </p:txBody>
      </p:sp>
      <p:pic>
        <p:nvPicPr>
          <p:cNvPr id="4" name="Picture 3">
            <a:extLst>
              <a:ext uri="{FF2B5EF4-FFF2-40B4-BE49-F238E27FC236}">
                <a16:creationId xmlns:a16="http://schemas.microsoft.com/office/drawing/2014/main" id="{BA78F0F7-5C69-43FB-9976-686291B8E567}"/>
              </a:ext>
            </a:extLst>
          </p:cNvPr>
          <p:cNvPicPr>
            <a:picLocks noChangeAspect="1"/>
          </p:cNvPicPr>
          <p:nvPr/>
        </p:nvPicPr>
        <p:blipFill>
          <a:blip r:embed="rId3"/>
          <a:stretch>
            <a:fillRect/>
          </a:stretch>
        </p:blipFill>
        <p:spPr>
          <a:xfrm>
            <a:off x="118441" y="1127384"/>
            <a:ext cx="4402038" cy="5697278"/>
          </a:xfrm>
          <a:prstGeom prst="rect">
            <a:avLst/>
          </a:prstGeom>
        </p:spPr>
      </p:pic>
      <p:pic>
        <p:nvPicPr>
          <p:cNvPr id="5" name="Picture 4">
            <a:extLst>
              <a:ext uri="{FF2B5EF4-FFF2-40B4-BE49-F238E27FC236}">
                <a16:creationId xmlns:a16="http://schemas.microsoft.com/office/drawing/2014/main" id="{680E7E66-A023-4FD1-A5F8-AA4BDFC381F6}"/>
              </a:ext>
            </a:extLst>
          </p:cNvPr>
          <p:cNvPicPr>
            <a:picLocks noChangeAspect="1"/>
          </p:cNvPicPr>
          <p:nvPr/>
        </p:nvPicPr>
        <p:blipFill>
          <a:blip r:embed="rId4"/>
          <a:stretch>
            <a:fillRect/>
          </a:stretch>
        </p:blipFill>
        <p:spPr>
          <a:xfrm>
            <a:off x="4623522" y="1127384"/>
            <a:ext cx="4402442" cy="5697278"/>
          </a:xfrm>
          <a:prstGeom prst="rect">
            <a:avLst/>
          </a:prstGeom>
        </p:spPr>
      </p:pic>
      <p:sp>
        <p:nvSpPr>
          <p:cNvPr id="6" name="Rectangle 2">
            <a:extLst>
              <a:ext uri="{FF2B5EF4-FFF2-40B4-BE49-F238E27FC236}">
                <a16:creationId xmlns:a16="http://schemas.microsoft.com/office/drawing/2014/main" id="{76702BF3-EC74-4C42-9A99-5D0CB4DBDBA5}"/>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موارد المعرفة في </a:t>
            </a:r>
            <a:r>
              <a:rPr lang="ar-SY" sz="3600" b="1" dirty="0" err="1">
                <a:solidFill>
                  <a:schemeClr val="bg1"/>
                </a:solidFill>
                <a:cs typeface="Arial" pitchFamily="34" charset="0"/>
              </a:rPr>
              <a:t>ريكار</a:t>
            </a:r>
            <a:endParaRPr lang="ar-SY" sz="3600" b="1" dirty="0">
              <a:solidFill>
                <a:schemeClr val="bg1"/>
              </a:solidFill>
              <a:cs typeface="Arial" pitchFamily="34" charset="0"/>
            </a:endParaRPr>
          </a:p>
        </p:txBody>
      </p:sp>
    </p:spTree>
    <p:extLst>
      <p:ext uri="{BB962C8B-B14F-4D97-AF65-F5344CB8AC3E}">
        <p14:creationId xmlns:p14="http://schemas.microsoft.com/office/powerpoint/2010/main" val="99728724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0A6B84-FA73-491B-86C9-0CE5D25A1F05}"/>
              </a:ext>
            </a:extLst>
          </p:cNvPr>
          <p:cNvSpPr>
            <a:spLocks noGrp="1"/>
          </p:cNvSpPr>
          <p:nvPr>
            <p:ph type="sldNum" sz="quarter" idx="4"/>
          </p:nvPr>
        </p:nvSpPr>
        <p:spPr/>
        <p:txBody>
          <a:bodyPr/>
          <a:lstStyle/>
          <a:p>
            <a:fld id="{927968B9-F71B-4241-9647-2B023690AF84}" type="slidenum">
              <a:rPr lang="en-US" smtClean="0"/>
              <a:t>11</a:t>
            </a:fld>
            <a:endParaRPr lang="en-US" dirty="0"/>
          </a:p>
        </p:txBody>
      </p:sp>
      <p:pic>
        <p:nvPicPr>
          <p:cNvPr id="4" name="Picture 3">
            <a:extLst>
              <a:ext uri="{FF2B5EF4-FFF2-40B4-BE49-F238E27FC236}">
                <a16:creationId xmlns:a16="http://schemas.microsoft.com/office/drawing/2014/main" id="{7893E7F3-F08B-4A17-AC19-BEB0DCAD59C8}"/>
              </a:ext>
            </a:extLst>
          </p:cNvPr>
          <p:cNvPicPr>
            <a:picLocks noChangeAspect="1"/>
          </p:cNvPicPr>
          <p:nvPr/>
        </p:nvPicPr>
        <p:blipFill>
          <a:blip r:embed="rId3"/>
          <a:stretch>
            <a:fillRect/>
          </a:stretch>
        </p:blipFill>
        <p:spPr>
          <a:xfrm>
            <a:off x="304800" y="1160930"/>
            <a:ext cx="4402282" cy="5697070"/>
          </a:xfrm>
          <a:prstGeom prst="rect">
            <a:avLst/>
          </a:prstGeom>
        </p:spPr>
      </p:pic>
      <p:sp>
        <p:nvSpPr>
          <p:cNvPr id="5" name="TextBox 4">
            <a:extLst>
              <a:ext uri="{FF2B5EF4-FFF2-40B4-BE49-F238E27FC236}">
                <a16:creationId xmlns:a16="http://schemas.microsoft.com/office/drawing/2014/main" id="{004DDC2B-5358-4ABC-BC76-EA1C7C0F513F}"/>
              </a:ext>
            </a:extLst>
          </p:cNvPr>
          <p:cNvSpPr txBox="1"/>
          <p:nvPr/>
        </p:nvSpPr>
        <p:spPr>
          <a:xfrm>
            <a:off x="5565775" y="1989605"/>
            <a:ext cx="3171825" cy="923330"/>
          </a:xfrm>
          <a:prstGeom prst="rect">
            <a:avLst/>
          </a:prstGeom>
          <a:noFill/>
        </p:spPr>
        <p:txBody>
          <a:bodyPr wrap="square" rtlCol="0">
            <a:spAutoFit/>
          </a:bodyPr>
          <a:lstStyle/>
          <a:p>
            <a:pPr algn="ctr"/>
            <a:r>
              <a:rPr lang="en-US" dirty="0"/>
              <a:t>Vulnerability assessment case study for the agricultural sector in Lebanon</a:t>
            </a:r>
          </a:p>
        </p:txBody>
      </p:sp>
      <p:sp>
        <p:nvSpPr>
          <p:cNvPr id="6" name="Rectangle 2">
            <a:extLst>
              <a:ext uri="{FF2B5EF4-FFF2-40B4-BE49-F238E27FC236}">
                <a16:creationId xmlns:a16="http://schemas.microsoft.com/office/drawing/2014/main" id="{7D7D326C-6F92-47EE-A6D9-60574EC3461B}"/>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موارد المعرفة في </a:t>
            </a:r>
            <a:r>
              <a:rPr lang="ar-SY" sz="3600" b="1" dirty="0" err="1">
                <a:solidFill>
                  <a:schemeClr val="bg1"/>
                </a:solidFill>
                <a:cs typeface="Arial" pitchFamily="34" charset="0"/>
              </a:rPr>
              <a:t>ريكار</a:t>
            </a:r>
            <a:endParaRPr lang="ar-SY" sz="3600" b="1" dirty="0">
              <a:solidFill>
                <a:schemeClr val="bg1"/>
              </a:solidFill>
              <a:cs typeface="Arial" pitchFamily="34" charset="0"/>
            </a:endParaRPr>
          </a:p>
        </p:txBody>
      </p:sp>
    </p:spTree>
    <p:extLst>
      <p:ext uri="{BB962C8B-B14F-4D97-AF65-F5344CB8AC3E}">
        <p14:creationId xmlns:p14="http://schemas.microsoft.com/office/powerpoint/2010/main" val="83524622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A3A4A0-A993-4CEC-AEF5-D8441D49E455}"/>
              </a:ext>
            </a:extLst>
          </p:cNvPr>
          <p:cNvSpPr>
            <a:spLocks noGrp="1"/>
          </p:cNvSpPr>
          <p:nvPr>
            <p:ph type="sldNum" sz="quarter" idx="4"/>
          </p:nvPr>
        </p:nvSpPr>
        <p:spPr/>
        <p:txBody>
          <a:bodyPr/>
          <a:lstStyle/>
          <a:p>
            <a:fld id="{927968B9-F71B-4241-9647-2B023690AF84}" type="slidenum">
              <a:rPr lang="en-US" smtClean="0"/>
              <a:t>12</a:t>
            </a:fld>
            <a:endParaRPr lang="en-US" dirty="0"/>
          </a:p>
        </p:txBody>
      </p:sp>
      <p:sp>
        <p:nvSpPr>
          <p:cNvPr id="4" name="Rectangle 2">
            <a:extLst>
              <a:ext uri="{FF2B5EF4-FFF2-40B4-BE49-F238E27FC236}">
                <a16:creationId xmlns:a16="http://schemas.microsoft.com/office/drawing/2014/main" id="{2DA91179-2AAF-4B79-ADE5-F922C41D8948}"/>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مصادر المؤشرات</a:t>
            </a:r>
          </a:p>
        </p:txBody>
      </p:sp>
      <p:sp>
        <p:nvSpPr>
          <p:cNvPr id="5" name="TextBox 4">
            <a:extLst>
              <a:ext uri="{FF2B5EF4-FFF2-40B4-BE49-F238E27FC236}">
                <a16:creationId xmlns:a16="http://schemas.microsoft.com/office/drawing/2014/main" id="{DBED78DF-6A80-462A-A40A-FF39A5E22484}"/>
              </a:ext>
            </a:extLst>
          </p:cNvPr>
          <p:cNvSpPr txBox="1"/>
          <p:nvPr/>
        </p:nvSpPr>
        <p:spPr>
          <a:xfrm>
            <a:off x="485775" y="1419225"/>
            <a:ext cx="8565165" cy="2323713"/>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2000" dirty="0"/>
              <a:t>RICCAR Regional Knowledge Hub Data portal</a:t>
            </a:r>
          </a:p>
          <a:p>
            <a:pPr marL="285750" indent="-285750">
              <a:spcAft>
                <a:spcPts val="600"/>
              </a:spcAft>
              <a:buFont typeface="Arial" panose="020B0604020202020204" pitchFamily="34" charset="0"/>
              <a:buChar char="•"/>
            </a:pPr>
            <a:r>
              <a:rPr lang="en-US" sz="2000" dirty="0"/>
              <a:t>World Bank Mashreq Water Resources Portal - </a:t>
            </a:r>
            <a:r>
              <a:rPr lang="en-US" sz="2000" dirty="0">
                <a:hlinkClick r:id="rId3"/>
              </a:rPr>
              <a:t>http://spatialagent.org/Mashreq/</a:t>
            </a:r>
            <a:endParaRPr lang="en-US" sz="2000" dirty="0"/>
          </a:p>
          <a:p>
            <a:pPr marL="285750" indent="-285750">
              <a:spcAft>
                <a:spcPts val="600"/>
              </a:spcAft>
              <a:buFont typeface="Arial" panose="020B0604020202020204" pitchFamily="34" charset="0"/>
              <a:buChar char="•"/>
            </a:pPr>
            <a:r>
              <a:rPr lang="en-US" sz="2000" dirty="0"/>
              <a:t>FAO </a:t>
            </a:r>
            <a:r>
              <a:rPr lang="en-US" sz="2000" dirty="0" err="1"/>
              <a:t>GeoNetwork</a:t>
            </a:r>
            <a:r>
              <a:rPr lang="en-US" sz="2000" dirty="0"/>
              <a:t> - </a:t>
            </a:r>
            <a:r>
              <a:rPr lang="en-US" sz="2000" dirty="0">
                <a:hlinkClick r:id="rId4"/>
              </a:rPr>
              <a:t>http://www.fao.org/geonetwork/srv/en/main.home</a:t>
            </a:r>
            <a:endParaRPr lang="en-US" sz="2000" dirty="0"/>
          </a:p>
          <a:p>
            <a:pPr marL="285750" indent="-285750">
              <a:spcAft>
                <a:spcPts val="600"/>
              </a:spcAft>
              <a:buFont typeface="Arial" panose="020B0604020202020204" pitchFamily="34" charset="0"/>
              <a:buChar char="•"/>
            </a:pPr>
            <a:r>
              <a:rPr lang="en-US" sz="2000" dirty="0"/>
              <a:t>FAO Hand-in-Hand Geospatial Platform </a:t>
            </a:r>
            <a:r>
              <a:rPr lang="en-US" sz="2000" dirty="0">
                <a:hlinkClick r:id="rId5"/>
              </a:rPr>
              <a:t>https://data.apps.fao.org/</a:t>
            </a:r>
            <a:endParaRPr lang="en-US" sz="2000" dirty="0"/>
          </a:p>
          <a:p>
            <a:pPr marL="285750" indent="-285750">
              <a:spcAft>
                <a:spcPts val="600"/>
              </a:spcAft>
              <a:buFont typeface="Arial" panose="020B0604020202020204" pitchFamily="34" charset="0"/>
              <a:buChar char="•"/>
            </a:pPr>
            <a:r>
              <a:rPr lang="en-US" sz="2000" dirty="0"/>
              <a:t>Remote sensing data</a:t>
            </a:r>
          </a:p>
          <a:p>
            <a:pPr marL="285750" indent="-285750">
              <a:spcAft>
                <a:spcPts val="600"/>
              </a:spcAft>
              <a:buFont typeface="Arial" panose="020B0604020202020204" pitchFamily="34" charset="0"/>
              <a:buChar char="•"/>
            </a:pPr>
            <a:r>
              <a:rPr lang="en-US" sz="2000" dirty="0"/>
              <a:t>Your own GIS datasets</a:t>
            </a:r>
          </a:p>
        </p:txBody>
      </p:sp>
      <p:pic>
        <p:nvPicPr>
          <p:cNvPr id="6" name="Picture 5">
            <a:extLst>
              <a:ext uri="{FF2B5EF4-FFF2-40B4-BE49-F238E27FC236}">
                <a16:creationId xmlns:a16="http://schemas.microsoft.com/office/drawing/2014/main" id="{3BAD33A9-1B74-478B-AF8D-2F329F25AB21}"/>
              </a:ext>
            </a:extLst>
          </p:cNvPr>
          <p:cNvPicPr>
            <a:picLocks noChangeAspect="1"/>
          </p:cNvPicPr>
          <p:nvPr/>
        </p:nvPicPr>
        <p:blipFill>
          <a:blip r:embed="rId6"/>
          <a:stretch>
            <a:fillRect/>
          </a:stretch>
        </p:blipFill>
        <p:spPr>
          <a:xfrm>
            <a:off x="3465274" y="3114675"/>
            <a:ext cx="5031026" cy="3713377"/>
          </a:xfrm>
          <a:prstGeom prst="rect">
            <a:avLst/>
          </a:prstGeom>
        </p:spPr>
      </p:pic>
    </p:spTree>
    <p:extLst>
      <p:ext uri="{BB962C8B-B14F-4D97-AF65-F5344CB8AC3E}">
        <p14:creationId xmlns:p14="http://schemas.microsoft.com/office/powerpoint/2010/main" val="123966999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36726D-DBF0-41DE-9F87-A1746C5A4851}"/>
              </a:ext>
            </a:extLst>
          </p:cNvPr>
          <p:cNvSpPr>
            <a:spLocks noGrp="1"/>
          </p:cNvSpPr>
          <p:nvPr>
            <p:ph idx="1"/>
          </p:nvPr>
        </p:nvSpPr>
        <p:spPr>
          <a:xfrm>
            <a:off x="87993" y="1773391"/>
            <a:ext cx="8968014" cy="4351338"/>
          </a:xfrm>
        </p:spPr>
        <p:txBody>
          <a:bodyPr>
            <a:normAutofit/>
          </a:bodyPr>
          <a:lstStyle/>
          <a:p>
            <a:pPr algn="r" rtl="1">
              <a:lnSpc>
                <a:spcPct val="200000"/>
              </a:lnSpc>
            </a:pPr>
            <a:r>
              <a:rPr lang="ar-SY" b="1" dirty="0">
                <a:solidFill>
                  <a:srgbClr val="00B0F0"/>
                </a:solidFill>
              </a:rPr>
              <a:t>الملاءمة:</a:t>
            </a:r>
            <a:r>
              <a:rPr lang="en-US" dirty="0"/>
              <a:t> </a:t>
            </a:r>
            <a:r>
              <a:rPr lang="ar-SY" dirty="0"/>
              <a:t>هل المؤشر ذو صلة بالنظام البيئي الذي يتم دراسته؟ </a:t>
            </a:r>
            <a:endParaRPr lang="en-US" dirty="0"/>
          </a:p>
          <a:p>
            <a:pPr algn="r" rtl="1">
              <a:lnSpc>
                <a:spcPct val="150000"/>
              </a:lnSpc>
            </a:pPr>
            <a:r>
              <a:rPr lang="ar-SY" b="1" dirty="0">
                <a:solidFill>
                  <a:srgbClr val="00B0F0"/>
                </a:solidFill>
              </a:rPr>
              <a:t>توفر البيانات:</a:t>
            </a:r>
            <a:r>
              <a:rPr lang="en-US" dirty="0"/>
              <a:t> </a:t>
            </a:r>
            <a:r>
              <a:rPr lang="ar-SY" dirty="0"/>
              <a:t>هل تتوفر البيانات الجغرافية المكانية لمنطقة الدراسة بأكملها؟ </a:t>
            </a:r>
            <a:endParaRPr lang="en-US" dirty="0"/>
          </a:p>
          <a:p>
            <a:pPr algn="r" rtl="1">
              <a:lnSpc>
                <a:spcPct val="150000"/>
              </a:lnSpc>
            </a:pPr>
            <a:r>
              <a:rPr lang="ar-SY" b="1" dirty="0">
                <a:solidFill>
                  <a:srgbClr val="00B0F0"/>
                </a:solidFill>
              </a:rPr>
              <a:t>قابلية القياس:</a:t>
            </a:r>
            <a:r>
              <a:rPr lang="en-US" dirty="0"/>
              <a:t> </a:t>
            </a:r>
            <a:r>
              <a:rPr lang="ar-SY" dirty="0"/>
              <a:t>هل يمكن قياس المؤشر؟ </a:t>
            </a:r>
            <a:endParaRPr lang="en-US" dirty="0"/>
          </a:p>
          <a:p>
            <a:pPr algn="r" rtl="1">
              <a:lnSpc>
                <a:spcPct val="150000"/>
              </a:lnSpc>
            </a:pPr>
            <a:r>
              <a:rPr lang="ar-SY" b="1" dirty="0">
                <a:solidFill>
                  <a:srgbClr val="00B0F0"/>
                </a:solidFill>
              </a:rPr>
              <a:t>التجانس:</a:t>
            </a:r>
            <a:r>
              <a:rPr lang="en-US" dirty="0"/>
              <a:t> </a:t>
            </a:r>
            <a:r>
              <a:rPr lang="ar-SY" dirty="0"/>
              <a:t>هل يعتمد المؤشر على نفس المصدر والفترة الزمنية؟ </a:t>
            </a:r>
            <a:endParaRPr lang="en-US" dirty="0"/>
          </a:p>
          <a:p>
            <a:pPr algn="r" rtl="1">
              <a:lnSpc>
                <a:spcPct val="150000"/>
              </a:lnSpc>
            </a:pPr>
            <a:r>
              <a:rPr lang="ar-SY" b="1" dirty="0">
                <a:solidFill>
                  <a:srgbClr val="00B0F0"/>
                </a:solidFill>
              </a:rPr>
              <a:t>الموثوقية: </a:t>
            </a:r>
            <a:r>
              <a:rPr lang="ar-SY" dirty="0"/>
              <a:t>هل مصدر البيانات موثوق به؟</a:t>
            </a:r>
          </a:p>
          <a:p>
            <a:pPr algn="r" rtl="1"/>
            <a:endParaRPr lang="en-US" dirty="0"/>
          </a:p>
        </p:txBody>
      </p:sp>
      <p:sp>
        <p:nvSpPr>
          <p:cNvPr id="3" name="Slide Number Placeholder 2">
            <a:extLst>
              <a:ext uri="{FF2B5EF4-FFF2-40B4-BE49-F238E27FC236}">
                <a16:creationId xmlns:a16="http://schemas.microsoft.com/office/drawing/2014/main" id="{4272814C-8D6F-49EB-9A52-48E6BBB20CE9}"/>
              </a:ext>
            </a:extLst>
          </p:cNvPr>
          <p:cNvSpPr>
            <a:spLocks noGrp="1"/>
          </p:cNvSpPr>
          <p:nvPr>
            <p:ph type="sldNum" sz="quarter" idx="4"/>
          </p:nvPr>
        </p:nvSpPr>
        <p:spPr/>
        <p:txBody>
          <a:bodyPr/>
          <a:lstStyle/>
          <a:p>
            <a:fld id="{927968B9-F71B-4241-9647-2B023690AF84}" type="slidenum">
              <a:rPr lang="en-US" smtClean="0"/>
              <a:t>13</a:t>
            </a:fld>
            <a:endParaRPr lang="en-US" dirty="0"/>
          </a:p>
        </p:txBody>
      </p:sp>
      <p:sp>
        <p:nvSpPr>
          <p:cNvPr id="4" name="Rectangle 2">
            <a:extLst>
              <a:ext uri="{FF2B5EF4-FFF2-40B4-BE49-F238E27FC236}">
                <a16:creationId xmlns:a16="http://schemas.microsoft.com/office/drawing/2014/main" id="{556B210C-F8AE-49BC-BFF1-3A6B8747F065}"/>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اختيار المؤشرات</a:t>
            </a:r>
          </a:p>
        </p:txBody>
      </p:sp>
    </p:spTree>
    <p:extLst>
      <p:ext uri="{BB962C8B-B14F-4D97-AF65-F5344CB8AC3E}">
        <p14:creationId xmlns:p14="http://schemas.microsoft.com/office/powerpoint/2010/main" val="2747537956"/>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594826-BCFB-47E5-BA99-43601DB80E9E}"/>
              </a:ext>
            </a:extLst>
          </p:cNvPr>
          <p:cNvSpPr>
            <a:spLocks noGrp="1"/>
          </p:cNvSpPr>
          <p:nvPr>
            <p:ph type="sldNum" sz="quarter" idx="4"/>
          </p:nvPr>
        </p:nvSpPr>
        <p:spPr/>
        <p:txBody>
          <a:bodyPr/>
          <a:lstStyle/>
          <a:p>
            <a:fld id="{927968B9-F71B-4241-9647-2B023690AF84}" type="slidenum">
              <a:rPr lang="en-US" smtClean="0"/>
              <a:t>14</a:t>
            </a:fld>
            <a:endParaRPr lang="en-US" dirty="0"/>
          </a:p>
        </p:txBody>
      </p:sp>
      <p:sp>
        <p:nvSpPr>
          <p:cNvPr id="4" name="Rectangle 2">
            <a:extLst>
              <a:ext uri="{FF2B5EF4-FFF2-40B4-BE49-F238E27FC236}">
                <a16:creationId xmlns:a16="http://schemas.microsoft.com/office/drawing/2014/main" id="{5F433E4F-6AF0-4E3A-AB1C-BEEAB2C659A3}"/>
              </a:ext>
            </a:extLst>
          </p:cNvPr>
          <p:cNvSpPr txBox="1">
            <a:spLocks noChangeArrowheads="1"/>
          </p:cNvSpPr>
          <p:nvPr/>
        </p:nvSpPr>
        <p:spPr>
          <a:xfrm>
            <a:off x="1085850" y="163453"/>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err="1">
                <a:solidFill>
                  <a:schemeClr val="bg1"/>
                </a:solidFill>
                <a:cs typeface="Arial" pitchFamily="34" charset="0"/>
              </a:rPr>
              <a:t>Normalisation</a:t>
            </a:r>
            <a:r>
              <a:rPr lang="en-US" sz="3200" b="1" dirty="0">
                <a:solidFill>
                  <a:schemeClr val="bg1"/>
                </a:solidFill>
                <a:cs typeface="Arial" pitchFamily="34" charset="0"/>
              </a:rPr>
              <a:t> and classification</a:t>
            </a:r>
          </a:p>
          <a:p>
            <a:pPr algn="ctr">
              <a:defRPr/>
            </a:pPr>
            <a:r>
              <a:rPr lang="ar-SY" sz="3200" b="1" dirty="0">
                <a:solidFill>
                  <a:schemeClr val="bg1"/>
                </a:solidFill>
                <a:cs typeface="Arial" pitchFamily="34" charset="0"/>
              </a:rPr>
              <a:t>التطبيع والتصنيف</a:t>
            </a:r>
          </a:p>
          <a:p>
            <a:pPr algn="ctr">
              <a:defRPr/>
            </a:pPr>
            <a:endParaRPr lang="en-US" sz="3200" b="1" dirty="0">
              <a:solidFill>
                <a:schemeClr val="bg1"/>
              </a:solidFill>
              <a:cs typeface="Arial" pitchFamily="34" charset="0"/>
            </a:endParaRPr>
          </a:p>
        </p:txBody>
      </p:sp>
      <p:sp>
        <p:nvSpPr>
          <p:cNvPr id="5" name="TextBox 4">
            <a:extLst>
              <a:ext uri="{FF2B5EF4-FFF2-40B4-BE49-F238E27FC236}">
                <a16:creationId xmlns:a16="http://schemas.microsoft.com/office/drawing/2014/main" id="{20853CD4-BE32-4F27-BA51-A90212075C66}"/>
              </a:ext>
            </a:extLst>
          </p:cNvPr>
          <p:cNvSpPr txBox="1"/>
          <p:nvPr/>
        </p:nvSpPr>
        <p:spPr>
          <a:xfrm>
            <a:off x="1928849" y="1726608"/>
            <a:ext cx="4596130" cy="461665"/>
          </a:xfrm>
          <a:prstGeom prst="rect">
            <a:avLst/>
          </a:prstGeom>
          <a:noFill/>
        </p:spPr>
        <p:txBody>
          <a:bodyPr wrap="none" rtlCol="0">
            <a:spAutoFit/>
          </a:bodyPr>
          <a:lstStyle/>
          <a:p>
            <a:r>
              <a:rPr lang="ar-SY" sz="2400" dirty="0"/>
              <a:t>سيكون للمؤشرات حجم ووحدات قياس مختلفة</a:t>
            </a:r>
          </a:p>
        </p:txBody>
      </p:sp>
      <p:sp>
        <p:nvSpPr>
          <p:cNvPr id="6" name="Arrow: Right 5">
            <a:extLst>
              <a:ext uri="{FF2B5EF4-FFF2-40B4-BE49-F238E27FC236}">
                <a16:creationId xmlns:a16="http://schemas.microsoft.com/office/drawing/2014/main" id="{03D030C1-E86E-4B81-B00D-82A30F878C36}"/>
              </a:ext>
            </a:extLst>
          </p:cNvPr>
          <p:cNvSpPr/>
          <p:nvPr/>
        </p:nvSpPr>
        <p:spPr>
          <a:xfrm rot="5400000">
            <a:off x="4082796" y="273215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6C5F9C9-53A4-49E2-AD32-E0C055A142E2}"/>
              </a:ext>
            </a:extLst>
          </p:cNvPr>
          <p:cNvSpPr txBox="1"/>
          <p:nvPr/>
        </p:nvSpPr>
        <p:spPr>
          <a:xfrm>
            <a:off x="1307324" y="4057650"/>
            <a:ext cx="6529352" cy="461665"/>
          </a:xfrm>
          <a:prstGeom prst="rect">
            <a:avLst/>
          </a:prstGeom>
          <a:noFill/>
        </p:spPr>
        <p:txBody>
          <a:bodyPr wrap="none" rtlCol="0">
            <a:spAutoFit/>
          </a:bodyPr>
          <a:lstStyle/>
          <a:p>
            <a:r>
              <a:rPr lang="ar-SY" sz="2400" dirty="0"/>
              <a:t>التصنيف باستخدام مقياس مشترك بدون وحدة (أي من 1 إلى 10)</a:t>
            </a:r>
          </a:p>
        </p:txBody>
      </p:sp>
    </p:spTree>
    <p:extLst>
      <p:ext uri="{BB962C8B-B14F-4D97-AF65-F5344CB8AC3E}">
        <p14:creationId xmlns:p14="http://schemas.microsoft.com/office/powerpoint/2010/main" val="306020850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AD5A22-F000-4399-B548-CE81798E5262}"/>
              </a:ext>
            </a:extLst>
          </p:cNvPr>
          <p:cNvSpPr>
            <a:spLocks noGrp="1"/>
          </p:cNvSpPr>
          <p:nvPr>
            <p:ph idx="1"/>
          </p:nvPr>
        </p:nvSpPr>
        <p:spPr>
          <a:xfrm>
            <a:off x="628650" y="1682750"/>
            <a:ext cx="7886700" cy="4351338"/>
          </a:xfrm>
        </p:spPr>
        <p:txBody>
          <a:bodyPr/>
          <a:lstStyle/>
          <a:p>
            <a:pPr algn="r" rtl="1"/>
            <a:r>
              <a:rPr lang="ar-SY" dirty="0"/>
              <a:t>طرق نظم المعلومات الجغرافية </a:t>
            </a:r>
          </a:p>
          <a:p>
            <a:pPr lvl="1" algn="r" rtl="1"/>
            <a:r>
              <a:rPr lang="en-US" dirty="0"/>
              <a:t>Manual interval</a:t>
            </a:r>
          </a:p>
          <a:p>
            <a:pPr lvl="1" algn="r" rtl="1"/>
            <a:r>
              <a:rPr lang="en-US" dirty="0"/>
              <a:t>Equal interval</a:t>
            </a:r>
          </a:p>
          <a:p>
            <a:pPr lvl="1" algn="r" rtl="1"/>
            <a:r>
              <a:rPr lang="en-US" dirty="0"/>
              <a:t>Natural breaks (Jenks classification method)</a:t>
            </a:r>
          </a:p>
          <a:p>
            <a:pPr lvl="1" algn="r" rtl="1"/>
            <a:r>
              <a:rPr lang="en-US" dirty="0"/>
              <a:t>Quantile method</a:t>
            </a:r>
          </a:p>
          <a:p>
            <a:pPr algn="r" rtl="1"/>
            <a:r>
              <a:rPr lang="ar-SY" dirty="0"/>
              <a:t>رأي الخبراء</a:t>
            </a:r>
          </a:p>
          <a:p>
            <a:pPr algn="r" rtl="1"/>
            <a:r>
              <a:rPr lang="ar-SY" dirty="0"/>
              <a:t>مقياس مرجعي</a:t>
            </a:r>
          </a:p>
          <a:p>
            <a:pPr algn="r" rtl="1"/>
            <a:r>
              <a:rPr lang="ar-SY" dirty="0"/>
              <a:t>الحد الأدنى-الأقصى من التطبيع</a:t>
            </a:r>
          </a:p>
          <a:p>
            <a:pPr lvl="1" algn="r" rtl="1"/>
            <a:endParaRPr lang="en-US" dirty="0"/>
          </a:p>
        </p:txBody>
      </p:sp>
      <p:sp>
        <p:nvSpPr>
          <p:cNvPr id="3" name="Slide Number Placeholder 2">
            <a:extLst>
              <a:ext uri="{FF2B5EF4-FFF2-40B4-BE49-F238E27FC236}">
                <a16:creationId xmlns:a16="http://schemas.microsoft.com/office/drawing/2014/main" id="{536F3FC0-356A-4A54-96D9-9C1302BB202B}"/>
              </a:ext>
            </a:extLst>
          </p:cNvPr>
          <p:cNvSpPr>
            <a:spLocks noGrp="1"/>
          </p:cNvSpPr>
          <p:nvPr>
            <p:ph type="sldNum" sz="quarter" idx="4"/>
          </p:nvPr>
        </p:nvSpPr>
        <p:spPr/>
        <p:txBody>
          <a:bodyPr/>
          <a:lstStyle/>
          <a:p>
            <a:fld id="{927968B9-F71B-4241-9647-2B023690AF84}" type="slidenum">
              <a:rPr lang="en-US" smtClean="0"/>
              <a:t>15</a:t>
            </a:fld>
            <a:endParaRPr lang="en-US" dirty="0"/>
          </a:p>
        </p:txBody>
      </p:sp>
      <p:sp>
        <p:nvSpPr>
          <p:cNvPr id="5" name="Rectangle 2">
            <a:extLst>
              <a:ext uri="{FF2B5EF4-FFF2-40B4-BE49-F238E27FC236}">
                <a16:creationId xmlns:a16="http://schemas.microsoft.com/office/drawing/2014/main" id="{6E886765-15F8-4FF2-B7EE-3FCF584268ED}"/>
              </a:ext>
            </a:extLst>
          </p:cNvPr>
          <p:cNvSpPr txBox="1">
            <a:spLocks noChangeArrowheads="1"/>
          </p:cNvSpPr>
          <p:nvPr/>
        </p:nvSpPr>
        <p:spPr>
          <a:xfrm>
            <a:off x="1085850" y="163453"/>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err="1">
                <a:solidFill>
                  <a:schemeClr val="bg1"/>
                </a:solidFill>
                <a:cs typeface="Arial" pitchFamily="34" charset="0"/>
              </a:rPr>
              <a:t>Normalisation</a:t>
            </a:r>
            <a:r>
              <a:rPr lang="en-US" sz="3200" b="1" dirty="0">
                <a:solidFill>
                  <a:schemeClr val="bg1"/>
                </a:solidFill>
                <a:cs typeface="Arial" pitchFamily="34" charset="0"/>
              </a:rPr>
              <a:t> and classification</a:t>
            </a:r>
          </a:p>
          <a:p>
            <a:pPr algn="ctr">
              <a:defRPr/>
            </a:pPr>
            <a:r>
              <a:rPr lang="ar-SY" sz="3200" b="1" dirty="0">
                <a:solidFill>
                  <a:schemeClr val="bg1"/>
                </a:solidFill>
                <a:cs typeface="Arial" pitchFamily="34" charset="0"/>
              </a:rPr>
              <a:t>التطبيع والتصنيف</a:t>
            </a:r>
          </a:p>
          <a:p>
            <a:pPr algn="ctr">
              <a:defRPr/>
            </a:pPr>
            <a:endParaRPr lang="en-US" sz="3200" b="1" dirty="0">
              <a:solidFill>
                <a:schemeClr val="bg1"/>
              </a:solidFill>
              <a:cs typeface="Arial" pitchFamily="34" charset="0"/>
            </a:endParaRPr>
          </a:p>
        </p:txBody>
      </p:sp>
    </p:spTree>
    <p:extLst>
      <p:ext uri="{BB962C8B-B14F-4D97-AF65-F5344CB8AC3E}">
        <p14:creationId xmlns:p14="http://schemas.microsoft.com/office/powerpoint/2010/main" val="79707595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31FF0B-DE8E-4F65-89C8-AA6BC46052E9}"/>
              </a:ext>
            </a:extLst>
          </p:cNvPr>
          <p:cNvSpPr>
            <a:spLocks noGrp="1"/>
          </p:cNvSpPr>
          <p:nvPr>
            <p:ph type="sldNum" sz="quarter" idx="4"/>
          </p:nvPr>
        </p:nvSpPr>
        <p:spPr/>
        <p:txBody>
          <a:bodyPr/>
          <a:lstStyle/>
          <a:p>
            <a:fld id="{927968B9-F71B-4241-9647-2B023690AF84}" type="slidenum">
              <a:rPr lang="en-US" smtClean="0"/>
              <a:t>16</a:t>
            </a:fld>
            <a:endParaRPr lang="en-US" dirty="0"/>
          </a:p>
        </p:txBody>
      </p:sp>
      <p:sp>
        <p:nvSpPr>
          <p:cNvPr id="4" name="Rectangle 2">
            <a:extLst>
              <a:ext uri="{FF2B5EF4-FFF2-40B4-BE49-F238E27FC236}">
                <a16:creationId xmlns:a16="http://schemas.microsoft.com/office/drawing/2014/main" id="{FC4424DF-2ABE-4E12-AAD4-0E6F6DD7AD4D}"/>
              </a:ext>
            </a:extLst>
          </p:cNvPr>
          <p:cNvSpPr txBox="1">
            <a:spLocks noChangeArrowheads="1"/>
          </p:cNvSpPr>
          <p:nvPr/>
        </p:nvSpPr>
        <p:spPr>
          <a:xfrm>
            <a:off x="1059543" y="147194"/>
            <a:ext cx="8065407" cy="53279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chemeClr val="bg1"/>
                </a:solidFill>
                <a:cs typeface="Arial" pitchFamily="34" charset="0"/>
              </a:rPr>
              <a:t>Classification in GIS</a:t>
            </a:r>
          </a:p>
          <a:p>
            <a:pPr algn="ctr">
              <a:defRPr/>
            </a:pPr>
            <a:r>
              <a:rPr lang="ar-SY" sz="3200" b="1" dirty="0">
                <a:solidFill>
                  <a:schemeClr val="bg1"/>
                </a:solidFill>
                <a:cs typeface="Arial" pitchFamily="34" charset="0"/>
              </a:rPr>
              <a:t>التصنيف في نظم المعلومات الجغرافية</a:t>
            </a:r>
          </a:p>
          <a:p>
            <a:pPr algn="ctr">
              <a:defRPr/>
            </a:pPr>
            <a:endParaRPr lang="en-US" sz="3200" b="1" dirty="0">
              <a:solidFill>
                <a:schemeClr val="bg1"/>
              </a:solidFill>
              <a:cs typeface="Arial" pitchFamily="34" charset="0"/>
            </a:endParaRPr>
          </a:p>
          <a:p>
            <a:pPr algn="ctr">
              <a:defRPr/>
            </a:pPr>
            <a:endParaRPr lang="en-US" sz="3200" b="1" dirty="0">
              <a:solidFill>
                <a:schemeClr val="bg1"/>
              </a:solidFill>
              <a:cs typeface="Arial" pitchFamily="34" charset="0"/>
            </a:endParaRPr>
          </a:p>
          <a:p>
            <a:pPr algn="ctr">
              <a:defRPr/>
            </a:pPr>
            <a:endParaRPr lang="en-US" sz="3200" b="1" dirty="0">
              <a:solidFill>
                <a:schemeClr val="bg1"/>
              </a:solidFill>
              <a:cs typeface="Arial" pitchFamily="34" charset="0"/>
            </a:endParaRPr>
          </a:p>
        </p:txBody>
      </p:sp>
      <p:pic>
        <p:nvPicPr>
          <p:cNvPr id="5" name="Picture 4">
            <a:extLst>
              <a:ext uri="{FF2B5EF4-FFF2-40B4-BE49-F238E27FC236}">
                <a16:creationId xmlns:a16="http://schemas.microsoft.com/office/drawing/2014/main" id="{3735A6F8-2F8C-4F0A-84BF-16FDFD40E15B}"/>
              </a:ext>
            </a:extLst>
          </p:cNvPr>
          <p:cNvPicPr>
            <a:picLocks noChangeAspect="1"/>
          </p:cNvPicPr>
          <p:nvPr/>
        </p:nvPicPr>
        <p:blipFill rotWithShape="1">
          <a:blip r:embed="rId3"/>
          <a:srcRect t="18037" r="89246" b="21458"/>
          <a:stretch/>
        </p:blipFill>
        <p:spPr>
          <a:xfrm>
            <a:off x="121716" y="1043432"/>
            <a:ext cx="2861714" cy="5667374"/>
          </a:xfrm>
          <a:prstGeom prst="rect">
            <a:avLst/>
          </a:prstGeom>
          <a:ln>
            <a:solidFill>
              <a:schemeClr val="bg1">
                <a:lumMod val="75000"/>
              </a:schemeClr>
            </a:solidFill>
          </a:ln>
        </p:spPr>
      </p:pic>
      <p:sp>
        <p:nvSpPr>
          <p:cNvPr id="6" name="Arrow: Right 5">
            <a:extLst>
              <a:ext uri="{FF2B5EF4-FFF2-40B4-BE49-F238E27FC236}">
                <a16:creationId xmlns:a16="http://schemas.microsoft.com/office/drawing/2014/main" id="{8FB2509F-EFC6-4640-8749-1EB32CD863AE}"/>
              </a:ext>
            </a:extLst>
          </p:cNvPr>
          <p:cNvSpPr/>
          <p:nvPr/>
        </p:nvSpPr>
        <p:spPr>
          <a:xfrm rot="10800000">
            <a:off x="1695450" y="4867275"/>
            <a:ext cx="978408" cy="484632"/>
          </a:xfrm>
          <a:prstGeom prst="rightArrow">
            <a:avLst/>
          </a:prstGeom>
          <a:solidFill>
            <a:srgbClr val="C00000">
              <a:alpha val="5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9202E8-D939-420A-BBD0-BA7C1A1148BC}"/>
              </a:ext>
            </a:extLst>
          </p:cNvPr>
          <p:cNvSpPr/>
          <p:nvPr/>
        </p:nvSpPr>
        <p:spPr>
          <a:xfrm>
            <a:off x="800100" y="5642429"/>
            <a:ext cx="847725" cy="23812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9F775CB-3945-4F9D-B16F-41B3A65C5461}"/>
              </a:ext>
            </a:extLst>
          </p:cNvPr>
          <p:cNvPicPr>
            <a:picLocks noChangeAspect="1"/>
          </p:cNvPicPr>
          <p:nvPr/>
        </p:nvPicPr>
        <p:blipFill rotWithShape="1">
          <a:blip r:embed="rId4"/>
          <a:srcRect l="44001" t="18270" r="45312" b="21601"/>
          <a:stretch/>
        </p:blipFill>
        <p:spPr>
          <a:xfrm>
            <a:off x="5648163" y="1114426"/>
            <a:ext cx="2861714" cy="5667374"/>
          </a:xfrm>
          <a:prstGeom prst="rect">
            <a:avLst/>
          </a:prstGeom>
          <a:ln>
            <a:solidFill>
              <a:schemeClr val="bg1">
                <a:lumMod val="50000"/>
              </a:schemeClr>
            </a:solidFill>
          </a:ln>
        </p:spPr>
      </p:pic>
      <p:sp>
        <p:nvSpPr>
          <p:cNvPr id="9" name="Arrow: Right 8">
            <a:extLst>
              <a:ext uri="{FF2B5EF4-FFF2-40B4-BE49-F238E27FC236}">
                <a16:creationId xmlns:a16="http://schemas.microsoft.com/office/drawing/2014/main" id="{65ED3A22-A19C-45C6-9675-3BCE86BC82C8}"/>
              </a:ext>
            </a:extLst>
          </p:cNvPr>
          <p:cNvSpPr/>
          <p:nvPr/>
        </p:nvSpPr>
        <p:spPr>
          <a:xfrm>
            <a:off x="5735090" y="1685925"/>
            <a:ext cx="978408" cy="484632"/>
          </a:xfrm>
          <a:prstGeom prst="rightArrow">
            <a:avLst/>
          </a:prstGeom>
          <a:solidFill>
            <a:srgbClr val="C00000">
              <a:alpha val="5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0A790D-36D5-41C5-9602-903BE17B76A2}"/>
              </a:ext>
            </a:extLst>
          </p:cNvPr>
          <p:cNvSpPr/>
          <p:nvPr/>
        </p:nvSpPr>
        <p:spPr>
          <a:xfrm>
            <a:off x="7040919" y="2295524"/>
            <a:ext cx="847725" cy="23812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81207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AE5D5E-537C-48BD-840F-05AD554B17BC}"/>
              </a:ext>
            </a:extLst>
          </p:cNvPr>
          <p:cNvSpPr>
            <a:spLocks noGrp="1"/>
          </p:cNvSpPr>
          <p:nvPr>
            <p:ph type="sldNum" sz="quarter" idx="4"/>
          </p:nvPr>
        </p:nvSpPr>
        <p:spPr/>
        <p:txBody>
          <a:bodyPr/>
          <a:lstStyle/>
          <a:p>
            <a:fld id="{927968B9-F71B-4241-9647-2B023690AF84}" type="slidenum">
              <a:rPr lang="en-US" smtClean="0"/>
              <a:t>17</a:t>
            </a:fld>
            <a:endParaRPr lang="en-US" dirty="0"/>
          </a:p>
        </p:txBody>
      </p:sp>
      <p:pic>
        <p:nvPicPr>
          <p:cNvPr id="5" name="Picture 4">
            <a:extLst>
              <a:ext uri="{FF2B5EF4-FFF2-40B4-BE49-F238E27FC236}">
                <a16:creationId xmlns:a16="http://schemas.microsoft.com/office/drawing/2014/main" id="{704A6E84-7379-4747-A62C-2A51B11501C9}"/>
              </a:ext>
            </a:extLst>
          </p:cNvPr>
          <p:cNvPicPr>
            <a:picLocks noChangeAspect="1"/>
          </p:cNvPicPr>
          <p:nvPr/>
        </p:nvPicPr>
        <p:blipFill rotWithShape="1">
          <a:blip r:embed="rId3"/>
          <a:srcRect l="16562" t="12666" r="54271" b="21131"/>
          <a:stretch/>
        </p:blipFill>
        <p:spPr>
          <a:xfrm>
            <a:off x="1214513" y="1190625"/>
            <a:ext cx="6998139" cy="5591175"/>
          </a:xfrm>
          <a:prstGeom prst="rect">
            <a:avLst/>
          </a:prstGeom>
        </p:spPr>
      </p:pic>
      <p:sp>
        <p:nvSpPr>
          <p:cNvPr id="6" name="Rectangle 2">
            <a:extLst>
              <a:ext uri="{FF2B5EF4-FFF2-40B4-BE49-F238E27FC236}">
                <a16:creationId xmlns:a16="http://schemas.microsoft.com/office/drawing/2014/main" id="{7F7FE491-936F-4321-9A4D-79E6B2FBEAB5}"/>
              </a:ext>
            </a:extLst>
          </p:cNvPr>
          <p:cNvSpPr txBox="1">
            <a:spLocks noChangeArrowheads="1"/>
          </p:cNvSpPr>
          <p:nvPr/>
        </p:nvSpPr>
        <p:spPr>
          <a:xfrm>
            <a:off x="1085850" y="76200"/>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chemeClr val="bg1"/>
                </a:solidFill>
                <a:cs typeface="Arial" pitchFamily="34" charset="0"/>
              </a:rPr>
              <a:t>Reclassify tool in ArcMap</a:t>
            </a:r>
          </a:p>
          <a:p>
            <a:pPr algn="ctr" rtl="1">
              <a:defRPr/>
            </a:pPr>
            <a:r>
              <a:rPr lang="ar-SY" sz="3200" b="1" dirty="0">
                <a:solidFill>
                  <a:schemeClr val="bg1"/>
                </a:solidFill>
                <a:cs typeface="Arial" pitchFamily="34" charset="0"/>
              </a:rPr>
              <a:t>أداة إعادة التصنيف في </a:t>
            </a:r>
            <a:r>
              <a:rPr lang="en-US" sz="3200" b="1" dirty="0">
                <a:solidFill>
                  <a:schemeClr val="bg1"/>
                </a:solidFill>
                <a:cs typeface="Arial" pitchFamily="34" charset="0"/>
              </a:rPr>
              <a:t>ArcMap</a:t>
            </a:r>
          </a:p>
          <a:p>
            <a:pPr algn="ctr">
              <a:defRPr/>
            </a:pPr>
            <a:endParaRPr lang="en-US" sz="3200" b="1" dirty="0">
              <a:solidFill>
                <a:schemeClr val="bg1"/>
              </a:solidFill>
              <a:cs typeface="Arial" pitchFamily="34" charset="0"/>
            </a:endParaRPr>
          </a:p>
        </p:txBody>
      </p:sp>
      <p:cxnSp>
        <p:nvCxnSpPr>
          <p:cNvPr id="8" name="Straight Arrow Connector 7">
            <a:extLst>
              <a:ext uri="{FF2B5EF4-FFF2-40B4-BE49-F238E27FC236}">
                <a16:creationId xmlns:a16="http://schemas.microsoft.com/office/drawing/2014/main" id="{1434EFCB-BAAD-4050-853F-486E7F7C0C19}"/>
              </a:ext>
            </a:extLst>
          </p:cNvPr>
          <p:cNvCxnSpPr/>
          <p:nvPr/>
        </p:nvCxnSpPr>
        <p:spPr>
          <a:xfrm flipH="1" flipV="1">
            <a:off x="4724400" y="2657475"/>
            <a:ext cx="800100" cy="100965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032431"/>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1FED71-98E8-43FB-9035-04CBCD71CD03}"/>
              </a:ext>
            </a:extLst>
          </p:cNvPr>
          <p:cNvSpPr>
            <a:spLocks noGrp="1"/>
          </p:cNvSpPr>
          <p:nvPr>
            <p:ph type="sldNum" sz="quarter" idx="4"/>
          </p:nvPr>
        </p:nvSpPr>
        <p:spPr/>
        <p:txBody>
          <a:bodyPr/>
          <a:lstStyle/>
          <a:p>
            <a:fld id="{927968B9-F71B-4241-9647-2B023690AF84}" type="slidenum">
              <a:rPr lang="en-US" smtClean="0"/>
              <a:t>18</a:t>
            </a:fld>
            <a:endParaRPr lang="en-US" dirty="0"/>
          </a:p>
        </p:txBody>
      </p:sp>
      <p:pic>
        <p:nvPicPr>
          <p:cNvPr id="6" name="Picture 5">
            <a:extLst>
              <a:ext uri="{FF2B5EF4-FFF2-40B4-BE49-F238E27FC236}">
                <a16:creationId xmlns:a16="http://schemas.microsoft.com/office/drawing/2014/main" id="{6C83A125-7A26-45A2-92D5-68F09DE420D7}"/>
              </a:ext>
            </a:extLst>
          </p:cNvPr>
          <p:cNvPicPr>
            <a:picLocks noChangeAspect="1"/>
          </p:cNvPicPr>
          <p:nvPr/>
        </p:nvPicPr>
        <p:blipFill rotWithShape="1">
          <a:blip r:embed="rId3"/>
          <a:srcRect l="18812" t="22313" r="58853" b="28101"/>
          <a:stretch/>
        </p:blipFill>
        <p:spPr>
          <a:xfrm>
            <a:off x="2133600" y="1176961"/>
            <a:ext cx="6923180" cy="5410200"/>
          </a:xfrm>
          <a:prstGeom prst="rect">
            <a:avLst/>
          </a:prstGeom>
        </p:spPr>
      </p:pic>
      <p:pic>
        <p:nvPicPr>
          <p:cNvPr id="7" name="Picture 6">
            <a:extLst>
              <a:ext uri="{FF2B5EF4-FFF2-40B4-BE49-F238E27FC236}">
                <a16:creationId xmlns:a16="http://schemas.microsoft.com/office/drawing/2014/main" id="{2C9D6A96-1024-4F94-9552-790361A07FCA}"/>
              </a:ext>
            </a:extLst>
          </p:cNvPr>
          <p:cNvPicPr>
            <a:picLocks noChangeAspect="1"/>
          </p:cNvPicPr>
          <p:nvPr/>
        </p:nvPicPr>
        <p:blipFill rotWithShape="1">
          <a:blip r:embed="rId4"/>
          <a:srcRect l="21519" t="26409" r="68762" b="62025"/>
          <a:stretch/>
        </p:blipFill>
        <p:spPr>
          <a:xfrm>
            <a:off x="108500" y="4578349"/>
            <a:ext cx="5006425" cy="2097088"/>
          </a:xfrm>
          <a:prstGeom prst="rect">
            <a:avLst/>
          </a:prstGeom>
          <a:ln>
            <a:solidFill>
              <a:srgbClr val="C00000"/>
            </a:solidFill>
          </a:ln>
        </p:spPr>
      </p:pic>
      <p:sp>
        <p:nvSpPr>
          <p:cNvPr id="8" name="Rectangle 7">
            <a:extLst>
              <a:ext uri="{FF2B5EF4-FFF2-40B4-BE49-F238E27FC236}">
                <a16:creationId xmlns:a16="http://schemas.microsoft.com/office/drawing/2014/main" id="{CB3A213F-CE63-46AE-88FC-8CAD28CD0995}"/>
              </a:ext>
            </a:extLst>
          </p:cNvPr>
          <p:cNvSpPr/>
          <p:nvPr/>
        </p:nvSpPr>
        <p:spPr>
          <a:xfrm>
            <a:off x="2219325" y="1504950"/>
            <a:ext cx="3962400" cy="47625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80C42BD-5E35-432C-95DA-291AF150C142}"/>
              </a:ext>
            </a:extLst>
          </p:cNvPr>
          <p:cNvCxnSpPr/>
          <p:nvPr/>
        </p:nvCxnSpPr>
        <p:spPr>
          <a:xfrm flipH="1">
            <a:off x="5114925" y="1981200"/>
            <a:ext cx="1066800" cy="4694237"/>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76B39AA-D204-4F9A-9ACB-C4E065E46F7B}"/>
              </a:ext>
            </a:extLst>
          </p:cNvPr>
          <p:cNvCxnSpPr>
            <a:cxnSpLocks/>
          </p:cNvCxnSpPr>
          <p:nvPr/>
        </p:nvCxnSpPr>
        <p:spPr>
          <a:xfrm flipH="1">
            <a:off x="108500" y="1504950"/>
            <a:ext cx="2110825" cy="3073399"/>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angle 2">
            <a:extLst>
              <a:ext uri="{FF2B5EF4-FFF2-40B4-BE49-F238E27FC236}">
                <a16:creationId xmlns:a16="http://schemas.microsoft.com/office/drawing/2014/main" id="{FBCF3B78-C631-46BF-90ED-16778D6017F1}"/>
              </a:ext>
            </a:extLst>
          </p:cNvPr>
          <p:cNvSpPr txBox="1">
            <a:spLocks noChangeArrowheads="1"/>
          </p:cNvSpPr>
          <p:nvPr/>
        </p:nvSpPr>
        <p:spPr>
          <a:xfrm>
            <a:off x="1085850" y="76200"/>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chemeClr val="bg1"/>
                </a:solidFill>
                <a:cs typeface="Arial" pitchFamily="34" charset="0"/>
              </a:rPr>
              <a:t>Reclassify tool in ArcMap</a:t>
            </a:r>
          </a:p>
          <a:p>
            <a:pPr algn="ctr" rtl="1">
              <a:defRPr/>
            </a:pPr>
            <a:r>
              <a:rPr lang="ar-SY" sz="3200" b="1" dirty="0">
                <a:solidFill>
                  <a:schemeClr val="bg1"/>
                </a:solidFill>
                <a:cs typeface="Arial" pitchFamily="34" charset="0"/>
              </a:rPr>
              <a:t>أداة إعادة التصنيف في </a:t>
            </a:r>
            <a:r>
              <a:rPr lang="en-US" sz="3200" b="1" dirty="0">
                <a:solidFill>
                  <a:schemeClr val="bg1"/>
                </a:solidFill>
                <a:cs typeface="Arial" pitchFamily="34" charset="0"/>
              </a:rPr>
              <a:t>ArcMap</a:t>
            </a:r>
          </a:p>
          <a:p>
            <a:pPr algn="ctr">
              <a:defRPr/>
            </a:pPr>
            <a:endParaRPr lang="en-US" sz="3200" b="1" dirty="0">
              <a:solidFill>
                <a:schemeClr val="bg1"/>
              </a:solidFill>
              <a:cs typeface="Arial" pitchFamily="34" charset="0"/>
            </a:endParaRPr>
          </a:p>
        </p:txBody>
      </p:sp>
    </p:spTree>
    <p:extLst>
      <p:ext uri="{BB962C8B-B14F-4D97-AF65-F5344CB8AC3E}">
        <p14:creationId xmlns:p14="http://schemas.microsoft.com/office/powerpoint/2010/main" val="1181164789"/>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1C0CA1-4FDE-44F5-BAEF-E3208E4C8976}"/>
              </a:ext>
            </a:extLst>
          </p:cNvPr>
          <p:cNvSpPr>
            <a:spLocks noGrp="1"/>
          </p:cNvSpPr>
          <p:nvPr>
            <p:ph type="sldNum" sz="quarter" idx="4"/>
          </p:nvPr>
        </p:nvSpPr>
        <p:spPr/>
        <p:txBody>
          <a:bodyPr/>
          <a:lstStyle/>
          <a:p>
            <a:fld id="{927968B9-F71B-4241-9647-2B023690AF84}" type="slidenum">
              <a:rPr lang="en-US" smtClean="0"/>
              <a:t>19</a:t>
            </a:fld>
            <a:endParaRPr lang="en-US" dirty="0"/>
          </a:p>
        </p:txBody>
      </p:sp>
      <p:sp>
        <p:nvSpPr>
          <p:cNvPr id="4" name="Rectangle 2">
            <a:extLst>
              <a:ext uri="{FF2B5EF4-FFF2-40B4-BE49-F238E27FC236}">
                <a16:creationId xmlns:a16="http://schemas.microsoft.com/office/drawing/2014/main" id="{CBD503D7-8DA1-4BF4-B02C-4B410B41CB87}"/>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dirty="0">
                <a:solidFill>
                  <a:schemeClr val="bg1"/>
                </a:solidFill>
                <a:cs typeface="Arial" pitchFamily="34" charset="0"/>
              </a:rPr>
              <a:t>Reclassify tool in ArcMap</a:t>
            </a:r>
          </a:p>
        </p:txBody>
      </p:sp>
      <p:pic>
        <p:nvPicPr>
          <p:cNvPr id="5" name="Picture 4">
            <a:extLst>
              <a:ext uri="{FF2B5EF4-FFF2-40B4-BE49-F238E27FC236}">
                <a16:creationId xmlns:a16="http://schemas.microsoft.com/office/drawing/2014/main" id="{0B7CACD8-0730-4439-8379-F8DFE5DC8A36}"/>
              </a:ext>
            </a:extLst>
          </p:cNvPr>
          <p:cNvPicPr>
            <a:picLocks noChangeAspect="1"/>
          </p:cNvPicPr>
          <p:nvPr/>
        </p:nvPicPr>
        <p:blipFill rotWithShape="1">
          <a:blip r:embed="rId3"/>
          <a:srcRect l="16667" t="12416" r="54479" b="17743"/>
          <a:stretch/>
        </p:blipFill>
        <p:spPr>
          <a:xfrm>
            <a:off x="308413" y="1179512"/>
            <a:ext cx="6450723" cy="54959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8FC98A93-575A-4B31-ACFD-22A0FC99D3FC}"/>
              </a:ext>
            </a:extLst>
          </p:cNvPr>
          <p:cNvPicPr>
            <a:picLocks noChangeAspect="1"/>
          </p:cNvPicPr>
          <p:nvPr/>
        </p:nvPicPr>
        <p:blipFill rotWithShape="1">
          <a:blip r:embed="rId3"/>
          <a:srcRect l="16907" t="25004" r="72575" b="57203"/>
          <a:stretch/>
        </p:blipFill>
        <p:spPr>
          <a:xfrm>
            <a:off x="3401720" y="3196261"/>
            <a:ext cx="5694656" cy="3390900"/>
          </a:xfrm>
          <a:prstGeom prst="rect">
            <a:avLst/>
          </a:prstGeom>
          <a:ln w="19050">
            <a:solidFill>
              <a:srgbClr val="C00000"/>
            </a:solidFill>
          </a:ln>
        </p:spPr>
      </p:pic>
      <p:sp>
        <p:nvSpPr>
          <p:cNvPr id="7" name="Rectangle 6">
            <a:extLst>
              <a:ext uri="{FF2B5EF4-FFF2-40B4-BE49-F238E27FC236}">
                <a16:creationId xmlns:a16="http://schemas.microsoft.com/office/drawing/2014/main" id="{899055DF-C8D0-4F47-ACD6-D205C22354F1}"/>
              </a:ext>
            </a:extLst>
          </p:cNvPr>
          <p:cNvSpPr/>
          <p:nvPr/>
        </p:nvSpPr>
        <p:spPr>
          <a:xfrm>
            <a:off x="390525" y="2133600"/>
            <a:ext cx="2314575" cy="14478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CAD55D9-42E0-4F4F-9DD0-A1793E18DC47}"/>
              </a:ext>
            </a:extLst>
          </p:cNvPr>
          <p:cNvCxnSpPr>
            <a:cxnSpLocks/>
          </p:cNvCxnSpPr>
          <p:nvPr/>
        </p:nvCxnSpPr>
        <p:spPr>
          <a:xfrm>
            <a:off x="2705100" y="2133600"/>
            <a:ext cx="6391276" cy="106266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565820D-3395-4868-816B-F3FCBC1ECD1C}"/>
              </a:ext>
            </a:extLst>
          </p:cNvPr>
          <p:cNvCxnSpPr/>
          <p:nvPr/>
        </p:nvCxnSpPr>
        <p:spPr>
          <a:xfrm>
            <a:off x="390525" y="3581400"/>
            <a:ext cx="3011195" cy="300576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79203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A64888-A63B-4128-8D05-AE2C82150AF9}"/>
              </a:ext>
            </a:extLst>
          </p:cNvPr>
          <p:cNvSpPr>
            <a:spLocks noGrp="1"/>
          </p:cNvSpPr>
          <p:nvPr>
            <p:ph idx="1"/>
          </p:nvPr>
        </p:nvSpPr>
        <p:spPr>
          <a:xfrm>
            <a:off x="141061" y="533294"/>
            <a:ext cx="8972550" cy="5040630"/>
          </a:xfrm>
        </p:spPr>
        <p:txBody>
          <a:bodyPr>
            <a:noAutofit/>
          </a:bodyPr>
          <a:lstStyle/>
          <a:p>
            <a:pPr marR="0" algn="r" defTabSz="1028700" rtl="1">
              <a:lnSpc>
                <a:spcPct val="120000"/>
              </a:lnSpc>
              <a:spcBef>
                <a:spcPts val="0"/>
              </a:spcBef>
              <a:spcAft>
                <a:spcPts val="1200"/>
              </a:spcAft>
              <a:buFont typeface="Wingdings" panose="05000000000000000000" pitchFamily="2" charset="2"/>
              <a:buChar char="§"/>
            </a:pPr>
            <a:endParaRPr lang="ar-SY" sz="2400" dirty="0">
              <a:ea typeface="Calibri" panose="020F0502020204030204" pitchFamily="34" charset="0"/>
            </a:endParaRPr>
          </a:p>
          <a:p>
            <a:pPr marR="0" algn="r" defTabSz="1028700" rtl="1">
              <a:lnSpc>
                <a:spcPct val="120000"/>
              </a:lnSpc>
              <a:spcBef>
                <a:spcPts val="0"/>
              </a:spcBef>
              <a:spcAft>
                <a:spcPts val="1200"/>
              </a:spcAft>
              <a:buFont typeface="Wingdings" panose="05000000000000000000" pitchFamily="2" charset="2"/>
              <a:buChar char="§"/>
            </a:pPr>
            <a:r>
              <a:rPr lang="ar-SY" sz="2400" b="1" dirty="0">
                <a:ea typeface="Calibri" panose="020F0502020204030204" pitchFamily="34" charset="0"/>
              </a:rPr>
              <a:t>الوحدة 1 – </a:t>
            </a:r>
            <a:r>
              <a:rPr lang="ar-SY" sz="2400" dirty="0">
                <a:ea typeface="Calibri" panose="020F0502020204030204" pitchFamily="34" charset="0"/>
              </a:rPr>
              <a:t>تقديم مجموعات بيانات </a:t>
            </a:r>
            <a:r>
              <a:rPr lang="ar-SY" sz="2400" dirty="0" err="1">
                <a:ea typeface="Calibri" panose="020F0502020204030204" pitchFamily="34" charset="0"/>
              </a:rPr>
              <a:t>ريكار</a:t>
            </a:r>
            <a:r>
              <a:rPr lang="ar-SY" sz="2400" dirty="0">
                <a:ea typeface="Calibri" panose="020F0502020204030204" pitchFamily="34" charset="0"/>
              </a:rPr>
              <a:t> الناتجة عن النمذجة المناخية الإقليمية و النمذجة الهيدرولوجية الإقليمية</a:t>
            </a:r>
          </a:p>
          <a:p>
            <a:pPr marR="0" algn="r" defTabSz="1028700" rtl="1">
              <a:lnSpc>
                <a:spcPct val="120000"/>
              </a:lnSpc>
              <a:spcBef>
                <a:spcPts val="0"/>
              </a:spcBef>
              <a:spcAft>
                <a:spcPts val="1200"/>
              </a:spcAft>
              <a:buFont typeface="Wingdings" panose="05000000000000000000" pitchFamily="2" charset="2"/>
              <a:buChar char="§"/>
            </a:pPr>
            <a:r>
              <a:rPr lang="ar-SY" sz="2400" b="1" dirty="0">
                <a:ea typeface="Calibri" panose="020F0502020204030204" pitchFamily="34" charset="0"/>
              </a:rPr>
              <a:t>الوحدة 2- </a:t>
            </a:r>
            <a:r>
              <a:rPr lang="ar-SY" sz="2400" dirty="0">
                <a:ea typeface="Calibri" panose="020F0502020204030204" pitchFamily="34" charset="0"/>
              </a:rPr>
              <a:t>عرض مجموعات بيانات النمذجة المناخية الإقليمية بصيغة  </a:t>
            </a:r>
            <a:r>
              <a:rPr lang="en-US" sz="2400" dirty="0" err="1">
                <a:ea typeface="Calibri" panose="020F0502020204030204" pitchFamily="34" charset="0"/>
              </a:rPr>
              <a:t>NetCDF</a:t>
            </a:r>
            <a:r>
              <a:rPr lang="en-US" sz="2400" dirty="0">
                <a:ea typeface="Calibri" panose="020F0502020204030204" pitchFamily="34" charset="0"/>
              </a:rPr>
              <a:t>  </a:t>
            </a:r>
            <a:r>
              <a:rPr lang="ar-SY" sz="2400" dirty="0">
                <a:ea typeface="Calibri" panose="020F0502020204030204" pitchFamily="34" charset="0"/>
              </a:rPr>
              <a:t>في نظم المعلومات الجغرافية</a:t>
            </a:r>
          </a:p>
          <a:p>
            <a:pPr marR="0" algn="r" defTabSz="1028700" rtl="1">
              <a:lnSpc>
                <a:spcPct val="120000"/>
              </a:lnSpc>
              <a:spcBef>
                <a:spcPts val="0"/>
              </a:spcBef>
              <a:spcAft>
                <a:spcPts val="1200"/>
              </a:spcAft>
              <a:buFont typeface="Wingdings" panose="05000000000000000000" pitchFamily="2" charset="2"/>
              <a:buChar char="§"/>
            </a:pPr>
            <a:r>
              <a:rPr lang="ar-SY" sz="2400" b="1" dirty="0">
                <a:ea typeface="Calibri" panose="020F0502020204030204" pitchFamily="34" charset="0"/>
              </a:rPr>
              <a:t>الوحدة 3-</a:t>
            </a:r>
            <a:r>
              <a:rPr lang="ar-SY" sz="2400" dirty="0">
                <a:ea typeface="Calibri" panose="020F0502020204030204" pitchFamily="34" charset="0"/>
              </a:rPr>
              <a:t> استخراج البيانات الجدولية من الملفات المناخية بصيغة  </a:t>
            </a:r>
            <a:r>
              <a:rPr lang="en-US" sz="2400" dirty="0" err="1">
                <a:ea typeface="Calibri" panose="020F0502020204030204" pitchFamily="34" charset="0"/>
              </a:rPr>
              <a:t>NetCDF</a:t>
            </a:r>
            <a:r>
              <a:rPr lang="en-US" sz="2400" dirty="0">
                <a:ea typeface="Calibri" panose="020F0502020204030204" pitchFamily="34" charset="0"/>
              </a:rPr>
              <a:t> </a:t>
            </a:r>
            <a:r>
              <a:rPr lang="ar-SY" sz="2400" dirty="0">
                <a:ea typeface="Calibri" panose="020F0502020204030204" pitchFamily="34" charset="0"/>
              </a:rPr>
              <a:t>لاستخدامها في النماذج والتطبيقات الأخرى</a:t>
            </a:r>
          </a:p>
          <a:p>
            <a:pPr marR="0" algn="r" defTabSz="1028700" rtl="1">
              <a:lnSpc>
                <a:spcPct val="120000"/>
              </a:lnSpc>
              <a:spcBef>
                <a:spcPts val="0"/>
              </a:spcBef>
              <a:spcAft>
                <a:spcPts val="1200"/>
              </a:spcAft>
              <a:buFont typeface="Wingdings" panose="05000000000000000000" pitchFamily="2" charset="2"/>
              <a:buChar char="§"/>
            </a:pPr>
            <a:r>
              <a:rPr lang="ar-SY" sz="2400" b="1" dirty="0">
                <a:ea typeface="Calibri" panose="020F0502020204030204" pitchFamily="34" charset="0"/>
              </a:rPr>
              <a:t>الوحدة 4-</a:t>
            </a:r>
            <a:r>
              <a:rPr lang="ar-SY" sz="2400" dirty="0">
                <a:ea typeface="Calibri" panose="020F0502020204030204" pitchFamily="34" charset="0"/>
              </a:rPr>
              <a:t> إنشاء مجموعة لإسقاطات النمذجة المناخية الإقليمية باستخدام نظم المعلومات الجغرافية ومؤشرات الظواهر المناخية المتطرفة</a:t>
            </a:r>
          </a:p>
          <a:p>
            <a:pPr marR="0" algn="r" defTabSz="1028700" rtl="1">
              <a:lnSpc>
                <a:spcPct val="120000"/>
              </a:lnSpc>
              <a:spcBef>
                <a:spcPts val="0"/>
              </a:spcBef>
              <a:spcAft>
                <a:spcPts val="1200"/>
              </a:spcAft>
              <a:buFont typeface="Wingdings" panose="05000000000000000000" pitchFamily="2" charset="2"/>
              <a:buChar char="§"/>
            </a:pPr>
            <a:r>
              <a:rPr lang="ar-SY" sz="2400" b="1" dirty="0">
                <a:ea typeface="Calibri" panose="020F0502020204030204" pitchFamily="34" charset="0"/>
              </a:rPr>
              <a:t>الوحدة 5-</a:t>
            </a:r>
            <a:r>
              <a:rPr lang="ar-SY" sz="2400" dirty="0">
                <a:ea typeface="Calibri" panose="020F0502020204030204" pitchFamily="34" charset="0"/>
              </a:rPr>
              <a:t> الوصول إلى مجموعات البيانات المناخية العالمية والإقليمية والمنصات ذات الصلة</a:t>
            </a:r>
          </a:p>
          <a:p>
            <a:pPr marR="0" algn="r" defTabSz="1028700" rtl="1">
              <a:lnSpc>
                <a:spcPct val="120000"/>
              </a:lnSpc>
              <a:spcBef>
                <a:spcPts val="0"/>
              </a:spcBef>
              <a:spcAft>
                <a:spcPts val="1200"/>
              </a:spcAft>
              <a:buFont typeface="Wingdings" panose="05000000000000000000" pitchFamily="2" charset="2"/>
              <a:buChar char="§"/>
            </a:pPr>
            <a:r>
              <a:rPr lang="ar-SY" sz="2400" b="1" dirty="0">
                <a:solidFill>
                  <a:srgbClr val="0070C0"/>
                </a:solidFill>
                <a:ea typeface="Calibri" panose="020F0502020204030204" pitchFamily="34" charset="0"/>
              </a:rPr>
              <a:t>الوحدة 6- منهجية التقييم المتكامل لقابلية التأثر المتبعة في </a:t>
            </a:r>
            <a:r>
              <a:rPr lang="ar-SY" sz="2400" b="1" dirty="0" err="1">
                <a:solidFill>
                  <a:srgbClr val="0070C0"/>
                </a:solidFill>
                <a:ea typeface="Calibri" panose="020F0502020204030204" pitchFamily="34" charset="0"/>
              </a:rPr>
              <a:t>ريكار</a:t>
            </a:r>
            <a:endParaRPr lang="ar-SY" sz="2400" b="1" dirty="0">
              <a:solidFill>
                <a:srgbClr val="0070C0"/>
              </a:solidFill>
              <a:ea typeface="Calibri" panose="020F0502020204030204" pitchFamily="34" charset="0"/>
            </a:endParaRPr>
          </a:p>
          <a:p>
            <a:pPr marL="0" marR="0" indent="0" algn="r" rtl="1">
              <a:lnSpc>
                <a:spcPct val="120000"/>
              </a:lnSpc>
              <a:spcBef>
                <a:spcPts val="0"/>
              </a:spcBef>
              <a:spcAft>
                <a:spcPts val="1200"/>
              </a:spcAft>
              <a:buNone/>
            </a:pPr>
            <a:endParaRPr lang="en-US" sz="2400" dirty="0">
              <a:ea typeface="Calibri" panose="020F0502020204030204" pitchFamily="34" charset="0"/>
            </a:endParaRPr>
          </a:p>
          <a:p>
            <a:pPr marL="0" indent="0" algn="r" rtl="1">
              <a:lnSpc>
                <a:spcPct val="120000"/>
              </a:lnSpc>
              <a:spcAft>
                <a:spcPts val="1200"/>
              </a:spcAft>
              <a:buNone/>
            </a:pPr>
            <a:endParaRPr lang="en-US" sz="2400" dirty="0"/>
          </a:p>
        </p:txBody>
      </p:sp>
      <p:sp>
        <p:nvSpPr>
          <p:cNvPr id="3" name="Slide Number Placeholder 2">
            <a:extLst>
              <a:ext uri="{FF2B5EF4-FFF2-40B4-BE49-F238E27FC236}">
                <a16:creationId xmlns:a16="http://schemas.microsoft.com/office/drawing/2014/main" id="{2DC7BF12-C0EC-4C85-84CC-78BE59DBD811}"/>
              </a:ext>
            </a:extLst>
          </p:cNvPr>
          <p:cNvSpPr>
            <a:spLocks noGrp="1"/>
          </p:cNvSpPr>
          <p:nvPr>
            <p:ph type="sldNum" sz="quarter" idx="4"/>
          </p:nvPr>
        </p:nvSpPr>
        <p:spPr/>
        <p:txBody>
          <a:bodyPr/>
          <a:lstStyle/>
          <a:p>
            <a:fld id="{927968B9-F71B-4241-9647-2B023690AF84}" type="slidenum">
              <a:rPr lang="en-US" smtClean="0"/>
              <a:t>2</a:t>
            </a:fld>
            <a:endParaRPr lang="en-US" dirty="0"/>
          </a:p>
        </p:txBody>
      </p:sp>
      <p:sp>
        <p:nvSpPr>
          <p:cNvPr id="4" name="Rectangle 2">
            <a:extLst>
              <a:ext uri="{FF2B5EF4-FFF2-40B4-BE49-F238E27FC236}">
                <a16:creationId xmlns:a16="http://schemas.microsoft.com/office/drawing/2014/main" id="{F99BEC15-F45A-4A11-ADFE-7CE6C14CADCF}"/>
              </a:ext>
            </a:extLst>
          </p:cNvPr>
          <p:cNvSpPr txBox="1">
            <a:spLocks noChangeArrowheads="1"/>
          </p:cNvSpPr>
          <p:nvPr/>
        </p:nvSpPr>
        <p:spPr>
          <a:xfrm>
            <a:off x="85725" y="218929"/>
            <a:ext cx="9144000" cy="62873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سلسلة ندوات </a:t>
            </a:r>
            <a:r>
              <a:rPr lang="ar-SY" sz="3600" b="1" dirty="0" err="1">
                <a:solidFill>
                  <a:schemeClr val="bg1"/>
                </a:solidFill>
                <a:cs typeface="Arial" pitchFamily="34" charset="0"/>
              </a:rPr>
              <a:t>ريكار</a:t>
            </a:r>
            <a:r>
              <a:rPr lang="ar-SY" sz="3600" b="1" dirty="0">
                <a:solidFill>
                  <a:schemeClr val="bg1"/>
                </a:solidFill>
                <a:cs typeface="Arial" pitchFamily="34" charset="0"/>
              </a:rPr>
              <a:t> عبر الانترنت</a:t>
            </a:r>
          </a:p>
        </p:txBody>
      </p:sp>
    </p:spTree>
    <p:extLst>
      <p:ext uri="{BB962C8B-B14F-4D97-AF65-F5344CB8AC3E}">
        <p14:creationId xmlns:p14="http://schemas.microsoft.com/office/powerpoint/2010/main" val="368316571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7C76F9-6F36-4742-902E-CCA46B0C85CC}"/>
              </a:ext>
            </a:extLst>
          </p:cNvPr>
          <p:cNvSpPr>
            <a:spLocks noGrp="1"/>
          </p:cNvSpPr>
          <p:nvPr>
            <p:ph type="sldNum" sz="quarter" idx="4"/>
          </p:nvPr>
        </p:nvSpPr>
        <p:spPr/>
        <p:txBody>
          <a:bodyPr/>
          <a:lstStyle/>
          <a:p>
            <a:fld id="{927968B9-F71B-4241-9647-2B023690AF84}" type="slidenum">
              <a:rPr lang="en-US" smtClean="0"/>
              <a:t>20</a:t>
            </a:fld>
            <a:endParaRPr lang="en-US" dirty="0"/>
          </a:p>
        </p:txBody>
      </p:sp>
      <p:sp>
        <p:nvSpPr>
          <p:cNvPr id="4" name="Rectangle 2">
            <a:extLst>
              <a:ext uri="{FF2B5EF4-FFF2-40B4-BE49-F238E27FC236}">
                <a16:creationId xmlns:a16="http://schemas.microsoft.com/office/drawing/2014/main" id="{3C4DCC01-E581-4F74-A0F3-2CC176C8AEC9}"/>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طرق إعادة التصنيف الأخرى</a:t>
            </a:r>
          </a:p>
        </p:txBody>
      </p:sp>
      <mc:AlternateContent xmlns:mc="http://schemas.openxmlformats.org/markup-compatibility/2006" xmlns:a14="http://schemas.microsoft.com/office/drawing/2010/main">
        <mc:Choice Requires="a14">
          <p:sp>
            <p:nvSpPr>
              <p:cNvPr id="5" name="Content Placeholder 1">
                <a:extLst>
                  <a:ext uri="{FF2B5EF4-FFF2-40B4-BE49-F238E27FC236}">
                    <a16:creationId xmlns:a16="http://schemas.microsoft.com/office/drawing/2014/main" id="{AFA49ED9-CFBA-4485-A86C-8B76C50C135E}"/>
                  </a:ext>
                </a:extLst>
              </p:cNvPr>
              <p:cNvSpPr>
                <a:spLocks noGrp="1"/>
              </p:cNvSpPr>
              <p:nvPr>
                <p:ph idx="1"/>
              </p:nvPr>
            </p:nvSpPr>
            <p:spPr>
              <a:xfrm>
                <a:off x="628649" y="1682750"/>
                <a:ext cx="8296275" cy="4351338"/>
              </a:xfrm>
            </p:spPr>
            <p:txBody>
              <a:bodyPr>
                <a:normAutofit fontScale="92500" lnSpcReduction="20000"/>
              </a:bodyPr>
              <a:lstStyle/>
              <a:p>
                <a:pPr algn="r" rtl="1"/>
                <a:r>
                  <a:rPr lang="ar-SY" dirty="0"/>
                  <a:t>رأي الخبراء </a:t>
                </a:r>
                <a:endParaRPr lang="en-US" dirty="0"/>
              </a:p>
              <a:p>
                <a:pPr marL="0" indent="0" algn="r" rtl="1">
                  <a:buNone/>
                </a:pPr>
                <a:r>
                  <a:rPr lang="ar-SY" dirty="0"/>
                  <a:t>مناسبة للبيانات الوصفية (أي استخدام الأراضي) </a:t>
                </a:r>
              </a:p>
              <a:p>
                <a:pPr marL="0" indent="0" algn="r" rtl="1">
                  <a:buNone/>
                </a:pPr>
                <a:endParaRPr lang="ar-SY" dirty="0"/>
              </a:p>
              <a:p>
                <a:pPr algn="r" rtl="1"/>
                <a:r>
                  <a:rPr lang="ar-SY" dirty="0"/>
                  <a:t>مقياس مرجعي </a:t>
                </a:r>
                <a:endParaRPr lang="en-US" dirty="0"/>
              </a:p>
              <a:p>
                <a:pPr marL="0" indent="0" algn="r" rtl="1">
                  <a:buNone/>
                </a:pPr>
                <a:r>
                  <a:rPr lang="ar-SY" dirty="0"/>
                  <a:t>باستخدام المقياس المعروف (مثل مؤشر الإجهاد المائي </a:t>
                </a:r>
                <a:r>
                  <a:rPr lang="en-US" dirty="0" err="1"/>
                  <a:t>Falkenmark</a:t>
                </a:r>
                <a:r>
                  <a:rPr lang="ar-SY" dirty="0"/>
                  <a:t> )</a:t>
                </a:r>
              </a:p>
              <a:p>
                <a:pPr marL="0" indent="0" algn="r" rtl="1">
                  <a:buNone/>
                </a:pPr>
                <a:endParaRPr lang="en-US" dirty="0"/>
              </a:p>
              <a:p>
                <a:pPr algn="r" rtl="1"/>
                <a:r>
                  <a:rPr lang="en-US" dirty="0"/>
                  <a:t>Min-max </a:t>
                </a:r>
                <a:r>
                  <a:rPr lang="en-US" dirty="0" err="1"/>
                  <a:t>normalisation</a:t>
                </a:r>
                <a:endParaRPr lang="en-US" dirty="0"/>
              </a:p>
              <a:p>
                <a:pPr lvl="1" algn="r" rtl="1"/>
                <a:r>
                  <a:rPr lang="ar-SY" dirty="0"/>
                  <a:t>الأفضل لمجموعات البيانات المترية</a:t>
                </a:r>
                <a:endParaRPr lang="ar-SY" i="1" dirty="0">
                  <a:latin typeface="Cambria Math" panose="02040503050406030204" pitchFamily="18" charset="0"/>
                </a:endParaRPr>
              </a:p>
              <a:p>
                <a:pPr lvl="1" algn="r" rtl="1"/>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𝑗</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𝑚𝑖𝑛</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𝑚𝑎𝑥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𝑚𝑖𝑛</m:t>
                            </m:r>
                          </m:sub>
                        </m:sSub>
                      </m:den>
                    </m:f>
                  </m:oMath>
                </a14:m>
                <a:r>
                  <a:rPr lang="en-US"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𝑋</m:t>
                        </m:r>
                      </m:e>
                      <m:sub>
                        <m:r>
                          <a:rPr lang="en-US" sz="1800" i="1">
                            <a:latin typeface="Cambria Math" panose="02040503050406030204" pitchFamily="18" charset="0"/>
                          </a:rPr>
                          <m:t>𝑗</m:t>
                        </m:r>
                      </m:sub>
                    </m:sSub>
                  </m:oMath>
                </a14:m>
                <a:r>
                  <a:rPr lang="en-US" sz="1800" dirty="0"/>
                  <a:t> 	</a:t>
                </a:r>
                <a:r>
                  <a:rPr lang="en-US" sz="1800" dirty="0" err="1"/>
                  <a:t>Normalised</a:t>
                </a:r>
                <a:r>
                  <a:rPr lang="en-US" sz="1800" dirty="0"/>
                  <a:t> value</a:t>
                </a:r>
              </a:p>
              <a:p>
                <a:pPr marL="3200400" lvl="7" indent="0" algn="r" rtl="1">
                  <a:buNone/>
                </a:pP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𝑖</m:t>
                        </m:r>
                      </m:sub>
                    </m:sSub>
                  </m:oMath>
                </a14:m>
                <a:r>
                  <a:rPr lang="en-US" dirty="0"/>
                  <a:t> 	Actual value</a:t>
                </a:r>
              </a:p>
              <a:p>
                <a:pPr marL="3200400" lvl="7" indent="0" algn="r" rtl="1">
                  <a:buNone/>
                </a:pP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𝑚𝑎𝑥</m:t>
                        </m:r>
                      </m:sub>
                    </m:sSub>
                  </m:oMath>
                </a14:m>
                <a:r>
                  <a:rPr lang="en-US" dirty="0"/>
                  <a:t> 	Maximum value of entire range</a:t>
                </a:r>
              </a:p>
              <a:p>
                <a:pPr marL="3200400" lvl="7" indent="0" algn="r" rtl="1">
                  <a:buNone/>
                </a:pP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b="0" i="1" smtClean="0">
                            <a:latin typeface="Cambria Math" panose="02040503050406030204" pitchFamily="18" charset="0"/>
                          </a:rPr>
                          <m:t>𝑚𝑖𝑛</m:t>
                        </m:r>
                      </m:sub>
                    </m:sSub>
                  </m:oMath>
                </a14:m>
                <a:r>
                  <a:rPr lang="en-US" dirty="0"/>
                  <a:t> 	Minimum value of entire range</a:t>
                </a:r>
              </a:p>
              <a:p>
                <a:pPr marL="3200400" lvl="7" indent="0" algn="r" rtl="1">
                  <a:buNone/>
                </a:pPr>
                <a:endParaRPr lang="en-US" dirty="0"/>
              </a:p>
              <a:p>
                <a:pPr marL="3200400" lvl="7" indent="0" algn="r" rtl="1">
                  <a:buNone/>
                </a:pPr>
                <a:endParaRPr lang="en-US" dirty="0"/>
              </a:p>
              <a:p>
                <a:pPr marL="3200400" lvl="7" indent="0" algn="r" rtl="1">
                  <a:buNone/>
                </a:pPr>
                <a:endParaRPr lang="en-US" dirty="0"/>
              </a:p>
              <a:p>
                <a:pPr marL="3200400" lvl="7" indent="0" algn="r" rtl="1">
                  <a:buNone/>
                </a:pPr>
                <a:endParaRPr lang="en-US" dirty="0"/>
              </a:p>
            </p:txBody>
          </p:sp>
        </mc:Choice>
        <mc:Fallback xmlns="">
          <p:sp>
            <p:nvSpPr>
              <p:cNvPr id="5" name="Content Placeholder 1">
                <a:extLst>
                  <a:ext uri="{FF2B5EF4-FFF2-40B4-BE49-F238E27FC236}">
                    <a16:creationId xmlns:a16="http://schemas.microsoft.com/office/drawing/2014/main" id="{AFA49ED9-CFBA-4485-A86C-8B76C50C135E}"/>
                  </a:ext>
                </a:extLst>
              </p:cNvPr>
              <p:cNvSpPr>
                <a:spLocks noGrp="1" noRot="1" noChangeAspect="1" noMove="1" noResize="1" noEditPoints="1" noAdjustHandles="1" noChangeArrowheads="1" noChangeShapeType="1" noTextEdit="1"/>
              </p:cNvSpPr>
              <p:nvPr>
                <p:ph idx="1"/>
              </p:nvPr>
            </p:nvSpPr>
            <p:spPr>
              <a:xfrm>
                <a:off x="628649" y="1682750"/>
                <a:ext cx="8296275" cy="4351338"/>
              </a:xfrm>
              <a:blipFill>
                <a:blip r:embed="rId3"/>
                <a:stretch>
                  <a:fillRect t="-3922" r="-1323"/>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8B402935-9AB7-45E6-87C9-19802B2A8BF7}"/>
              </a:ext>
            </a:extLst>
          </p:cNvPr>
          <p:cNvSpPr/>
          <p:nvPr/>
        </p:nvSpPr>
        <p:spPr>
          <a:xfrm>
            <a:off x="5791198" y="5372100"/>
            <a:ext cx="3133726" cy="1323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dirty="0"/>
              <a:t>ملاحظة: قد تكون بعض مجموعات البيانات منحرفة وبالتالي ستحتاج إلى تحويل السجل قبل التطبيع</a:t>
            </a:r>
          </a:p>
        </p:txBody>
      </p:sp>
    </p:spTree>
    <p:extLst>
      <p:ext uri="{BB962C8B-B14F-4D97-AF65-F5344CB8AC3E}">
        <p14:creationId xmlns:p14="http://schemas.microsoft.com/office/powerpoint/2010/main" val="257241787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BB8DB5-BC21-4662-86D5-1AF71F348C73}"/>
              </a:ext>
            </a:extLst>
          </p:cNvPr>
          <p:cNvSpPr>
            <a:spLocks noGrp="1"/>
          </p:cNvSpPr>
          <p:nvPr>
            <p:ph idx="1"/>
          </p:nvPr>
        </p:nvSpPr>
        <p:spPr>
          <a:xfrm>
            <a:off x="464503" y="1416688"/>
            <a:ext cx="8476297" cy="1619183"/>
          </a:xfrm>
        </p:spPr>
        <p:txBody>
          <a:bodyPr>
            <a:normAutofit fontScale="92500" lnSpcReduction="10000"/>
          </a:bodyPr>
          <a:lstStyle/>
          <a:p>
            <a:pPr algn="r" rtl="1"/>
            <a:r>
              <a:rPr lang="ar-SY" dirty="0"/>
              <a:t>تحديد الأهمية النسبية لكل مؤشر</a:t>
            </a:r>
          </a:p>
          <a:p>
            <a:pPr algn="r" rtl="1"/>
            <a:endParaRPr lang="ar-SY" dirty="0"/>
          </a:p>
          <a:p>
            <a:pPr algn="r" rtl="1"/>
            <a:r>
              <a:rPr lang="ar-SY" dirty="0"/>
              <a:t> بالنسبة </a:t>
            </a:r>
            <a:r>
              <a:rPr lang="ar-SY" dirty="0" err="1"/>
              <a:t>لريكار</a:t>
            </a:r>
            <a:r>
              <a:rPr lang="ar-SY" dirty="0"/>
              <a:t>، تم تجميع مؤشرات الحساسية والقدرة على التكيف في أبعاد مختلفة لتحقيق التوازن</a:t>
            </a:r>
          </a:p>
        </p:txBody>
      </p:sp>
      <p:sp>
        <p:nvSpPr>
          <p:cNvPr id="3" name="Slide Number Placeholder 2">
            <a:extLst>
              <a:ext uri="{FF2B5EF4-FFF2-40B4-BE49-F238E27FC236}">
                <a16:creationId xmlns:a16="http://schemas.microsoft.com/office/drawing/2014/main" id="{C6445CF9-8DFF-4183-892A-0010AAA5C5F6}"/>
              </a:ext>
            </a:extLst>
          </p:cNvPr>
          <p:cNvSpPr>
            <a:spLocks noGrp="1"/>
          </p:cNvSpPr>
          <p:nvPr>
            <p:ph type="sldNum" sz="quarter" idx="4"/>
          </p:nvPr>
        </p:nvSpPr>
        <p:spPr/>
        <p:txBody>
          <a:bodyPr/>
          <a:lstStyle/>
          <a:p>
            <a:fld id="{927968B9-F71B-4241-9647-2B023690AF84}" type="slidenum">
              <a:rPr lang="en-US" smtClean="0"/>
              <a:t>21</a:t>
            </a:fld>
            <a:endParaRPr lang="en-US" dirty="0"/>
          </a:p>
        </p:txBody>
      </p:sp>
      <p:sp>
        <p:nvSpPr>
          <p:cNvPr id="4" name="Rectangle 2">
            <a:extLst>
              <a:ext uri="{FF2B5EF4-FFF2-40B4-BE49-F238E27FC236}">
                <a16:creationId xmlns:a16="http://schemas.microsoft.com/office/drawing/2014/main" id="{E82E0C43-4FC6-4C68-ADF6-EF9757FB8101}"/>
              </a:ext>
            </a:extLst>
          </p:cNvPr>
          <p:cNvSpPr txBox="1">
            <a:spLocks noChangeArrowheads="1"/>
          </p:cNvSpPr>
          <p:nvPr/>
        </p:nvSpPr>
        <p:spPr>
          <a:xfrm>
            <a:off x="1119799" y="101124"/>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ترجيح المؤشرات</a:t>
            </a:r>
          </a:p>
          <a:p>
            <a:pPr algn="ctr">
              <a:defRPr/>
            </a:pPr>
            <a:r>
              <a:rPr lang="en-US" sz="2800" b="1" dirty="0">
                <a:solidFill>
                  <a:schemeClr val="bg1"/>
                </a:solidFill>
                <a:cs typeface="Arial" pitchFamily="34" charset="0"/>
              </a:rPr>
              <a:t>Indicator weighting</a:t>
            </a:r>
          </a:p>
        </p:txBody>
      </p:sp>
      <p:sp>
        <p:nvSpPr>
          <p:cNvPr id="5" name="Rectangle: Rounded Corners 4">
            <a:extLst>
              <a:ext uri="{FF2B5EF4-FFF2-40B4-BE49-F238E27FC236}">
                <a16:creationId xmlns:a16="http://schemas.microsoft.com/office/drawing/2014/main" id="{8E75DBB2-B6BC-49A8-A11F-753182450C89}"/>
              </a:ext>
            </a:extLst>
          </p:cNvPr>
          <p:cNvSpPr/>
          <p:nvPr/>
        </p:nvSpPr>
        <p:spPr>
          <a:xfrm>
            <a:off x="1455895" y="3702317"/>
            <a:ext cx="1590675" cy="731520"/>
          </a:xfrm>
          <a:prstGeom prst="roundRect">
            <a:avLst/>
          </a:prstGeom>
          <a:solidFill>
            <a:srgbClr val="9BB83C"/>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Sensitivity</a:t>
            </a:r>
            <a:endParaRPr lang="ar-SY" dirty="0"/>
          </a:p>
          <a:p>
            <a:pPr algn="ctr"/>
            <a:r>
              <a:rPr lang="ar-LB" dirty="0">
                <a:solidFill>
                  <a:schemeClr val="tx1"/>
                </a:solidFill>
              </a:rPr>
              <a:t>الحساسية</a:t>
            </a:r>
            <a:endParaRPr lang="en-US" dirty="0"/>
          </a:p>
        </p:txBody>
      </p:sp>
      <p:sp>
        <p:nvSpPr>
          <p:cNvPr id="6" name="Rectangle: Rounded Corners 5">
            <a:extLst>
              <a:ext uri="{FF2B5EF4-FFF2-40B4-BE49-F238E27FC236}">
                <a16:creationId xmlns:a16="http://schemas.microsoft.com/office/drawing/2014/main" id="{C60CEB97-340A-4D99-97D4-A288B9B1BD4B}"/>
              </a:ext>
            </a:extLst>
          </p:cNvPr>
          <p:cNvSpPr/>
          <p:nvPr/>
        </p:nvSpPr>
        <p:spPr>
          <a:xfrm>
            <a:off x="18573" y="4695082"/>
            <a:ext cx="1463040" cy="731520"/>
          </a:xfrm>
          <a:prstGeom prst="roundRect">
            <a:avLst/>
          </a:prstGeom>
          <a:solidFill>
            <a:srgbClr val="9BB83C">
              <a:alpha val="50196"/>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dirty="0">
                <a:solidFill>
                  <a:schemeClr val="tx1"/>
                </a:solidFill>
              </a:rPr>
              <a:t>السكان</a:t>
            </a:r>
            <a:endParaRPr lang="en-US" dirty="0">
              <a:solidFill>
                <a:schemeClr val="tx1"/>
              </a:solidFill>
            </a:endParaRPr>
          </a:p>
        </p:txBody>
      </p:sp>
      <p:sp>
        <p:nvSpPr>
          <p:cNvPr id="7" name="Rectangle: Rounded Corners 6">
            <a:extLst>
              <a:ext uri="{FF2B5EF4-FFF2-40B4-BE49-F238E27FC236}">
                <a16:creationId xmlns:a16="http://schemas.microsoft.com/office/drawing/2014/main" id="{CFCC7776-40F5-409F-8D65-F66499B3BEEE}"/>
              </a:ext>
            </a:extLst>
          </p:cNvPr>
          <p:cNvSpPr/>
          <p:nvPr/>
        </p:nvSpPr>
        <p:spPr>
          <a:xfrm>
            <a:off x="1538763" y="4709792"/>
            <a:ext cx="1463040" cy="731520"/>
          </a:xfrm>
          <a:prstGeom prst="roundRect">
            <a:avLst/>
          </a:prstGeom>
          <a:solidFill>
            <a:srgbClr val="9BB83C">
              <a:alpha val="50196"/>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dirty="0">
                <a:solidFill>
                  <a:schemeClr val="tx1"/>
                </a:solidFill>
              </a:rPr>
              <a:t>البيئة الطبيعية </a:t>
            </a:r>
            <a:endParaRPr lang="en-US" dirty="0">
              <a:solidFill>
                <a:schemeClr val="tx1"/>
              </a:solidFill>
            </a:endParaRPr>
          </a:p>
        </p:txBody>
      </p:sp>
      <p:sp>
        <p:nvSpPr>
          <p:cNvPr id="8" name="Rectangle: Rounded Corners 7">
            <a:extLst>
              <a:ext uri="{FF2B5EF4-FFF2-40B4-BE49-F238E27FC236}">
                <a16:creationId xmlns:a16="http://schemas.microsoft.com/office/drawing/2014/main" id="{C6410201-24E3-42C5-BDAA-E1D45AD7684E}"/>
              </a:ext>
            </a:extLst>
          </p:cNvPr>
          <p:cNvSpPr/>
          <p:nvPr/>
        </p:nvSpPr>
        <p:spPr>
          <a:xfrm>
            <a:off x="3070860" y="4695082"/>
            <a:ext cx="1463040" cy="731520"/>
          </a:xfrm>
          <a:prstGeom prst="roundRect">
            <a:avLst/>
          </a:prstGeom>
          <a:solidFill>
            <a:srgbClr val="9BB83C">
              <a:alpha val="50196"/>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dirty="0">
                <a:solidFill>
                  <a:schemeClr val="tx1"/>
                </a:solidFill>
              </a:rPr>
              <a:t>من صنع الإنسان</a:t>
            </a:r>
            <a:endParaRPr lang="en-US" dirty="0">
              <a:solidFill>
                <a:schemeClr val="tx1"/>
              </a:solidFill>
            </a:endParaRPr>
          </a:p>
        </p:txBody>
      </p:sp>
      <p:cxnSp>
        <p:nvCxnSpPr>
          <p:cNvPr id="10" name="Straight Connector 9">
            <a:extLst>
              <a:ext uri="{FF2B5EF4-FFF2-40B4-BE49-F238E27FC236}">
                <a16:creationId xmlns:a16="http://schemas.microsoft.com/office/drawing/2014/main" id="{5043D7D0-1225-4A18-9783-DDE4111F2EAE}"/>
              </a:ext>
            </a:extLst>
          </p:cNvPr>
          <p:cNvCxnSpPr>
            <a:cxnSpLocks/>
            <a:endCxn id="7" idx="0"/>
          </p:cNvCxnSpPr>
          <p:nvPr/>
        </p:nvCxnSpPr>
        <p:spPr>
          <a:xfrm>
            <a:off x="2270282" y="4433837"/>
            <a:ext cx="1" cy="27595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D391F2-7C0C-4196-9F8F-BAB89A9901E1}"/>
              </a:ext>
            </a:extLst>
          </p:cNvPr>
          <p:cNvCxnSpPr>
            <a:cxnSpLocks/>
          </p:cNvCxnSpPr>
          <p:nvPr/>
        </p:nvCxnSpPr>
        <p:spPr>
          <a:xfrm flipV="1">
            <a:off x="750093" y="4564460"/>
            <a:ext cx="2983707" cy="367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9B7C57-0559-40C0-A026-F8EAF0249696}"/>
              </a:ext>
            </a:extLst>
          </p:cNvPr>
          <p:cNvCxnSpPr>
            <a:cxnSpLocks/>
          </p:cNvCxnSpPr>
          <p:nvPr/>
        </p:nvCxnSpPr>
        <p:spPr>
          <a:xfrm>
            <a:off x="3725997" y="4565952"/>
            <a:ext cx="0" cy="12326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64302A-F095-4E70-9925-133B6B925B09}"/>
              </a:ext>
            </a:extLst>
          </p:cNvPr>
          <p:cNvCxnSpPr>
            <a:cxnSpLocks/>
            <a:endCxn id="6" idx="0"/>
          </p:cNvCxnSpPr>
          <p:nvPr/>
        </p:nvCxnSpPr>
        <p:spPr>
          <a:xfrm>
            <a:off x="750093" y="4573998"/>
            <a:ext cx="0" cy="121084"/>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3608F52-BFF8-48F4-B394-6354E5C1336E}"/>
              </a:ext>
            </a:extLst>
          </p:cNvPr>
          <p:cNvSpPr/>
          <p:nvPr/>
        </p:nvSpPr>
        <p:spPr>
          <a:xfrm>
            <a:off x="6026942" y="4649632"/>
            <a:ext cx="1590675" cy="731520"/>
          </a:xfrm>
          <a:prstGeom prst="roundRect">
            <a:avLst/>
          </a:prstGeom>
          <a:solidFill>
            <a:srgbClr val="9A688B"/>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dirty="0"/>
              <a:t>القدرة على التكيف </a:t>
            </a:r>
            <a:endParaRPr lang="en-US" dirty="0"/>
          </a:p>
        </p:txBody>
      </p:sp>
      <p:sp>
        <p:nvSpPr>
          <p:cNvPr id="24" name="Rectangle: Rounded Corners 23">
            <a:extLst>
              <a:ext uri="{FF2B5EF4-FFF2-40B4-BE49-F238E27FC236}">
                <a16:creationId xmlns:a16="http://schemas.microsoft.com/office/drawing/2014/main" id="{88D3EC57-6685-4D40-BAB3-414E52B26C44}"/>
              </a:ext>
            </a:extLst>
          </p:cNvPr>
          <p:cNvSpPr/>
          <p:nvPr/>
        </p:nvSpPr>
        <p:spPr>
          <a:xfrm>
            <a:off x="4589620" y="5642397"/>
            <a:ext cx="1463040" cy="731520"/>
          </a:xfrm>
          <a:prstGeom prst="roundRect">
            <a:avLst/>
          </a:prstGeom>
          <a:solidFill>
            <a:srgbClr val="9A688B">
              <a:alpha val="50196"/>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dirty="0">
                <a:solidFill>
                  <a:schemeClr val="tx1"/>
                </a:solidFill>
              </a:rPr>
              <a:t>المؤسسات</a:t>
            </a:r>
            <a:endParaRPr lang="en-US" dirty="0">
              <a:solidFill>
                <a:schemeClr val="tx1"/>
              </a:solidFill>
            </a:endParaRPr>
          </a:p>
        </p:txBody>
      </p:sp>
      <p:sp>
        <p:nvSpPr>
          <p:cNvPr id="25" name="Rectangle: Rounded Corners 24">
            <a:extLst>
              <a:ext uri="{FF2B5EF4-FFF2-40B4-BE49-F238E27FC236}">
                <a16:creationId xmlns:a16="http://schemas.microsoft.com/office/drawing/2014/main" id="{54D17031-AC9E-400E-A4EB-8CF425AE8E6D}"/>
              </a:ext>
            </a:extLst>
          </p:cNvPr>
          <p:cNvSpPr/>
          <p:nvPr/>
        </p:nvSpPr>
        <p:spPr>
          <a:xfrm>
            <a:off x="6109810" y="5647582"/>
            <a:ext cx="1463040" cy="731520"/>
          </a:xfrm>
          <a:prstGeom prst="roundRect">
            <a:avLst/>
          </a:prstGeom>
          <a:solidFill>
            <a:srgbClr val="9A688B">
              <a:alpha val="50196"/>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dirty="0">
                <a:solidFill>
                  <a:schemeClr val="tx1"/>
                </a:solidFill>
              </a:rPr>
              <a:t>الموارد الاقتصادية </a:t>
            </a:r>
            <a:endParaRPr lang="en-US" dirty="0">
              <a:solidFill>
                <a:schemeClr val="tx1"/>
              </a:solidFill>
            </a:endParaRPr>
          </a:p>
        </p:txBody>
      </p:sp>
      <p:sp>
        <p:nvSpPr>
          <p:cNvPr id="26" name="Rectangle: Rounded Corners 25">
            <a:extLst>
              <a:ext uri="{FF2B5EF4-FFF2-40B4-BE49-F238E27FC236}">
                <a16:creationId xmlns:a16="http://schemas.microsoft.com/office/drawing/2014/main" id="{CDF5A204-0E65-4385-80E9-885C1C034098}"/>
              </a:ext>
            </a:extLst>
          </p:cNvPr>
          <p:cNvSpPr/>
          <p:nvPr/>
        </p:nvSpPr>
        <p:spPr>
          <a:xfrm>
            <a:off x="7641907" y="5642397"/>
            <a:ext cx="1463040" cy="731520"/>
          </a:xfrm>
          <a:prstGeom prst="roundRect">
            <a:avLst/>
          </a:prstGeom>
          <a:solidFill>
            <a:srgbClr val="9A688B">
              <a:alpha val="50196"/>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1700" dirty="0">
                <a:solidFill>
                  <a:schemeClr val="tx1"/>
                </a:solidFill>
              </a:rPr>
              <a:t>المساواة</a:t>
            </a:r>
            <a:endParaRPr lang="en-US" sz="1700" dirty="0">
              <a:solidFill>
                <a:schemeClr val="tx1"/>
              </a:solidFill>
            </a:endParaRPr>
          </a:p>
        </p:txBody>
      </p:sp>
      <p:cxnSp>
        <p:nvCxnSpPr>
          <p:cNvPr id="27" name="Straight Connector 26">
            <a:extLst>
              <a:ext uri="{FF2B5EF4-FFF2-40B4-BE49-F238E27FC236}">
                <a16:creationId xmlns:a16="http://schemas.microsoft.com/office/drawing/2014/main" id="{F27C385E-A12E-42F2-9FF5-44A49D42B56D}"/>
              </a:ext>
            </a:extLst>
          </p:cNvPr>
          <p:cNvCxnSpPr>
            <a:cxnSpLocks/>
            <a:endCxn id="25" idx="0"/>
          </p:cNvCxnSpPr>
          <p:nvPr/>
        </p:nvCxnSpPr>
        <p:spPr>
          <a:xfrm>
            <a:off x="6841329" y="5371627"/>
            <a:ext cx="1" cy="27595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18F3D70-796C-41BC-9FDE-7EB39B98B214}"/>
              </a:ext>
            </a:extLst>
          </p:cNvPr>
          <p:cNvCxnSpPr>
            <a:cxnSpLocks/>
          </p:cNvCxnSpPr>
          <p:nvPr/>
        </p:nvCxnSpPr>
        <p:spPr>
          <a:xfrm flipV="1">
            <a:off x="5321140" y="5511775"/>
            <a:ext cx="2983707" cy="367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F59CD1B-4C62-4EE2-BACA-D1B294B0D168}"/>
              </a:ext>
            </a:extLst>
          </p:cNvPr>
          <p:cNvCxnSpPr>
            <a:cxnSpLocks/>
          </p:cNvCxnSpPr>
          <p:nvPr/>
        </p:nvCxnSpPr>
        <p:spPr>
          <a:xfrm>
            <a:off x="8297044" y="5513267"/>
            <a:ext cx="0" cy="12326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70E1513-8CCD-4A11-8AA4-14917E6FFA20}"/>
              </a:ext>
            </a:extLst>
          </p:cNvPr>
          <p:cNvCxnSpPr>
            <a:cxnSpLocks/>
            <a:endCxn id="24" idx="0"/>
          </p:cNvCxnSpPr>
          <p:nvPr/>
        </p:nvCxnSpPr>
        <p:spPr>
          <a:xfrm>
            <a:off x="5321140" y="5521313"/>
            <a:ext cx="0" cy="121084"/>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3A8022-0A80-44FA-8FB2-4DF7E2B86B10}"/>
              </a:ext>
            </a:extLst>
          </p:cNvPr>
          <p:cNvCxnSpPr>
            <a:cxnSpLocks/>
          </p:cNvCxnSpPr>
          <p:nvPr/>
        </p:nvCxnSpPr>
        <p:spPr>
          <a:xfrm>
            <a:off x="6831564" y="4373677"/>
            <a:ext cx="1" cy="27595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05CDD26-6C94-4C56-AA65-A7BF526B0627}"/>
              </a:ext>
            </a:extLst>
          </p:cNvPr>
          <p:cNvCxnSpPr>
            <a:cxnSpLocks/>
          </p:cNvCxnSpPr>
          <p:nvPr/>
        </p:nvCxnSpPr>
        <p:spPr>
          <a:xfrm flipV="1">
            <a:off x="5330425" y="4504300"/>
            <a:ext cx="2983707" cy="367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EAC1FAF-3B5E-4DDF-8B54-2A8D1D6B3DEC}"/>
              </a:ext>
            </a:extLst>
          </p:cNvPr>
          <p:cNvCxnSpPr>
            <a:cxnSpLocks/>
          </p:cNvCxnSpPr>
          <p:nvPr/>
        </p:nvCxnSpPr>
        <p:spPr>
          <a:xfrm>
            <a:off x="8306329" y="4372442"/>
            <a:ext cx="0" cy="123268"/>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19F7E3D-51DE-4EF7-8B86-6B6ACB9E3FE8}"/>
              </a:ext>
            </a:extLst>
          </p:cNvPr>
          <p:cNvCxnSpPr>
            <a:cxnSpLocks/>
          </p:cNvCxnSpPr>
          <p:nvPr/>
        </p:nvCxnSpPr>
        <p:spPr>
          <a:xfrm>
            <a:off x="5330425" y="4380488"/>
            <a:ext cx="0" cy="121084"/>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830D5755-2E46-4B7B-B96F-B2544EF39E71}"/>
              </a:ext>
            </a:extLst>
          </p:cNvPr>
          <p:cNvSpPr/>
          <p:nvPr/>
        </p:nvSpPr>
        <p:spPr>
          <a:xfrm>
            <a:off x="4600098" y="3633567"/>
            <a:ext cx="1463040" cy="731520"/>
          </a:xfrm>
          <a:prstGeom prst="roundRect">
            <a:avLst/>
          </a:prstGeom>
          <a:solidFill>
            <a:srgbClr val="9A688B">
              <a:alpha val="50196"/>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dirty="0">
                <a:solidFill>
                  <a:schemeClr val="tx1"/>
                </a:solidFill>
              </a:rPr>
              <a:t>المعرفة والوعي </a:t>
            </a:r>
            <a:endParaRPr lang="en-US" dirty="0">
              <a:solidFill>
                <a:schemeClr val="tx1"/>
              </a:solidFill>
            </a:endParaRPr>
          </a:p>
        </p:txBody>
      </p:sp>
      <p:sp>
        <p:nvSpPr>
          <p:cNvPr id="36" name="Rectangle: Rounded Corners 35">
            <a:extLst>
              <a:ext uri="{FF2B5EF4-FFF2-40B4-BE49-F238E27FC236}">
                <a16:creationId xmlns:a16="http://schemas.microsoft.com/office/drawing/2014/main" id="{B1C4493B-31FA-42F3-9070-03037C3F24C6}"/>
              </a:ext>
            </a:extLst>
          </p:cNvPr>
          <p:cNvSpPr/>
          <p:nvPr/>
        </p:nvSpPr>
        <p:spPr>
          <a:xfrm>
            <a:off x="6101238" y="3648277"/>
            <a:ext cx="1463040" cy="731520"/>
          </a:xfrm>
          <a:prstGeom prst="roundRect">
            <a:avLst/>
          </a:prstGeom>
          <a:solidFill>
            <a:srgbClr val="9A688B">
              <a:alpha val="50196"/>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dirty="0">
                <a:solidFill>
                  <a:schemeClr val="tx1"/>
                </a:solidFill>
              </a:rPr>
              <a:t>التكنولوجيا </a:t>
            </a:r>
            <a:endParaRPr lang="en-US" dirty="0">
              <a:solidFill>
                <a:schemeClr val="tx1"/>
              </a:solidFill>
            </a:endParaRPr>
          </a:p>
        </p:txBody>
      </p:sp>
      <p:sp>
        <p:nvSpPr>
          <p:cNvPr id="37" name="Rectangle: Rounded Corners 36">
            <a:extLst>
              <a:ext uri="{FF2B5EF4-FFF2-40B4-BE49-F238E27FC236}">
                <a16:creationId xmlns:a16="http://schemas.microsoft.com/office/drawing/2014/main" id="{281F5C74-EEE1-400F-83F4-D7FA8D87EC56}"/>
              </a:ext>
            </a:extLst>
          </p:cNvPr>
          <p:cNvSpPr/>
          <p:nvPr/>
        </p:nvSpPr>
        <p:spPr>
          <a:xfrm>
            <a:off x="7652385" y="3633567"/>
            <a:ext cx="1463040" cy="731520"/>
          </a:xfrm>
          <a:prstGeom prst="roundRect">
            <a:avLst/>
          </a:prstGeom>
          <a:solidFill>
            <a:srgbClr val="9A688B">
              <a:alpha val="50196"/>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1700" dirty="0">
                <a:solidFill>
                  <a:schemeClr val="tx1"/>
                </a:solidFill>
              </a:rPr>
              <a:t>البنية التحتية </a:t>
            </a:r>
            <a:endParaRPr lang="en-US" sz="1700" dirty="0">
              <a:solidFill>
                <a:schemeClr val="tx1"/>
              </a:solidFill>
            </a:endParaRPr>
          </a:p>
        </p:txBody>
      </p:sp>
    </p:spTree>
    <p:extLst>
      <p:ext uri="{BB962C8B-B14F-4D97-AF65-F5344CB8AC3E}">
        <p14:creationId xmlns:p14="http://schemas.microsoft.com/office/powerpoint/2010/main" val="3745682219"/>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85FFB7-9261-492B-A3EE-BED66E6FBB15}"/>
              </a:ext>
            </a:extLst>
          </p:cNvPr>
          <p:cNvSpPr>
            <a:spLocks noGrp="1"/>
          </p:cNvSpPr>
          <p:nvPr>
            <p:ph type="sldNum" sz="quarter" idx="4"/>
          </p:nvPr>
        </p:nvSpPr>
        <p:spPr/>
        <p:txBody>
          <a:bodyPr/>
          <a:lstStyle/>
          <a:p>
            <a:fld id="{927968B9-F71B-4241-9647-2B023690AF84}" type="slidenum">
              <a:rPr lang="en-US" smtClean="0"/>
              <a:t>22</a:t>
            </a:fld>
            <a:endParaRPr lang="en-US" dirty="0"/>
          </a:p>
        </p:txBody>
      </p:sp>
      <p:sp>
        <p:nvSpPr>
          <p:cNvPr id="5" name="TextBox 4">
            <a:extLst>
              <a:ext uri="{FF2B5EF4-FFF2-40B4-BE49-F238E27FC236}">
                <a16:creationId xmlns:a16="http://schemas.microsoft.com/office/drawing/2014/main" id="{60DC46C5-A22D-4F87-9A0E-B6794F9B66BB}"/>
              </a:ext>
            </a:extLst>
          </p:cNvPr>
          <p:cNvSpPr txBox="1"/>
          <p:nvPr/>
        </p:nvSpPr>
        <p:spPr>
          <a:xfrm>
            <a:off x="657225" y="2667000"/>
            <a:ext cx="7515199" cy="2308324"/>
          </a:xfrm>
          <a:prstGeom prst="rect">
            <a:avLst/>
          </a:prstGeom>
          <a:noFill/>
        </p:spPr>
        <p:txBody>
          <a:bodyPr wrap="none" rtlCol="0">
            <a:spAutoFit/>
          </a:bodyPr>
          <a:lstStyle/>
          <a:p>
            <a:pPr marL="285750" indent="-285750">
              <a:buFont typeface="Arial" panose="020B0604020202020204" pitchFamily="34" charset="0"/>
              <a:buChar char="•"/>
            </a:pPr>
            <a:r>
              <a:rPr lang="en-US" dirty="0"/>
              <a:t>Statistical methods</a:t>
            </a:r>
          </a:p>
          <a:p>
            <a:pPr marL="742950" lvl="1" indent="-285750">
              <a:buFont typeface="Arial" panose="020B0604020202020204" pitchFamily="34" charset="0"/>
              <a:buChar char="•"/>
            </a:pPr>
            <a:r>
              <a:rPr lang="en-US" dirty="0"/>
              <a:t>Principal component analysis and exploratory factor analysis (PCA/EFA)</a:t>
            </a:r>
          </a:p>
          <a:p>
            <a:pPr marL="742950" lvl="1" indent="-285750">
              <a:buFont typeface="Arial" panose="020B0604020202020204" pitchFamily="34" charset="0"/>
              <a:buChar char="•"/>
            </a:pPr>
            <a:r>
              <a:rPr lang="en-US" dirty="0"/>
              <a:t>Data envelopment analysis (DEA)</a:t>
            </a:r>
          </a:p>
          <a:p>
            <a:pPr marL="742950" lvl="1" indent="-285750">
              <a:buFont typeface="Arial" panose="020B0604020202020204" pitchFamily="34" charset="0"/>
              <a:buChar char="•"/>
            </a:pPr>
            <a:r>
              <a:rPr lang="en-US" dirty="0"/>
              <a:t>Linear regression</a:t>
            </a:r>
          </a:p>
          <a:p>
            <a:pPr marL="742950" lvl="1" indent="-285750">
              <a:buFont typeface="Arial" panose="020B0604020202020204" pitchFamily="34" charset="0"/>
              <a:buChar char="•"/>
            </a:pPr>
            <a:r>
              <a:rPr lang="en-US" dirty="0"/>
              <a:t>Multi-criteria decision analysis</a:t>
            </a:r>
          </a:p>
          <a:p>
            <a:pPr marL="285750" indent="-285750">
              <a:buFont typeface="Arial" panose="020B0604020202020204" pitchFamily="34" charset="0"/>
              <a:buChar char="•"/>
            </a:pPr>
            <a:r>
              <a:rPr lang="en-US" dirty="0"/>
              <a:t>Participatory approaches</a:t>
            </a:r>
          </a:p>
          <a:p>
            <a:pPr marL="742950" lvl="1" indent="-285750">
              <a:buFont typeface="Arial" panose="020B0604020202020204" pitchFamily="34" charset="0"/>
              <a:buChar char="•"/>
            </a:pPr>
            <a:r>
              <a:rPr lang="en-US" dirty="0"/>
              <a:t>Budget allocation process (BAP)</a:t>
            </a:r>
          </a:p>
          <a:p>
            <a:pPr marL="742950" lvl="1" indent="-285750">
              <a:buFont typeface="Arial" panose="020B0604020202020204" pitchFamily="34" charset="0"/>
              <a:buChar char="•"/>
            </a:pPr>
            <a:r>
              <a:rPr lang="en-US" dirty="0"/>
              <a:t>Analytic hierarchy process</a:t>
            </a:r>
          </a:p>
        </p:txBody>
      </p:sp>
      <p:sp>
        <p:nvSpPr>
          <p:cNvPr id="6" name="Rectangle: Rounded Corners 5">
            <a:extLst>
              <a:ext uri="{FF2B5EF4-FFF2-40B4-BE49-F238E27FC236}">
                <a16:creationId xmlns:a16="http://schemas.microsoft.com/office/drawing/2014/main" id="{8E36E8B5-E2B7-40F0-AF8B-62233DA6F954}"/>
              </a:ext>
            </a:extLst>
          </p:cNvPr>
          <p:cNvSpPr/>
          <p:nvPr/>
        </p:nvSpPr>
        <p:spPr>
          <a:xfrm>
            <a:off x="2243138" y="1223302"/>
            <a:ext cx="3591606" cy="1132154"/>
          </a:xfrm>
          <a:prstGeom prst="roundRect">
            <a:avLst/>
          </a:prstGeom>
          <a:effectLst>
            <a:glow rad="635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ar-SY" sz="2000" dirty="0">
                <a:solidFill>
                  <a:schemeClr val="tx1"/>
                </a:solidFill>
              </a:rPr>
              <a:t>سيكون للمخطط المختار للترجيح تأثير كبير على تقييم قابلية التأثر</a:t>
            </a:r>
          </a:p>
        </p:txBody>
      </p:sp>
      <p:sp>
        <p:nvSpPr>
          <p:cNvPr id="7" name="Rectangle: Rounded Corners 6">
            <a:extLst>
              <a:ext uri="{FF2B5EF4-FFF2-40B4-BE49-F238E27FC236}">
                <a16:creationId xmlns:a16="http://schemas.microsoft.com/office/drawing/2014/main" id="{968BAFA7-1768-466B-8392-17639ACAE579}"/>
              </a:ext>
            </a:extLst>
          </p:cNvPr>
          <p:cNvSpPr/>
          <p:nvPr/>
        </p:nvSpPr>
        <p:spPr>
          <a:xfrm>
            <a:off x="2247886" y="5455007"/>
            <a:ext cx="4657725" cy="1132154"/>
          </a:xfrm>
          <a:prstGeom prst="roundRect">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sz="2000" dirty="0">
                <a:solidFill>
                  <a:schemeClr val="bg1"/>
                </a:solidFill>
              </a:rPr>
              <a:t>الترجيح المتساوي هو ليس غياب الترجيح وإنما يجب تبريره من خلال المناهج التشاركية</a:t>
            </a:r>
          </a:p>
        </p:txBody>
      </p:sp>
      <p:sp>
        <p:nvSpPr>
          <p:cNvPr id="8" name="Rectangle 2">
            <a:extLst>
              <a:ext uri="{FF2B5EF4-FFF2-40B4-BE49-F238E27FC236}">
                <a16:creationId xmlns:a16="http://schemas.microsoft.com/office/drawing/2014/main" id="{578811AC-902F-4F60-9F1F-BE9437E4B8BA}"/>
              </a:ext>
            </a:extLst>
          </p:cNvPr>
          <p:cNvSpPr txBox="1">
            <a:spLocks noChangeArrowheads="1"/>
          </p:cNvSpPr>
          <p:nvPr/>
        </p:nvSpPr>
        <p:spPr>
          <a:xfrm>
            <a:off x="1119799" y="101124"/>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ترجيح المؤشرات</a:t>
            </a:r>
          </a:p>
          <a:p>
            <a:pPr algn="ctr">
              <a:defRPr/>
            </a:pPr>
            <a:r>
              <a:rPr lang="en-US" sz="2800" b="1" dirty="0">
                <a:solidFill>
                  <a:schemeClr val="bg1"/>
                </a:solidFill>
                <a:cs typeface="Arial" pitchFamily="34" charset="0"/>
              </a:rPr>
              <a:t>Indicator weighting</a:t>
            </a:r>
          </a:p>
        </p:txBody>
      </p:sp>
      <p:sp>
        <p:nvSpPr>
          <p:cNvPr id="2" name="Rectangle 1">
            <a:extLst>
              <a:ext uri="{FF2B5EF4-FFF2-40B4-BE49-F238E27FC236}">
                <a16:creationId xmlns:a16="http://schemas.microsoft.com/office/drawing/2014/main" id="{97020018-960F-47EF-9F3D-622F917FA637}"/>
              </a:ext>
            </a:extLst>
          </p:cNvPr>
          <p:cNvSpPr/>
          <p:nvPr/>
        </p:nvSpPr>
        <p:spPr>
          <a:xfrm>
            <a:off x="391886" y="4122057"/>
            <a:ext cx="4847771" cy="508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03587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27A597-ED00-410D-ABDE-6492A64316C7}"/>
              </a:ext>
            </a:extLst>
          </p:cNvPr>
          <p:cNvSpPr>
            <a:spLocks noGrp="1"/>
          </p:cNvSpPr>
          <p:nvPr>
            <p:ph type="sldNum" sz="quarter" idx="4"/>
          </p:nvPr>
        </p:nvSpPr>
        <p:spPr/>
        <p:txBody>
          <a:bodyPr/>
          <a:lstStyle/>
          <a:p>
            <a:fld id="{927968B9-F71B-4241-9647-2B023690AF84}" type="slidenum">
              <a:rPr lang="en-US" smtClean="0"/>
              <a:t>23</a:t>
            </a:fld>
            <a:endParaRPr lang="en-US" dirty="0"/>
          </a:p>
        </p:txBody>
      </p:sp>
      <p:sp>
        <p:nvSpPr>
          <p:cNvPr id="4" name="Rectangle 2">
            <a:extLst>
              <a:ext uri="{FF2B5EF4-FFF2-40B4-BE49-F238E27FC236}">
                <a16:creationId xmlns:a16="http://schemas.microsoft.com/office/drawing/2014/main" id="{2695CC4D-0EEE-400F-BC18-90F9B6156C41}"/>
              </a:ext>
            </a:extLst>
          </p:cNvPr>
          <p:cNvSpPr txBox="1">
            <a:spLocks noChangeArrowheads="1"/>
          </p:cNvSpPr>
          <p:nvPr/>
        </p:nvSpPr>
        <p:spPr>
          <a:xfrm>
            <a:off x="854014" y="68356"/>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dirty="0">
                <a:solidFill>
                  <a:schemeClr val="bg1"/>
                </a:solidFill>
                <a:cs typeface="Arial" pitchFamily="34" charset="0"/>
              </a:rPr>
              <a:t>Aggregate indicators</a:t>
            </a:r>
          </a:p>
          <a:p>
            <a:pPr algn="ctr">
              <a:defRPr/>
            </a:pPr>
            <a:r>
              <a:rPr lang="ar-SY" sz="3600" b="1" dirty="0">
                <a:solidFill>
                  <a:schemeClr val="bg1"/>
                </a:solidFill>
                <a:cs typeface="Arial" pitchFamily="34" charset="0"/>
              </a:rPr>
              <a:t>تجميع المؤشرات</a:t>
            </a:r>
            <a:endParaRPr lang="en-US" sz="3600" b="1" dirty="0">
              <a:solidFill>
                <a:schemeClr val="bg1"/>
              </a:solidFill>
              <a:cs typeface="Arial" pitchFamily="34" charset="0"/>
            </a:endParaRPr>
          </a:p>
        </p:txBody>
      </p:sp>
      <p:sp>
        <p:nvSpPr>
          <p:cNvPr id="5" name="Rectangle 4">
            <a:extLst>
              <a:ext uri="{FF2B5EF4-FFF2-40B4-BE49-F238E27FC236}">
                <a16:creationId xmlns:a16="http://schemas.microsoft.com/office/drawing/2014/main" id="{65CDE5D8-6F81-42DD-A3C7-1CA8C86F6B92}"/>
              </a:ext>
            </a:extLst>
          </p:cNvPr>
          <p:cNvSpPr/>
          <p:nvPr/>
        </p:nvSpPr>
        <p:spPr>
          <a:xfrm rot="5400000">
            <a:off x="4506279" y="-1686986"/>
            <a:ext cx="131443" cy="9144002"/>
          </a:xfrm>
          <a:prstGeom prst="rect">
            <a:avLst/>
          </a:prstGeom>
          <a:solidFill>
            <a:srgbClr val="E39C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44C12D9-0EC0-4310-B086-7F80D6A0FA43}"/>
              </a:ext>
            </a:extLst>
          </p:cNvPr>
          <p:cNvSpPr txBox="1"/>
          <p:nvPr/>
        </p:nvSpPr>
        <p:spPr>
          <a:xfrm>
            <a:off x="4507527" y="1370869"/>
            <a:ext cx="4355680" cy="923330"/>
          </a:xfrm>
          <a:prstGeom prst="rect">
            <a:avLst/>
          </a:prstGeom>
          <a:noFill/>
        </p:spPr>
        <p:txBody>
          <a:bodyPr wrap="none" rtlCol="0">
            <a:spAutoFit/>
          </a:bodyPr>
          <a:lstStyle/>
          <a:p>
            <a:r>
              <a:rPr lang="ar-SY" b="1" dirty="0"/>
              <a:t>)</a:t>
            </a:r>
            <a:r>
              <a:rPr lang="en-US" b="1" dirty="0"/>
              <a:t>Arithmetic aggregation</a:t>
            </a:r>
            <a:r>
              <a:rPr lang="ar-SY" b="1" dirty="0"/>
              <a:t>  التجميع الحسابي ( </a:t>
            </a:r>
          </a:p>
          <a:p>
            <a:endParaRPr lang="ar-SY" b="1" dirty="0"/>
          </a:p>
          <a:p>
            <a:r>
              <a:rPr lang="ar-SY" b="1" dirty="0"/>
              <a:t> </a:t>
            </a:r>
            <a:endParaRPr lang="en-US" b="1" dirty="0"/>
          </a:p>
        </p:txBody>
      </p:sp>
      <p:sp>
        <p:nvSpPr>
          <p:cNvPr id="7" name="TextBox 6">
            <a:extLst>
              <a:ext uri="{FF2B5EF4-FFF2-40B4-BE49-F238E27FC236}">
                <a16:creationId xmlns:a16="http://schemas.microsoft.com/office/drawing/2014/main" id="{B9CE361D-BDAD-40BA-B7CA-98C99B1698E4}"/>
              </a:ext>
            </a:extLst>
          </p:cNvPr>
          <p:cNvSpPr txBox="1"/>
          <p:nvPr/>
        </p:nvSpPr>
        <p:spPr>
          <a:xfrm>
            <a:off x="4725449" y="3375268"/>
            <a:ext cx="4235455" cy="369332"/>
          </a:xfrm>
          <a:prstGeom prst="rect">
            <a:avLst/>
          </a:prstGeom>
          <a:noFill/>
        </p:spPr>
        <p:txBody>
          <a:bodyPr wrap="none" rtlCol="0">
            <a:spAutoFit/>
          </a:bodyPr>
          <a:lstStyle/>
          <a:p>
            <a:r>
              <a:rPr lang="ar-SY" b="1" dirty="0"/>
              <a:t>)</a:t>
            </a:r>
            <a:r>
              <a:rPr lang="en-US" b="1" dirty="0"/>
              <a:t>Geometric aggregation</a:t>
            </a:r>
            <a:r>
              <a:rPr lang="ar-SY" b="1" dirty="0"/>
              <a:t> التجميع الهندسي (</a:t>
            </a:r>
            <a:endParaRPr lang="en-US" b="1"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B97B4CD-0FAC-4F60-A3D4-7DB85B202F43}"/>
                  </a:ext>
                </a:extLst>
              </p:cNvPr>
              <p:cNvSpPr txBox="1"/>
              <p:nvPr/>
            </p:nvSpPr>
            <p:spPr>
              <a:xfrm>
                <a:off x="523875" y="2100975"/>
                <a:ext cx="7207294"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𝐶𝑜𝑚𝑝𝑜𝑠𝑖𝑡𝑒</m:t>
                    </m:r>
                    <m:r>
                      <a:rPr lang="en-US" b="0" i="1" smtClean="0">
                        <a:latin typeface="Cambria Math" panose="02040503050406030204" pitchFamily="18" charset="0"/>
                      </a:rPr>
                      <m:t> </m:t>
                    </m:r>
                    <m:r>
                      <a:rPr lang="en-US" b="0" i="1" smtClean="0">
                        <a:latin typeface="Cambria Math" panose="02040503050406030204" pitchFamily="18" charset="0"/>
                      </a:rPr>
                      <m:t>𝑖𝑛𝑑𝑒𝑥</m:t>
                    </m:r>
                    <m:r>
                      <a:rPr lang="en-US" b="0" i="1" smtClean="0">
                        <a:latin typeface="Cambria Math" panose="02040503050406030204" pitchFamily="18" charset="0"/>
                      </a:rPr>
                      <m:t> </m:t>
                    </m:r>
                    <m:r>
                      <a:rPr lang="en-US" b="0" i="1" smtClean="0">
                        <a:latin typeface="Cambria Math" panose="02040503050406030204" pitchFamily="18" charset="0"/>
                      </a:rPr>
                      <m:t>𝑣𝑎𝑙𝑢𝑒</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𝑋</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𝑋</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3</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𝑋</m:t>
                        </m:r>
                      </m:e>
                      <m:sub>
                        <m:r>
                          <a:rPr lang="en-US" b="0" i="1" smtClean="0">
                            <a:latin typeface="Cambria Math" panose="02040503050406030204" pitchFamily="18" charset="0"/>
                            <a:ea typeface="Cambria Math" panose="02040503050406030204" pitchFamily="18" charset="0"/>
                          </a:rPr>
                          <m:t>3</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𝑛</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𝑋</m:t>
                        </m:r>
                      </m:e>
                      <m:sub>
                        <m:r>
                          <a:rPr lang="en-US" b="0" i="1" smtClean="0">
                            <a:latin typeface="Cambria Math" panose="02040503050406030204" pitchFamily="18" charset="0"/>
                            <a:ea typeface="Cambria Math" panose="02040503050406030204" pitchFamily="18" charset="0"/>
                          </a:rPr>
                          <m:t>𝑛</m:t>
                        </m:r>
                      </m:sub>
                    </m:sSub>
                  </m:oMath>
                </a14:m>
                <a:r>
                  <a:rPr lang="en-US" dirty="0"/>
                  <a:t>)</a:t>
                </a:r>
              </a:p>
            </p:txBody>
          </p:sp>
        </mc:Choice>
        <mc:Fallback xmlns="">
          <p:sp>
            <p:nvSpPr>
              <p:cNvPr id="8" name="TextBox 7">
                <a:extLst>
                  <a:ext uri="{FF2B5EF4-FFF2-40B4-BE49-F238E27FC236}">
                    <a16:creationId xmlns:a16="http://schemas.microsoft.com/office/drawing/2014/main" id="{9B97B4CD-0FAC-4F60-A3D4-7DB85B202F43}"/>
                  </a:ext>
                </a:extLst>
              </p:cNvPr>
              <p:cNvSpPr txBox="1">
                <a:spLocks noRot="1" noChangeAspect="1" noMove="1" noResize="1" noEditPoints="1" noAdjustHandles="1" noChangeArrowheads="1" noChangeShapeType="1" noTextEdit="1"/>
              </p:cNvSpPr>
              <p:nvPr/>
            </p:nvSpPr>
            <p:spPr>
              <a:xfrm>
                <a:off x="523875" y="2100975"/>
                <a:ext cx="7207294" cy="276999"/>
              </a:xfrm>
              <a:prstGeom prst="rect">
                <a:avLst/>
              </a:prstGeom>
              <a:blipFill>
                <a:blip r:embed="rId3"/>
                <a:stretch>
                  <a:fillRect l="-1523" t="-26667" r="-1777" b="-5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9928271-C840-4346-A2B6-60EE0E9FF005}"/>
                  </a:ext>
                </a:extLst>
              </p:cNvPr>
              <p:cNvSpPr txBox="1"/>
              <p:nvPr/>
            </p:nvSpPr>
            <p:spPr>
              <a:xfrm>
                <a:off x="523875" y="3882396"/>
                <a:ext cx="5557932" cy="3087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𝐶𝑜𝑚𝑝𝑜𝑠𝑖𝑡𝑒</m:t>
                      </m:r>
                      <m:r>
                        <a:rPr lang="en-US" b="0" i="1" smtClean="0">
                          <a:latin typeface="Cambria Math" panose="02040503050406030204" pitchFamily="18" charset="0"/>
                        </a:rPr>
                        <m:t> </m:t>
                      </m:r>
                      <m:r>
                        <a:rPr lang="en-US" b="0" i="1" smtClean="0">
                          <a:latin typeface="Cambria Math" panose="02040503050406030204" pitchFamily="18" charset="0"/>
                        </a:rPr>
                        <m:t>𝑖𝑛𝑑𝑒𝑥</m:t>
                      </m:r>
                      <m:r>
                        <a:rPr lang="en-US" b="0" i="1" smtClean="0">
                          <a:latin typeface="Cambria Math" panose="02040503050406030204" pitchFamily="18" charset="0"/>
                        </a:rPr>
                        <m:t> </m:t>
                      </m:r>
                      <m:r>
                        <a:rPr lang="en-US" b="0" i="1" smtClean="0">
                          <a:latin typeface="Cambria Math" panose="02040503050406030204" pitchFamily="18" charset="0"/>
                        </a:rPr>
                        <m:t>𝑣𝑎𝑙𝑢𝑒</m:t>
                      </m:r>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𝑋</m:t>
                          </m:r>
                        </m:e>
                        <m:sub>
                          <m:r>
                            <a:rPr lang="en-US" b="0" i="1" smtClean="0">
                              <a:latin typeface="Cambria Math" panose="02040503050406030204" pitchFamily="18" charset="0"/>
                            </a:rPr>
                            <m:t>1</m:t>
                          </m:r>
                        </m:sub>
                        <m:sup>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sup>
                      </m:sSubSup>
                      <m:r>
                        <a:rPr lang="en-US" b="0" i="1"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𝑋</m:t>
                          </m:r>
                        </m:e>
                        <m:sub>
                          <m:r>
                            <a:rPr lang="en-US" b="0" i="1" smtClean="0">
                              <a:latin typeface="Cambria Math" panose="02040503050406030204" pitchFamily="18" charset="0"/>
                            </a:rPr>
                            <m:t>2</m:t>
                          </m:r>
                        </m:sub>
                        <m:sup>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2</m:t>
                              </m:r>
                            </m:sub>
                          </m:sSub>
                        </m:sup>
                      </m:sSubSup>
                      <m:r>
                        <a:rPr lang="en-US" i="1"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𝑋</m:t>
                          </m:r>
                        </m:e>
                        <m:sub>
                          <m:r>
                            <a:rPr lang="en-US" b="0" i="1" smtClean="0">
                              <a:latin typeface="Cambria Math" panose="02040503050406030204" pitchFamily="18" charset="0"/>
                            </a:rPr>
                            <m:t>3</m:t>
                          </m:r>
                        </m:sub>
                        <m:sup>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3</m:t>
                              </m:r>
                            </m:sub>
                          </m:sSub>
                        </m:sup>
                      </m:sSubSup>
                      <m:r>
                        <a:rPr lang="en-US" i="1"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𝑋</m:t>
                          </m:r>
                        </m:e>
                        <m:sub>
                          <m:r>
                            <a:rPr lang="en-US" b="0" i="1" smtClean="0">
                              <a:latin typeface="Cambria Math" panose="02040503050406030204" pitchFamily="18" charset="0"/>
                            </a:rPr>
                            <m:t>𝑛</m:t>
                          </m:r>
                        </m:sub>
                        <m:sup>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𝑛</m:t>
                              </m:r>
                            </m:sub>
                          </m:sSub>
                        </m:sup>
                      </m:sSubSup>
                    </m:oMath>
                  </m:oMathPara>
                </a14:m>
                <a:endParaRPr lang="en-US" dirty="0"/>
              </a:p>
            </p:txBody>
          </p:sp>
        </mc:Choice>
        <mc:Fallback xmlns="">
          <p:sp>
            <p:nvSpPr>
              <p:cNvPr id="9" name="TextBox 8">
                <a:extLst>
                  <a:ext uri="{FF2B5EF4-FFF2-40B4-BE49-F238E27FC236}">
                    <a16:creationId xmlns:a16="http://schemas.microsoft.com/office/drawing/2014/main" id="{D9928271-C840-4346-A2B6-60EE0E9FF005}"/>
                  </a:ext>
                </a:extLst>
              </p:cNvPr>
              <p:cNvSpPr txBox="1">
                <a:spLocks noRot="1" noChangeAspect="1" noMove="1" noResize="1" noEditPoints="1" noAdjustHandles="1" noChangeArrowheads="1" noChangeShapeType="1" noTextEdit="1"/>
              </p:cNvSpPr>
              <p:nvPr/>
            </p:nvSpPr>
            <p:spPr>
              <a:xfrm>
                <a:off x="523875" y="3882396"/>
                <a:ext cx="5557932" cy="308739"/>
              </a:xfrm>
              <a:prstGeom prst="rect">
                <a:avLst/>
              </a:prstGeom>
              <a:blipFill>
                <a:blip r:embed="rId4"/>
                <a:stretch>
                  <a:fillRect l="-987" b="-27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4BB94F8-88FE-47E9-BDF9-1DEB97D1E2A6}"/>
                  </a:ext>
                </a:extLst>
              </p:cNvPr>
              <p:cNvSpPr/>
              <p:nvPr/>
            </p:nvSpPr>
            <p:spPr>
              <a:xfrm>
                <a:off x="2292893" y="5231605"/>
                <a:ext cx="49795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𝑋</m:t>
                          </m:r>
                        </m:e>
                        <m:sub>
                          <m:r>
                            <a:rPr lang="en-US" b="0" i="1" smtClean="0">
                              <a:latin typeface="Cambria Math" panose="02040503050406030204" pitchFamily="18" charset="0"/>
                              <a:ea typeface="Cambria Math" panose="02040503050406030204" pitchFamily="18" charset="0"/>
                            </a:rPr>
                            <m:t>𝑛</m:t>
                          </m:r>
                        </m:sub>
                      </m:sSub>
                    </m:oMath>
                  </m:oMathPara>
                </a14:m>
                <a:endParaRPr lang="en-US" dirty="0"/>
              </a:p>
            </p:txBody>
          </p:sp>
        </mc:Choice>
        <mc:Fallback xmlns="">
          <p:sp>
            <p:nvSpPr>
              <p:cNvPr id="10" name="Rectangle 9">
                <a:extLst>
                  <a:ext uri="{FF2B5EF4-FFF2-40B4-BE49-F238E27FC236}">
                    <a16:creationId xmlns:a16="http://schemas.microsoft.com/office/drawing/2014/main" id="{B4BB94F8-88FE-47E9-BDF9-1DEB97D1E2A6}"/>
                  </a:ext>
                </a:extLst>
              </p:cNvPr>
              <p:cNvSpPr>
                <a:spLocks noRot="1" noChangeAspect="1" noMove="1" noResize="1" noEditPoints="1" noAdjustHandles="1" noChangeArrowheads="1" noChangeShapeType="1" noTextEdit="1"/>
              </p:cNvSpPr>
              <p:nvPr/>
            </p:nvSpPr>
            <p:spPr>
              <a:xfrm>
                <a:off x="2292893" y="5231605"/>
                <a:ext cx="497957" cy="369332"/>
              </a:xfrm>
              <a:prstGeom prst="rect">
                <a:avLst/>
              </a:prstGeom>
              <a:blipFill>
                <a:blip r:embed="rId5"/>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7B18C283-2AD2-4C3D-A0ED-E21FA386B196}"/>
              </a:ext>
            </a:extLst>
          </p:cNvPr>
          <p:cNvSpPr txBox="1"/>
          <p:nvPr/>
        </p:nvSpPr>
        <p:spPr>
          <a:xfrm>
            <a:off x="2790850" y="5233985"/>
            <a:ext cx="2970685" cy="369332"/>
          </a:xfrm>
          <a:prstGeom prst="rect">
            <a:avLst/>
          </a:prstGeom>
          <a:noFill/>
        </p:spPr>
        <p:txBody>
          <a:bodyPr wrap="none" rtlCol="0">
            <a:spAutoFit/>
          </a:bodyPr>
          <a:lstStyle/>
          <a:p>
            <a:r>
              <a:rPr lang="en-US" dirty="0" err="1"/>
              <a:t>Normalised</a:t>
            </a:r>
            <a:r>
              <a:rPr lang="en-US" dirty="0"/>
              <a:t> value of indicator </a:t>
            </a:r>
            <a:r>
              <a:rPr lang="en-US" i="1" dirty="0" err="1"/>
              <a:t>i</a:t>
            </a:r>
            <a:endParaRPr lang="en-US" i="1"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2FFA21BD-F18E-4D4C-B5B5-4BE62501368D}"/>
                  </a:ext>
                </a:extLst>
              </p:cNvPr>
              <p:cNvSpPr/>
              <p:nvPr/>
            </p:nvSpPr>
            <p:spPr>
              <a:xfrm>
                <a:off x="2281255" y="5600937"/>
                <a:ext cx="51424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𝑤</m:t>
                          </m:r>
                        </m:e>
                        <m:sub>
                          <m:r>
                            <a:rPr lang="en-US" b="0" i="1" smtClean="0">
                              <a:latin typeface="Cambria Math" panose="02040503050406030204" pitchFamily="18" charset="0"/>
                            </a:rPr>
                            <m:t>𝑛</m:t>
                          </m:r>
                        </m:sub>
                      </m:sSub>
                    </m:oMath>
                  </m:oMathPara>
                </a14:m>
                <a:endParaRPr lang="en-US" dirty="0"/>
              </a:p>
            </p:txBody>
          </p:sp>
        </mc:Choice>
        <mc:Fallback xmlns="">
          <p:sp>
            <p:nvSpPr>
              <p:cNvPr id="12" name="Rectangle 11">
                <a:extLst>
                  <a:ext uri="{FF2B5EF4-FFF2-40B4-BE49-F238E27FC236}">
                    <a16:creationId xmlns:a16="http://schemas.microsoft.com/office/drawing/2014/main" id="{2FFA21BD-F18E-4D4C-B5B5-4BE62501368D}"/>
                  </a:ext>
                </a:extLst>
              </p:cNvPr>
              <p:cNvSpPr>
                <a:spLocks noRot="1" noChangeAspect="1" noMove="1" noResize="1" noEditPoints="1" noAdjustHandles="1" noChangeArrowheads="1" noChangeShapeType="1" noTextEdit="1"/>
              </p:cNvSpPr>
              <p:nvPr/>
            </p:nvSpPr>
            <p:spPr>
              <a:xfrm>
                <a:off x="2281255" y="5600937"/>
                <a:ext cx="514243" cy="369332"/>
              </a:xfrm>
              <a:prstGeom prst="rect">
                <a:avLst/>
              </a:prstGeom>
              <a:blipFill>
                <a:blip r:embed="rId6"/>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9F63CC61-9346-4DE0-801F-054B5B160151}"/>
              </a:ext>
            </a:extLst>
          </p:cNvPr>
          <p:cNvSpPr txBox="1"/>
          <p:nvPr/>
        </p:nvSpPr>
        <p:spPr>
          <a:xfrm>
            <a:off x="2790850" y="5633440"/>
            <a:ext cx="2092239" cy="369332"/>
          </a:xfrm>
          <a:prstGeom prst="rect">
            <a:avLst/>
          </a:prstGeom>
          <a:noFill/>
        </p:spPr>
        <p:txBody>
          <a:bodyPr wrap="none" rtlCol="0">
            <a:spAutoFit/>
          </a:bodyPr>
          <a:lstStyle/>
          <a:p>
            <a:r>
              <a:rPr lang="en-US" dirty="0"/>
              <a:t>Weight for indicator </a:t>
            </a:r>
            <a:r>
              <a:rPr lang="en-US" i="1" dirty="0" err="1"/>
              <a:t>i</a:t>
            </a:r>
            <a:endParaRPr lang="en-US" i="1" dirty="0"/>
          </a:p>
        </p:txBody>
      </p:sp>
      <p:sp>
        <p:nvSpPr>
          <p:cNvPr id="14" name="Arrow: Right 13">
            <a:extLst>
              <a:ext uri="{FF2B5EF4-FFF2-40B4-BE49-F238E27FC236}">
                <a16:creationId xmlns:a16="http://schemas.microsoft.com/office/drawing/2014/main" id="{455D3013-625E-40D5-97E0-72F1142786E5}"/>
              </a:ext>
            </a:extLst>
          </p:cNvPr>
          <p:cNvSpPr/>
          <p:nvPr/>
        </p:nvSpPr>
        <p:spPr>
          <a:xfrm rot="10800000">
            <a:off x="6877050" y="3774723"/>
            <a:ext cx="978408" cy="484632"/>
          </a:xfrm>
          <a:prstGeom prst="rightArrow">
            <a:avLst/>
          </a:prstGeom>
          <a:solidFill>
            <a:srgbClr val="C00000">
              <a:alpha val="5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18458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4FCC5F-87AD-4646-906E-3E1ABE199B94}"/>
              </a:ext>
            </a:extLst>
          </p:cNvPr>
          <p:cNvSpPr>
            <a:spLocks noGrp="1"/>
          </p:cNvSpPr>
          <p:nvPr>
            <p:ph type="sldNum" sz="quarter" idx="4"/>
          </p:nvPr>
        </p:nvSpPr>
        <p:spPr/>
        <p:txBody>
          <a:bodyPr/>
          <a:lstStyle/>
          <a:p>
            <a:fld id="{927968B9-F71B-4241-9647-2B023690AF84}" type="slidenum">
              <a:rPr lang="en-US" smtClean="0"/>
              <a:t>24</a:t>
            </a:fld>
            <a:endParaRPr lang="en-US" dirty="0"/>
          </a:p>
        </p:txBody>
      </p:sp>
      <p:sp>
        <p:nvSpPr>
          <p:cNvPr id="4" name="Rectangle 2">
            <a:extLst>
              <a:ext uri="{FF2B5EF4-FFF2-40B4-BE49-F238E27FC236}">
                <a16:creationId xmlns:a16="http://schemas.microsoft.com/office/drawing/2014/main" id="{E5CB2505-8F2D-436F-8A7E-F61AB3AC6258}"/>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التجميع عند كل مستوى</a:t>
            </a:r>
          </a:p>
        </p:txBody>
      </p:sp>
      <p:sp>
        <p:nvSpPr>
          <p:cNvPr id="5" name="Rectangle 4">
            <a:extLst>
              <a:ext uri="{FF2B5EF4-FFF2-40B4-BE49-F238E27FC236}">
                <a16:creationId xmlns:a16="http://schemas.microsoft.com/office/drawing/2014/main" id="{3D3EF9EB-3CA8-418F-A863-2BCF124DD84F}"/>
              </a:ext>
            </a:extLst>
          </p:cNvPr>
          <p:cNvSpPr/>
          <p:nvPr/>
        </p:nvSpPr>
        <p:spPr>
          <a:xfrm>
            <a:off x="2147887" y="1790700"/>
            <a:ext cx="304800" cy="17145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25E62C5-7FA2-4575-B416-1CCBB13A4A3C}"/>
              </a:ext>
            </a:extLst>
          </p:cNvPr>
          <p:cNvSpPr/>
          <p:nvPr/>
        </p:nvSpPr>
        <p:spPr>
          <a:xfrm>
            <a:off x="2552700" y="1790700"/>
            <a:ext cx="304800" cy="17145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3F6A85-7AA1-4381-9CF0-580442D0B911}"/>
              </a:ext>
            </a:extLst>
          </p:cNvPr>
          <p:cNvSpPr/>
          <p:nvPr/>
        </p:nvSpPr>
        <p:spPr>
          <a:xfrm>
            <a:off x="1743075" y="1790700"/>
            <a:ext cx="304800" cy="17145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1B2A6EB-7427-45D1-B017-6A5C07AAA419}"/>
              </a:ext>
            </a:extLst>
          </p:cNvPr>
          <p:cNvSpPr/>
          <p:nvPr/>
        </p:nvSpPr>
        <p:spPr>
          <a:xfrm>
            <a:off x="1333499" y="1790700"/>
            <a:ext cx="304800" cy="17145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DFE552-2D23-478D-B216-C83A57BD8402}"/>
              </a:ext>
            </a:extLst>
          </p:cNvPr>
          <p:cNvSpPr/>
          <p:nvPr/>
        </p:nvSpPr>
        <p:spPr>
          <a:xfrm>
            <a:off x="923923" y="1790700"/>
            <a:ext cx="304800" cy="171450"/>
          </a:xfrm>
          <a:prstGeom prst="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C32C0F-AAEA-4812-8EF9-696736A03367}"/>
              </a:ext>
            </a:extLst>
          </p:cNvPr>
          <p:cNvSpPr/>
          <p:nvPr/>
        </p:nvSpPr>
        <p:spPr>
          <a:xfrm>
            <a:off x="4471987" y="1790700"/>
            <a:ext cx="304800" cy="17145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5B4A50E-4927-4FEE-B8A4-9606B04D36F7}"/>
              </a:ext>
            </a:extLst>
          </p:cNvPr>
          <p:cNvSpPr/>
          <p:nvPr/>
        </p:nvSpPr>
        <p:spPr>
          <a:xfrm>
            <a:off x="4067175" y="1790700"/>
            <a:ext cx="304800" cy="17145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2AF000-0D2D-4A48-91AF-961CA0C142DF}"/>
              </a:ext>
            </a:extLst>
          </p:cNvPr>
          <p:cNvSpPr/>
          <p:nvPr/>
        </p:nvSpPr>
        <p:spPr>
          <a:xfrm>
            <a:off x="3657599" y="1790700"/>
            <a:ext cx="304800" cy="17145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EC747E-33B6-449E-A806-DD50D8B06A9E}"/>
              </a:ext>
            </a:extLst>
          </p:cNvPr>
          <p:cNvSpPr/>
          <p:nvPr/>
        </p:nvSpPr>
        <p:spPr>
          <a:xfrm>
            <a:off x="3248023" y="1790700"/>
            <a:ext cx="304800" cy="17145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3BC935-BC87-42B9-BA50-4AD2E3380F56}"/>
              </a:ext>
            </a:extLst>
          </p:cNvPr>
          <p:cNvSpPr/>
          <p:nvPr/>
        </p:nvSpPr>
        <p:spPr>
          <a:xfrm>
            <a:off x="6610352" y="1790700"/>
            <a:ext cx="304800" cy="17145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5E8AEE3-44E8-488B-9517-2B768F08D0C2}"/>
              </a:ext>
            </a:extLst>
          </p:cNvPr>
          <p:cNvSpPr/>
          <p:nvPr/>
        </p:nvSpPr>
        <p:spPr>
          <a:xfrm>
            <a:off x="7015165" y="1790700"/>
            <a:ext cx="304800" cy="17145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0C0EBF-CF03-4215-9558-B259CCA6360D}"/>
              </a:ext>
            </a:extLst>
          </p:cNvPr>
          <p:cNvSpPr/>
          <p:nvPr/>
        </p:nvSpPr>
        <p:spPr>
          <a:xfrm>
            <a:off x="6205540" y="1790700"/>
            <a:ext cx="304800" cy="17145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2BDDE0A-9131-4CD4-A3C0-BE26194E1329}"/>
              </a:ext>
            </a:extLst>
          </p:cNvPr>
          <p:cNvSpPr/>
          <p:nvPr/>
        </p:nvSpPr>
        <p:spPr>
          <a:xfrm>
            <a:off x="5795964" y="1790700"/>
            <a:ext cx="304800" cy="17145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CD35016-5B35-4602-A590-BE009A9CB45C}"/>
              </a:ext>
            </a:extLst>
          </p:cNvPr>
          <p:cNvSpPr/>
          <p:nvPr/>
        </p:nvSpPr>
        <p:spPr>
          <a:xfrm>
            <a:off x="5386388" y="1790700"/>
            <a:ext cx="304800" cy="171450"/>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C1A3038-37DF-4677-A856-CC35F7B74A59}"/>
              </a:ext>
            </a:extLst>
          </p:cNvPr>
          <p:cNvSpPr/>
          <p:nvPr/>
        </p:nvSpPr>
        <p:spPr>
          <a:xfrm>
            <a:off x="8801100" y="1790700"/>
            <a:ext cx="304800" cy="17145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55781DD-D9C3-4B0F-A1DF-171E4EF0E152}"/>
              </a:ext>
            </a:extLst>
          </p:cNvPr>
          <p:cNvSpPr/>
          <p:nvPr/>
        </p:nvSpPr>
        <p:spPr>
          <a:xfrm>
            <a:off x="8396288" y="1790700"/>
            <a:ext cx="304800" cy="17145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9BD71A1-A441-4C50-ACE1-EC99ED8E6D89}"/>
              </a:ext>
            </a:extLst>
          </p:cNvPr>
          <p:cNvSpPr/>
          <p:nvPr/>
        </p:nvSpPr>
        <p:spPr>
          <a:xfrm>
            <a:off x="7986712" y="1790700"/>
            <a:ext cx="304800" cy="17145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BACDFF3-E180-433F-B7D6-0B50753BCC18}"/>
              </a:ext>
            </a:extLst>
          </p:cNvPr>
          <p:cNvSpPr/>
          <p:nvPr/>
        </p:nvSpPr>
        <p:spPr>
          <a:xfrm>
            <a:off x="7577136" y="1790700"/>
            <a:ext cx="304800" cy="17145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F2AD40C-610C-4BFF-8427-FBF3913A017A}"/>
              </a:ext>
            </a:extLst>
          </p:cNvPr>
          <p:cNvSpPr txBox="1"/>
          <p:nvPr/>
        </p:nvSpPr>
        <p:spPr>
          <a:xfrm>
            <a:off x="-27620" y="1300175"/>
            <a:ext cx="1903085" cy="369332"/>
          </a:xfrm>
          <a:prstGeom prst="rect">
            <a:avLst/>
          </a:prstGeom>
          <a:noFill/>
        </p:spPr>
        <p:txBody>
          <a:bodyPr wrap="none" rtlCol="0">
            <a:spAutoFit/>
          </a:bodyPr>
          <a:lstStyle/>
          <a:p>
            <a:r>
              <a:rPr lang="ar-SY" b="1" dirty="0"/>
              <a:t>المستوى 1: المؤشرات</a:t>
            </a:r>
          </a:p>
        </p:txBody>
      </p:sp>
      <p:sp>
        <p:nvSpPr>
          <p:cNvPr id="28" name="Rectangle 27">
            <a:extLst>
              <a:ext uri="{FF2B5EF4-FFF2-40B4-BE49-F238E27FC236}">
                <a16:creationId xmlns:a16="http://schemas.microsoft.com/office/drawing/2014/main" id="{1C42DDCA-7A38-4281-8DE0-0C0A63D178AB}"/>
              </a:ext>
            </a:extLst>
          </p:cNvPr>
          <p:cNvSpPr/>
          <p:nvPr/>
        </p:nvSpPr>
        <p:spPr>
          <a:xfrm>
            <a:off x="6198868" y="3267736"/>
            <a:ext cx="304800" cy="17145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1EF1F0E-F712-4FE6-AC93-B0D86876BA58}"/>
              </a:ext>
            </a:extLst>
          </p:cNvPr>
          <p:cNvSpPr/>
          <p:nvPr/>
        </p:nvSpPr>
        <p:spPr>
          <a:xfrm>
            <a:off x="8183676" y="3211331"/>
            <a:ext cx="304800" cy="171450"/>
          </a:xfrm>
          <a:prstGeom prst="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131F559-5D4E-4E7B-87AB-79D9388A6506}"/>
              </a:ext>
            </a:extLst>
          </p:cNvPr>
          <p:cNvSpPr txBox="1"/>
          <p:nvPr/>
        </p:nvSpPr>
        <p:spPr>
          <a:xfrm>
            <a:off x="-200013" y="2774638"/>
            <a:ext cx="1838312" cy="646331"/>
          </a:xfrm>
          <a:prstGeom prst="rect">
            <a:avLst/>
          </a:prstGeom>
          <a:noFill/>
        </p:spPr>
        <p:txBody>
          <a:bodyPr wrap="square" rtlCol="0">
            <a:spAutoFit/>
          </a:bodyPr>
          <a:lstStyle/>
          <a:p>
            <a:pPr algn="r" rtl="1"/>
            <a:r>
              <a:rPr lang="ar-SY" b="1" dirty="0"/>
              <a:t>المستوى 2: الأبعاد (إن وجدت)</a:t>
            </a:r>
          </a:p>
        </p:txBody>
      </p:sp>
      <p:sp>
        <p:nvSpPr>
          <p:cNvPr id="31" name="Rectangle 30">
            <a:extLst>
              <a:ext uri="{FF2B5EF4-FFF2-40B4-BE49-F238E27FC236}">
                <a16:creationId xmlns:a16="http://schemas.microsoft.com/office/drawing/2014/main" id="{CF57F54A-93B3-4C71-A916-06D4F4549820}"/>
              </a:ext>
            </a:extLst>
          </p:cNvPr>
          <p:cNvSpPr/>
          <p:nvPr/>
        </p:nvSpPr>
        <p:spPr>
          <a:xfrm>
            <a:off x="1738312" y="4873705"/>
            <a:ext cx="304800" cy="171450"/>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404DEC5-CFB7-45BD-BAD3-E7B0DFF1B8A0}"/>
              </a:ext>
            </a:extLst>
          </p:cNvPr>
          <p:cNvSpPr/>
          <p:nvPr/>
        </p:nvSpPr>
        <p:spPr>
          <a:xfrm>
            <a:off x="3860005" y="4873705"/>
            <a:ext cx="304800" cy="17145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C62B1A3-8A4A-49C8-9E34-EF4856AF9655}"/>
              </a:ext>
            </a:extLst>
          </p:cNvPr>
          <p:cNvSpPr txBox="1"/>
          <p:nvPr/>
        </p:nvSpPr>
        <p:spPr>
          <a:xfrm>
            <a:off x="-1" y="4487529"/>
            <a:ext cx="2147861" cy="369332"/>
          </a:xfrm>
          <a:prstGeom prst="rect">
            <a:avLst/>
          </a:prstGeom>
          <a:noFill/>
        </p:spPr>
        <p:txBody>
          <a:bodyPr wrap="square" rtlCol="0">
            <a:spAutoFit/>
          </a:bodyPr>
          <a:lstStyle/>
          <a:p>
            <a:r>
              <a:rPr lang="ar-SY" b="1" dirty="0"/>
              <a:t>المستوى 3: المكونات</a:t>
            </a:r>
          </a:p>
        </p:txBody>
      </p:sp>
      <p:sp>
        <p:nvSpPr>
          <p:cNvPr id="41" name="Left Brace 40">
            <a:extLst>
              <a:ext uri="{FF2B5EF4-FFF2-40B4-BE49-F238E27FC236}">
                <a16:creationId xmlns:a16="http://schemas.microsoft.com/office/drawing/2014/main" id="{74081CF2-B5FD-4AA3-B516-350EE8B60197}"/>
              </a:ext>
            </a:extLst>
          </p:cNvPr>
          <p:cNvSpPr/>
          <p:nvPr/>
        </p:nvSpPr>
        <p:spPr>
          <a:xfrm rot="16200000">
            <a:off x="1706047" y="1265292"/>
            <a:ext cx="369333" cy="193357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B90D8524-D778-4A89-B822-5E1563DBFD28}"/>
              </a:ext>
            </a:extLst>
          </p:cNvPr>
          <p:cNvCxnSpPr>
            <a:cxnSpLocks/>
          </p:cNvCxnSpPr>
          <p:nvPr/>
        </p:nvCxnSpPr>
        <p:spPr>
          <a:xfrm flipH="1">
            <a:off x="1890712" y="2416749"/>
            <a:ext cx="0" cy="23648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Left Brace 43">
            <a:extLst>
              <a:ext uri="{FF2B5EF4-FFF2-40B4-BE49-F238E27FC236}">
                <a16:creationId xmlns:a16="http://schemas.microsoft.com/office/drawing/2014/main" id="{C0A08930-1B49-478E-9066-AF55E83FBE3D}"/>
              </a:ext>
            </a:extLst>
          </p:cNvPr>
          <p:cNvSpPr/>
          <p:nvPr/>
        </p:nvSpPr>
        <p:spPr>
          <a:xfrm rot="16200000">
            <a:off x="3827739" y="1437436"/>
            <a:ext cx="369333" cy="152876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9D96415D-ED93-411E-9EDD-A2B674CC57DA}"/>
              </a:ext>
            </a:extLst>
          </p:cNvPr>
          <p:cNvCxnSpPr>
            <a:cxnSpLocks/>
          </p:cNvCxnSpPr>
          <p:nvPr/>
        </p:nvCxnSpPr>
        <p:spPr>
          <a:xfrm flipH="1">
            <a:off x="4007495" y="2395336"/>
            <a:ext cx="0" cy="23648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Left Brace 45">
            <a:extLst>
              <a:ext uri="{FF2B5EF4-FFF2-40B4-BE49-F238E27FC236}">
                <a16:creationId xmlns:a16="http://schemas.microsoft.com/office/drawing/2014/main" id="{50807160-8410-4639-8168-673D7200E90F}"/>
              </a:ext>
            </a:extLst>
          </p:cNvPr>
          <p:cNvSpPr/>
          <p:nvPr/>
        </p:nvSpPr>
        <p:spPr>
          <a:xfrm rot="16200000">
            <a:off x="6166603" y="1238017"/>
            <a:ext cx="369333" cy="193357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4786D24C-6E08-4119-A553-3E18A1299A07}"/>
              </a:ext>
            </a:extLst>
          </p:cNvPr>
          <p:cNvCxnSpPr>
            <a:cxnSpLocks/>
          </p:cNvCxnSpPr>
          <p:nvPr/>
        </p:nvCxnSpPr>
        <p:spPr>
          <a:xfrm>
            <a:off x="6345406" y="2389474"/>
            <a:ext cx="0" cy="709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Left Brace 49">
            <a:extLst>
              <a:ext uri="{FF2B5EF4-FFF2-40B4-BE49-F238E27FC236}">
                <a16:creationId xmlns:a16="http://schemas.microsoft.com/office/drawing/2014/main" id="{0348738D-6B2B-42A7-BF88-3D7A45B5029E}"/>
              </a:ext>
            </a:extLst>
          </p:cNvPr>
          <p:cNvSpPr/>
          <p:nvPr/>
        </p:nvSpPr>
        <p:spPr>
          <a:xfrm rot="16200000">
            <a:off x="8156853" y="1437436"/>
            <a:ext cx="369333" cy="152876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B821B5A8-3B1C-41CF-B54A-87491ECF660C}"/>
              </a:ext>
            </a:extLst>
          </p:cNvPr>
          <p:cNvCxnSpPr>
            <a:cxnSpLocks/>
          </p:cNvCxnSpPr>
          <p:nvPr/>
        </p:nvCxnSpPr>
        <p:spPr>
          <a:xfrm>
            <a:off x="8347800" y="2356494"/>
            <a:ext cx="0" cy="709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C1BB12A-8526-4D8C-BC7E-6B87533DF03D}"/>
              </a:ext>
            </a:extLst>
          </p:cNvPr>
          <p:cNvSpPr/>
          <p:nvPr/>
        </p:nvSpPr>
        <p:spPr>
          <a:xfrm>
            <a:off x="7192226" y="4810695"/>
            <a:ext cx="304800" cy="171450"/>
          </a:xfrm>
          <a:prstGeom prst="rect">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Left Brace 52">
            <a:extLst>
              <a:ext uri="{FF2B5EF4-FFF2-40B4-BE49-F238E27FC236}">
                <a16:creationId xmlns:a16="http://schemas.microsoft.com/office/drawing/2014/main" id="{C71EDE48-5A2F-4C94-A076-2EEF4CEBD859}"/>
              </a:ext>
            </a:extLst>
          </p:cNvPr>
          <p:cNvSpPr/>
          <p:nvPr/>
        </p:nvSpPr>
        <p:spPr>
          <a:xfrm rot="16200000">
            <a:off x="7138188" y="2516674"/>
            <a:ext cx="369333" cy="228770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A451B337-4E76-4438-AFD6-7662211CED23}"/>
              </a:ext>
            </a:extLst>
          </p:cNvPr>
          <p:cNvCxnSpPr>
            <a:cxnSpLocks/>
          </p:cNvCxnSpPr>
          <p:nvPr/>
        </p:nvCxnSpPr>
        <p:spPr>
          <a:xfrm>
            <a:off x="7325538" y="3845191"/>
            <a:ext cx="0" cy="9090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99717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72CF38-38C8-4962-AB71-7606AEF8709C}"/>
              </a:ext>
            </a:extLst>
          </p:cNvPr>
          <p:cNvSpPr>
            <a:spLocks noGrp="1"/>
          </p:cNvSpPr>
          <p:nvPr>
            <p:ph type="sldNum" sz="quarter" idx="4"/>
          </p:nvPr>
        </p:nvSpPr>
        <p:spPr/>
        <p:txBody>
          <a:bodyPr/>
          <a:lstStyle/>
          <a:p>
            <a:fld id="{927968B9-F71B-4241-9647-2B023690AF84}" type="slidenum">
              <a:rPr lang="en-US" smtClean="0"/>
              <a:t>25</a:t>
            </a:fld>
            <a:endParaRPr lang="en-US" dirty="0"/>
          </a:p>
        </p:txBody>
      </p:sp>
      <p:sp>
        <p:nvSpPr>
          <p:cNvPr id="4" name="Rectangle 2">
            <a:extLst>
              <a:ext uri="{FF2B5EF4-FFF2-40B4-BE49-F238E27FC236}">
                <a16:creationId xmlns:a16="http://schemas.microsoft.com/office/drawing/2014/main" id="{3803A2A3-8158-4E65-8FDE-720C0222B1D5}"/>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مثال على سلسلة الأثر</a:t>
            </a:r>
          </a:p>
        </p:txBody>
      </p:sp>
      <p:pic>
        <p:nvPicPr>
          <p:cNvPr id="5" name="Picture 4">
            <a:extLst>
              <a:ext uri="{FF2B5EF4-FFF2-40B4-BE49-F238E27FC236}">
                <a16:creationId xmlns:a16="http://schemas.microsoft.com/office/drawing/2014/main" id="{49A14C29-A354-4F79-9220-022CAA73A8FF}"/>
              </a:ext>
            </a:extLst>
          </p:cNvPr>
          <p:cNvPicPr>
            <a:picLocks noChangeAspect="1"/>
          </p:cNvPicPr>
          <p:nvPr/>
        </p:nvPicPr>
        <p:blipFill rotWithShape="1">
          <a:blip r:embed="rId3">
            <a:clrChange>
              <a:clrFrom>
                <a:srgbClr val="FFFFFF"/>
              </a:clrFrom>
              <a:clrTo>
                <a:srgbClr val="FFFFFF">
                  <a:alpha val="0"/>
                </a:srgbClr>
              </a:clrTo>
            </a:clrChange>
          </a:blip>
          <a:srcRect l="4439" r="2674" b="4796"/>
          <a:stretch/>
        </p:blipFill>
        <p:spPr>
          <a:xfrm>
            <a:off x="454368" y="1057275"/>
            <a:ext cx="8385847" cy="5800725"/>
          </a:xfrm>
          <a:prstGeom prst="rect">
            <a:avLst/>
          </a:prstGeom>
        </p:spPr>
      </p:pic>
    </p:spTree>
    <p:extLst>
      <p:ext uri="{BB962C8B-B14F-4D97-AF65-F5344CB8AC3E}">
        <p14:creationId xmlns:p14="http://schemas.microsoft.com/office/powerpoint/2010/main" val="120095482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EA0A41-292C-42F3-9A3C-81BB9E81E04E}"/>
              </a:ext>
            </a:extLst>
          </p:cNvPr>
          <p:cNvSpPr>
            <a:spLocks noGrp="1"/>
          </p:cNvSpPr>
          <p:nvPr>
            <p:ph type="sldNum" sz="quarter" idx="4"/>
          </p:nvPr>
        </p:nvSpPr>
        <p:spPr/>
        <p:txBody>
          <a:bodyPr/>
          <a:lstStyle/>
          <a:p>
            <a:fld id="{927968B9-F71B-4241-9647-2B023690AF84}" type="slidenum">
              <a:rPr lang="en-US" smtClean="0"/>
              <a:t>26</a:t>
            </a:fld>
            <a:endParaRPr lang="en-US" dirty="0"/>
          </a:p>
        </p:txBody>
      </p:sp>
      <p:sp>
        <p:nvSpPr>
          <p:cNvPr id="4" name="Rectangle 2">
            <a:extLst>
              <a:ext uri="{FF2B5EF4-FFF2-40B4-BE49-F238E27FC236}">
                <a16:creationId xmlns:a16="http://schemas.microsoft.com/office/drawing/2014/main" id="{E8935B38-086C-4560-BA2D-E4078CF696F9}"/>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تنفيذ التجميع الهندسي في </a:t>
            </a:r>
            <a:r>
              <a:rPr lang="en-US" sz="3600" b="1" dirty="0">
                <a:solidFill>
                  <a:schemeClr val="bg1"/>
                </a:solidFill>
                <a:cs typeface="Arial" pitchFamily="34" charset="0"/>
              </a:rPr>
              <a:t>ArcMap</a:t>
            </a:r>
          </a:p>
        </p:txBody>
      </p:sp>
      <p:pic>
        <p:nvPicPr>
          <p:cNvPr id="5" name="Picture 4">
            <a:extLst>
              <a:ext uri="{FF2B5EF4-FFF2-40B4-BE49-F238E27FC236}">
                <a16:creationId xmlns:a16="http://schemas.microsoft.com/office/drawing/2014/main" id="{C5722FE8-B644-486C-9291-F637AB568D80}"/>
              </a:ext>
            </a:extLst>
          </p:cNvPr>
          <p:cNvPicPr>
            <a:picLocks noChangeAspect="1"/>
          </p:cNvPicPr>
          <p:nvPr/>
        </p:nvPicPr>
        <p:blipFill rotWithShape="1">
          <a:blip r:embed="rId3"/>
          <a:srcRect t="18039" r="89322" b="21886"/>
          <a:stretch/>
        </p:blipFill>
        <p:spPr>
          <a:xfrm>
            <a:off x="142874" y="1171195"/>
            <a:ext cx="2749298" cy="5444541"/>
          </a:xfrm>
          <a:prstGeom prst="rect">
            <a:avLst/>
          </a:prstGeom>
          <a:ln>
            <a:solidFill>
              <a:schemeClr val="bg1">
                <a:lumMod val="75000"/>
              </a:schemeClr>
            </a:solidFill>
          </a:ln>
        </p:spPr>
      </p:pic>
      <p:sp>
        <p:nvSpPr>
          <p:cNvPr id="6" name="Arrow: Right 5">
            <a:extLst>
              <a:ext uri="{FF2B5EF4-FFF2-40B4-BE49-F238E27FC236}">
                <a16:creationId xmlns:a16="http://schemas.microsoft.com/office/drawing/2014/main" id="{0A8E6AF6-4617-41A9-AE6E-21969849544B}"/>
              </a:ext>
            </a:extLst>
          </p:cNvPr>
          <p:cNvSpPr/>
          <p:nvPr/>
        </p:nvSpPr>
        <p:spPr>
          <a:xfrm rot="10800000">
            <a:off x="1606296" y="2765523"/>
            <a:ext cx="978408" cy="484632"/>
          </a:xfrm>
          <a:prstGeom prst="rightArrow">
            <a:avLst/>
          </a:prstGeom>
          <a:solidFill>
            <a:srgbClr val="C00000">
              <a:alpha val="5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9A1EF4-B076-411A-AB79-D711E6C8A604}"/>
              </a:ext>
            </a:extLst>
          </p:cNvPr>
          <p:cNvSpPr/>
          <p:nvPr/>
        </p:nvSpPr>
        <p:spPr>
          <a:xfrm>
            <a:off x="857250" y="4614983"/>
            <a:ext cx="978409" cy="22950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E91DE32-8D70-443A-B370-C43F7B02EDC1}"/>
              </a:ext>
            </a:extLst>
          </p:cNvPr>
          <p:cNvPicPr>
            <a:picLocks noChangeAspect="1"/>
          </p:cNvPicPr>
          <p:nvPr/>
        </p:nvPicPr>
        <p:blipFill rotWithShape="1">
          <a:blip r:embed="rId4"/>
          <a:srcRect l="43701" t="18054" r="45521" b="21627"/>
          <a:stretch/>
        </p:blipFill>
        <p:spPr>
          <a:xfrm>
            <a:off x="6263170" y="1171194"/>
            <a:ext cx="2749298" cy="5415968"/>
          </a:xfrm>
          <a:prstGeom prst="rect">
            <a:avLst/>
          </a:prstGeom>
          <a:ln>
            <a:solidFill>
              <a:schemeClr val="bg1">
                <a:lumMod val="65000"/>
              </a:schemeClr>
            </a:solidFill>
          </a:ln>
        </p:spPr>
      </p:pic>
      <p:sp>
        <p:nvSpPr>
          <p:cNvPr id="9" name="Arrow: Right 8">
            <a:extLst>
              <a:ext uri="{FF2B5EF4-FFF2-40B4-BE49-F238E27FC236}">
                <a16:creationId xmlns:a16="http://schemas.microsoft.com/office/drawing/2014/main" id="{8DE458C8-EDB4-4339-BEFE-4302A17786A9}"/>
              </a:ext>
            </a:extLst>
          </p:cNvPr>
          <p:cNvSpPr/>
          <p:nvPr/>
        </p:nvSpPr>
        <p:spPr>
          <a:xfrm>
            <a:off x="6511643" y="1727298"/>
            <a:ext cx="978408" cy="484632"/>
          </a:xfrm>
          <a:prstGeom prst="rightArrow">
            <a:avLst/>
          </a:prstGeom>
          <a:solidFill>
            <a:srgbClr val="C00000">
              <a:alpha val="5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029A78-07A6-4157-A483-2EAE0185264E}"/>
              </a:ext>
            </a:extLst>
          </p:cNvPr>
          <p:cNvSpPr/>
          <p:nvPr/>
        </p:nvSpPr>
        <p:spPr>
          <a:xfrm>
            <a:off x="7240815" y="4096810"/>
            <a:ext cx="1409700" cy="21801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2426536"/>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622207-6D97-4650-9BCC-3CEA00E2A73D}"/>
              </a:ext>
            </a:extLst>
          </p:cNvPr>
          <p:cNvPicPr>
            <a:picLocks noChangeAspect="1"/>
          </p:cNvPicPr>
          <p:nvPr/>
        </p:nvPicPr>
        <p:blipFill rotWithShape="1">
          <a:blip r:embed="rId3"/>
          <a:srcRect l="16667" t="12964" r="54750" b="21733"/>
          <a:stretch/>
        </p:blipFill>
        <p:spPr>
          <a:xfrm>
            <a:off x="200024" y="1225551"/>
            <a:ext cx="6787283" cy="5458278"/>
          </a:xfrm>
          <a:prstGeom prst="rect">
            <a:avLst/>
          </a:prstGeom>
          <a:ln>
            <a:solidFill>
              <a:schemeClr val="bg1">
                <a:lumMod val="65000"/>
              </a:schemeClr>
            </a:solidFill>
          </a:ln>
        </p:spPr>
      </p:pic>
      <p:sp>
        <p:nvSpPr>
          <p:cNvPr id="10" name="Rectangle: Rounded Corners 9">
            <a:extLst>
              <a:ext uri="{FF2B5EF4-FFF2-40B4-BE49-F238E27FC236}">
                <a16:creationId xmlns:a16="http://schemas.microsoft.com/office/drawing/2014/main" id="{405FE83F-9157-4E0D-8E3E-0CAE2CD818E9}"/>
              </a:ext>
            </a:extLst>
          </p:cNvPr>
          <p:cNvSpPr/>
          <p:nvPr/>
        </p:nvSpPr>
        <p:spPr>
          <a:xfrm>
            <a:off x="200025" y="4550230"/>
            <a:ext cx="8537575" cy="1338943"/>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73ED374-6FEF-41F5-9F03-599E20D6E246}"/>
              </a:ext>
            </a:extLst>
          </p:cNvPr>
          <p:cNvSpPr>
            <a:spLocks noGrp="1"/>
          </p:cNvSpPr>
          <p:nvPr>
            <p:ph type="sldNum" sz="quarter" idx="4"/>
          </p:nvPr>
        </p:nvSpPr>
        <p:spPr/>
        <p:txBody>
          <a:bodyPr/>
          <a:lstStyle/>
          <a:p>
            <a:fld id="{927968B9-F71B-4241-9647-2B023690AF84}" type="slidenum">
              <a:rPr lang="en-US" smtClean="0"/>
              <a:t>27</a:t>
            </a:fld>
            <a:endParaRPr lang="en-US" dirty="0"/>
          </a:p>
        </p:txBody>
      </p:sp>
      <p:sp>
        <p:nvSpPr>
          <p:cNvPr id="5" name="Rectangle 2">
            <a:extLst>
              <a:ext uri="{FF2B5EF4-FFF2-40B4-BE49-F238E27FC236}">
                <a16:creationId xmlns:a16="http://schemas.microsoft.com/office/drawing/2014/main" id="{363887A2-E68D-4CDD-AA92-7344428B4839}"/>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تنفيذ التجميع الهندسي في </a:t>
            </a:r>
            <a:r>
              <a:rPr lang="en-US" sz="3600" b="1" dirty="0">
                <a:solidFill>
                  <a:schemeClr val="bg1"/>
                </a:solidFill>
                <a:cs typeface="Arial" pitchFamily="34" charset="0"/>
              </a:rPr>
              <a:t>ArcMap</a:t>
            </a:r>
          </a:p>
        </p:txBody>
      </p:sp>
      <p:sp>
        <p:nvSpPr>
          <p:cNvPr id="6" name="Rectangle 5">
            <a:extLst>
              <a:ext uri="{FF2B5EF4-FFF2-40B4-BE49-F238E27FC236}">
                <a16:creationId xmlns:a16="http://schemas.microsoft.com/office/drawing/2014/main" id="{D26BD471-A20E-4FCA-AE74-ED09D1BD15BB}"/>
              </a:ext>
            </a:extLst>
          </p:cNvPr>
          <p:cNvSpPr/>
          <p:nvPr/>
        </p:nvSpPr>
        <p:spPr>
          <a:xfrm>
            <a:off x="5688736" y="2513446"/>
            <a:ext cx="342900" cy="1541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E2B3951-9496-4930-958C-017F066FCBCF}"/>
              </a:ext>
            </a:extLst>
          </p:cNvPr>
          <p:cNvSpPr txBox="1"/>
          <p:nvPr/>
        </p:nvSpPr>
        <p:spPr>
          <a:xfrm>
            <a:off x="7144735" y="1872643"/>
            <a:ext cx="1999265" cy="369332"/>
          </a:xfrm>
          <a:prstGeom prst="rect">
            <a:avLst/>
          </a:prstGeom>
          <a:noFill/>
        </p:spPr>
        <p:txBody>
          <a:bodyPr wrap="none" rtlCol="0">
            <a:spAutoFit/>
          </a:bodyPr>
          <a:lstStyle/>
          <a:p>
            <a:r>
              <a:rPr lang="en-US" dirty="0"/>
              <a:t>Use power function </a:t>
            </a:r>
          </a:p>
        </p:txBody>
      </p:sp>
      <p:sp>
        <p:nvSpPr>
          <p:cNvPr id="8" name="TextBox 7">
            <a:extLst>
              <a:ext uri="{FF2B5EF4-FFF2-40B4-BE49-F238E27FC236}">
                <a16:creationId xmlns:a16="http://schemas.microsoft.com/office/drawing/2014/main" id="{1080BA00-49BB-4FF1-8D8A-40216896ED21}"/>
              </a:ext>
            </a:extLst>
          </p:cNvPr>
          <p:cNvSpPr txBox="1"/>
          <p:nvPr/>
        </p:nvSpPr>
        <p:spPr>
          <a:xfrm>
            <a:off x="200025" y="4716503"/>
            <a:ext cx="4567918" cy="369332"/>
          </a:xfrm>
          <a:prstGeom prst="rect">
            <a:avLst/>
          </a:prstGeom>
          <a:noFill/>
        </p:spPr>
        <p:txBody>
          <a:bodyPr wrap="square" rtlCol="0">
            <a:spAutoFit/>
          </a:bodyPr>
          <a:lstStyle/>
          <a:p>
            <a:r>
              <a:rPr lang="en-US" dirty="0">
                <a:solidFill>
                  <a:schemeClr val="bg1"/>
                </a:solidFill>
              </a:rPr>
              <a:t>Equation written in raster calculator as:</a:t>
            </a:r>
          </a:p>
        </p:txBody>
      </p:sp>
      <p:sp>
        <p:nvSpPr>
          <p:cNvPr id="9" name="TextBox 8">
            <a:extLst>
              <a:ext uri="{FF2B5EF4-FFF2-40B4-BE49-F238E27FC236}">
                <a16:creationId xmlns:a16="http://schemas.microsoft.com/office/drawing/2014/main" id="{C0ACB1C8-1E63-4AFB-8E59-7B179EF05E47}"/>
              </a:ext>
            </a:extLst>
          </p:cNvPr>
          <p:cNvSpPr txBox="1"/>
          <p:nvPr/>
        </p:nvSpPr>
        <p:spPr>
          <a:xfrm>
            <a:off x="200025" y="5352353"/>
            <a:ext cx="8943975" cy="323165"/>
          </a:xfrm>
          <a:prstGeom prst="rect">
            <a:avLst/>
          </a:prstGeom>
          <a:noFill/>
        </p:spPr>
        <p:txBody>
          <a:bodyPr wrap="square" rtlCol="0">
            <a:spAutoFit/>
          </a:bodyPr>
          <a:lstStyle/>
          <a:p>
            <a:r>
              <a:rPr lang="en-US" sz="1500" dirty="0">
                <a:solidFill>
                  <a:schemeClr val="bg1"/>
                </a:solidFill>
              </a:rPr>
              <a:t>Power(indicator1,weight1)*Power(indicator2,weight2)*Power(indicator3,weight3)*---*Power(</a:t>
            </a:r>
            <a:r>
              <a:rPr lang="en-US" sz="1500" dirty="0" err="1">
                <a:solidFill>
                  <a:schemeClr val="bg1"/>
                </a:solidFill>
              </a:rPr>
              <a:t>indicator</a:t>
            </a:r>
            <a:r>
              <a:rPr lang="en-US" sz="1500" i="1" dirty="0" err="1">
                <a:solidFill>
                  <a:schemeClr val="bg1"/>
                </a:solidFill>
              </a:rPr>
              <a:t>n</a:t>
            </a:r>
            <a:r>
              <a:rPr lang="en-US" sz="1500" dirty="0" err="1">
                <a:solidFill>
                  <a:schemeClr val="bg1"/>
                </a:solidFill>
              </a:rPr>
              <a:t>,weight</a:t>
            </a:r>
            <a:r>
              <a:rPr lang="en-US" sz="1500" i="1" dirty="0" err="1">
                <a:solidFill>
                  <a:schemeClr val="bg1"/>
                </a:solidFill>
              </a:rPr>
              <a:t>n</a:t>
            </a:r>
            <a:r>
              <a:rPr lang="en-US" sz="1500" dirty="0">
                <a:solidFill>
                  <a:schemeClr val="bg1"/>
                </a:solidFill>
              </a:rPr>
              <a:t>)</a:t>
            </a:r>
          </a:p>
        </p:txBody>
      </p:sp>
      <p:sp>
        <p:nvSpPr>
          <p:cNvPr id="11" name="Arrow: Right 10">
            <a:extLst>
              <a:ext uri="{FF2B5EF4-FFF2-40B4-BE49-F238E27FC236}">
                <a16:creationId xmlns:a16="http://schemas.microsoft.com/office/drawing/2014/main" id="{FE8E2117-5EFB-4F7C-9561-FEDC205FF330}"/>
              </a:ext>
            </a:extLst>
          </p:cNvPr>
          <p:cNvSpPr/>
          <p:nvPr/>
        </p:nvSpPr>
        <p:spPr>
          <a:xfrm rot="9857834">
            <a:off x="6164927" y="2286727"/>
            <a:ext cx="1210738" cy="281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4205281"/>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BF8695-C9CB-408B-A903-89EDBC28610F}"/>
              </a:ext>
            </a:extLst>
          </p:cNvPr>
          <p:cNvSpPr>
            <a:spLocks noGrp="1"/>
          </p:cNvSpPr>
          <p:nvPr>
            <p:ph type="sldNum" sz="quarter" idx="4"/>
          </p:nvPr>
        </p:nvSpPr>
        <p:spPr/>
        <p:txBody>
          <a:bodyPr/>
          <a:lstStyle/>
          <a:p>
            <a:fld id="{927968B9-F71B-4241-9647-2B023690AF84}" type="slidenum">
              <a:rPr lang="en-US" smtClean="0"/>
              <a:t>28</a:t>
            </a:fld>
            <a:endParaRPr lang="en-US" dirty="0"/>
          </a:p>
        </p:txBody>
      </p:sp>
      <p:sp>
        <p:nvSpPr>
          <p:cNvPr id="11" name="TextBox 10">
            <a:extLst>
              <a:ext uri="{FF2B5EF4-FFF2-40B4-BE49-F238E27FC236}">
                <a16:creationId xmlns:a16="http://schemas.microsoft.com/office/drawing/2014/main" id="{AE391DFA-8C8B-4B48-BE07-050BDA158D7E}"/>
              </a:ext>
            </a:extLst>
          </p:cNvPr>
          <p:cNvSpPr txBox="1"/>
          <p:nvPr/>
        </p:nvSpPr>
        <p:spPr>
          <a:xfrm>
            <a:off x="199575" y="1643410"/>
            <a:ext cx="388248" cy="584775"/>
          </a:xfrm>
          <a:prstGeom prst="rect">
            <a:avLst/>
          </a:prstGeom>
          <a:noFill/>
        </p:spPr>
        <p:txBody>
          <a:bodyPr wrap="none" rtlCol="0">
            <a:spAutoFit/>
          </a:bodyPr>
          <a:lstStyle/>
          <a:p>
            <a:r>
              <a:rPr lang="en-US" sz="3200" dirty="0"/>
              <a:t>+</a:t>
            </a:r>
          </a:p>
        </p:txBody>
      </p:sp>
      <p:sp>
        <p:nvSpPr>
          <p:cNvPr id="4" name="Rectangle 3">
            <a:extLst>
              <a:ext uri="{FF2B5EF4-FFF2-40B4-BE49-F238E27FC236}">
                <a16:creationId xmlns:a16="http://schemas.microsoft.com/office/drawing/2014/main" id="{DDFB2BED-310C-459B-883C-3F91837E8015}"/>
              </a:ext>
            </a:extLst>
          </p:cNvPr>
          <p:cNvSpPr/>
          <p:nvPr/>
        </p:nvSpPr>
        <p:spPr>
          <a:xfrm>
            <a:off x="585144" y="2309946"/>
            <a:ext cx="2918443" cy="3099378"/>
          </a:xfrm>
          <a:prstGeom prst="rect">
            <a:avLst/>
          </a:prstGeom>
          <a:gradFill flip="none" rotWithShape="1">
            <a:gsLst>
              <a:gs pos="0">
                <a:schemeClr val="accent1">
                  <a:lumMod val="5000"/>
                  <a:lumOff val="95000"/>
                </a:schemeClr>
              </a:gs>
              <a:gs pos="0">
                <a:srgbClr val="00B050"/>
              </a:gs>
              <a:gs pos="51000">
                <a:srgbClr val="FFFF00"/>
              </a:gs>
              <a:gs pos="100000">
                <a:srgbClr val="C00000"/>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a:extLst>
              <a:ext uri="{FF2B5EF4-FFF2-40B4-BE49-F238E27FC236}">
                <a16:creationId xmlns:a16="http://schemas.microsoft.com/office/drawing/2014/main" id="{FF8F2A05-6A74-470E-9E2F-10FC2FB288DF}"/>
              </a:ext>
            </a:extLst>
          </p:cNvPr>
          <p:cNvCxnSpPr>
            <a:cxnSpLocks/>
          </p:cNvCxnSpPr>
          <p:nvPr/>
        </p:nvCxnSpPr>
        <p:spPr>
          <a:xfrm flipV="1">
            <a:off x="553031" y="2120464"/>
            <a:ext cx="0" cy="32888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1B507BD-F79D-418F-B64C-69B5EDC11FE2}"/>
              </a:ext>
            </a:extLst>
          </p:cNvPr>
          <p:cNvCxnSpPr>
            <a:cxnSpLocks/>
          </p:cNvCxnSpPr>
          <p:nvPr/>
        </p:nvCxnSpPr>
        <p:spPr>
          <a:xfrm flipH="1">
            <a:off x="553031" y="5463462"/>
            <a:ext cx="298266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8AA3526-4603-4B6B-8AB8-4C35C15DE96F}"/>
              </a:ext>
            </a:extLst>
          </p:cNvPr>
          <p:cNvSpPr txBox="1"/>
          <p:nvPr/>
        </p:nvSpPr>
        <p:spPr>
          <a:xfrm rot="16200000">
            <a:off x="-1187799" y="3535440"/>
            <a:ext cx="3049233" cy="307777"/>
          </a:xfrm>
          <a:prstGeom prst="rect">
            <a:avLst/>
          </a:prstGeom>
          <a:noFill/>
        </p:spPr>
        <p:txBody>
          <a:bodyPr wrap="none" rtlCol="0">
            <a:spAutoFit/>
          </a:bodyPr>
          <a:lstStyle/>
          <a:p>
            <a:r>
              <a:rPr lang="en-US" sz="1400" dirty="0"/>
              <a:t>Potential Impact (Exposure x Sensitivity)</a:t>
            </a:r>
          </a:p>
        </p:txBody>
      </p:sp>
      <p:sp>
        <p:nvSpPr>
          <p:cNvPr id="8" name="TextBox 7">
            <a:extLst>
              <a:ext uri="{FF2B5EF4-FFF2-40B4-BE49-F238E27FC236}">
                <a16:creationId xmlns:a16="http://schemas.microsoft.com/office/drawing/2014/main" id="{97339835-6A11-4102-8934-D0A168DC3B66}"/>
              </a:ext>
            </a:extLst>
          </p:cNvPr>
          <p:cNvSpPr txBox="1"/>
          <p:nvPr/>
        </p:nvSpPr>
        <p:spPr>
          <a:xfrm>
            <a:off x="1359145" y="5533024"/>
            <a:ext cx="1465466" cy="307777"/>
          </a:xfrm>
          <a:prstGeom prst="rect">
            <a:avLst/>
          </a:prstGeom>
          <a:noFill/>
        </p:spPr>
        <p:txBody>
          <a:bodyPr wrap="none" rtlCol="0">
            <a:spAutoFit/>
          </a:bodyPr>
          <a:lstStyle/>
          <a:p>
            <a:r>
              <a:rPr lang="en-US" sz="1400" dirty="0"/>
              <a:t>Adaptive Capacity</a:t>
            </a:r>
          </a:p>
        </p:txBody>
      </p:sp>
      <p:sp>
        <p:nvSpPr>
          <p:cNvPr id="9" name="TextBox 8">
            <a:extLst>
              <a:ext uri="{FF2B5EF4-FFF2-40B4-BE49-F238E27FC236}">
                <a16:creationId xmlns:a16="http://schemas.microsoft.com/office/drawing/2014/main" id="{8B7DCF8D-8232-4600-8080-0DDB77CC316F}"/>
              </a:ext>
            </a:extLst>
          </p:cNvPr>
          <p:cNvSpPr txBox="1"/>
          <p:nvPr/>
        </p:nvSpPr>
        <p:spPr>
          <a:xfrm>
            <a:off x="3316929" y="5456491"/>
            <a:ext cx="215197" cy="415464"/>
          </a:xfrm>
          <a:prstGeom prst="rect">
            <a:avLst/>
          </a:prstGeom>
          <a:noFill/>
        </p:spPr>
        <p:txBody>
          <a:bodyPr wrap="none" rtlCol="0">
            <a:spAutoFit/>
          </a:bodyPr>
          <a:lstStyle/>
          <a:p>
            <a:r>
              <a:rPr lang="en-US" sz="3200" dirty="0"/>
              <a:t>-</a:t>
            </a:r>
          </a:p>
        </p:txBody>
      </p:sp>
      <p:sp>
        <p:nvSpPr>
          <p:cNvPr id="10" name="TextBox 9">
            <a:extLst>
              <a:ext uri="{FF2B5EF4-FFF2-40B4-BE49-F238E27FC236}">
                <a16:creationId xmlns:a16="http://schemas.microsoft.com/office/drawing/2014/main" id="{8374F7BC-76CC-428E-888A-375AB43D9013}"/>
              </a:ext>
            </a:extLst>
          </p:cNvPr>
          <p:cNvSpPr txBox="1"/>
          <p:nvPr/>
        </p:nvSpPr>
        <p:spPr>
          <a:xfrm>
            <a:off x="556603" y="5456491"/>
            <a:ext cx="290852" cy="415464"/>
          </a:xfrm>
          <a:prstGeom prst="rect">
            <a:avLst/>
          </a:prstGeom>
          <a:noFill/>
        </p:spPr>
        <p:txBody>
          <a:bodyPr wrap="none" rtlCol="0">
            <a:spAutoFit/>
          </a:bodyPr>
          <a:lstStyle/>
          <a:p>
            <a:r>
              <a:rPr lang="en-US" sz="3200" dirty="0"/>
              <a:t>+</a:t>
            </a:r>
          </a:p>
        </p:txBody>
      </p:sp>
      <p:sp>
        <p:nvSpPr>
          <p:cNvPr id="12" name="TextBox 11">
            <a:extLst>
              <a:ext uri="{FF2B5EF4-FFF2-40B4-BE49-F238E27FC236}">
                <a16:creationId xmlns:a16="http://schemas.microsoft.com/office/drawing/2014/main" id="{77926112-C6AF-4484-AF93-38F374185439}"/>
              </a:ext>
            </a:extLst>
          </p:cNvPr>
          <p:cNvSpPr txBox="1"/>
          <p:nvPr/>
        </p:nvSpPr>
        <p:spPr>
          <a:xfrm>
            <a:off x="286101" y="5117561"/>
            <a:ext cx="215197" cy="415464"/>
          </a:xfrm>
          <a:prstGeom prst="rect">
            <a:avLst/>
          </a:prstGeom>
          <a:noFill/>
        </p:spPr>
        <p:txBody>
          <a:bodyPr wrap="none" rtlCol="0">
            <a:spAutoFit/>
          </a:bodyPr>
          <a:lstStyle/>
          <a:p>
            <a:r>
              <a:rPr lang="en-US" sz="3200" dirty="0"/>
              <a:t>-</a:t>
            </a:r>
          </a:p>
        </p:txBody>
      </p:sp>
      <p:sp>
        <p:nvSpPr>
          <p:cNvPr id="13" name="TextBox 12">
            <a:extLst>
              <a:ext uri="{FF2B5EF4-FFF2-40B4-BE49-F238E27FC236}">
                <a16:creationId xmlns:a16="http://schemas.microsoft.com/office/drawing/2014/main" id="{548017CD-681F-4595-BD5B-81CC9455A248}"/>
              </a:ext>
            </a:extLst>
          </p:cNvPr>
          <p:cNvSpPr txBox="1"/>
          <p:nvPr/>
        </p:nvSpPr>
        <p:spPr>
          <a:xfrm>
            <a:off x="569088" y="4923770"/>
            <a:ext cx="1093527" cy="523220"/>
          </a:xfrm>
          <a:prstGeom prst="rect">
            <a:avLst/>
          </a:prstGeom>
          <a:noFill/>
        </p:spPr>
        <p:txBody>
          <a:bodyPr wrap="square" rtlCol="0">
            <a:spAutoFit/>
          </a:bodyPr>
          <a:lstStyle/>
          <a:p>
            <a:pPr algn="ctr"/>
            <a:r>
              <a:rPr lang="en-US" sz="1400" dirty="0"/>
              <a:t>Low Vulnerability</a:t>
            </a:r>
          </a:p>
        </p:txBody>
      </p:sp>
      <p:sp>
        <p:nvSpPr>
          <p:cNvPr id="14" name="TextBox 13">
            <a:extLst>
              <a:ext uri="{FF2B5EF4-FFF2-40B4-BE49-F238E27FC236}">
                <a16:creationId xmlns:a16="http://schemas.microsoft.com/office/drawing/2014/main" id="{FE2CA4B0-96CF-4E7F-BE44-1AC9D9770042}"/>
              </a:ext>
            </a:extLst>
          </p:cNvPr>
          <p:cNvSpPr txBox="1"/>
          <p:nvPr/>
        </p:nvSpPr>
        <p:spPr>
          <a:xfrm>
            <a:off x="1497601" y="3630036"/>
            <a:ext cx="1093527" cy="523220"/>
          </a:xfrm>
          <a:prstGeom prst="rect">
            <a:avLst/>
          </a:prstGeom>
          <a:noFill/>
        </p:spPr>
        <p:txBody>
          <a:bodyPr wrap="square" rtlCol="0">
            <a:spAutoFit/>
          </a:bodyPr>
          <a:lstStyle/>
          <a:p>
            <a:pPr algn="ctr"/>
            <a:r>
              <a:rPr lang="en-US" sz="1400" dirty="0"/>
              <a:t>Moderate Vulnerability</a:t>
            </a:r>
          </a:p>
        </p:txBody>
      </p:sp>
      <p:sp>
        <p:nvSpPr>
          <p:cNvPr id="15" name="TextBox 14">
            <a:extLst>
              <a:ext uri="{FF2B5EF4-FFF2-40B4-BE49-F238E27FC236}">
                <a16:creationId xmlns:a16="http://schemas.microsoft.com/office/drawing/2014/main" id="{A11F2379-BFB1-46B7-8C1B-510D6647AC9E}"/>
              </a:ext>
            </a:extLst>
          </p:cNvPr>
          <p:cNvSpPr txBox="1"/>
          <p:nvPr/>
        </p:nvSpPr>
        <p:spPr>
          <a:xfrm>
            <a:off x="2426116" y="2340209"/>
            <a:ext cx="1093527" cy="523220"/>
          </a:xfrm>
          <a:prstGeom prst="rect">
            <a:avLst/>
          </a:prstGeom>
          <a:noFill/>
        </p:spPr>
        <p:txBody>
          <a:bodyPr wrap="square" rtlCol="0">
            <a:spAutoFit/>
          </a:bodyPr>
          <a:lstStyle/>
          <a:p>
            <a:pPr algn="ctr"/>
            <a:r>
              <a:rPr lang="en-US" sz="1400" dirty="0"/>
              <a:t>High</a:t>
            </a:r>
          </a:p>
          <a:p>
            <a:pPr algn="ctr"/>
            <a:r>
              <a:rPr lang="en-US" sz="1400" dirty="0"/>
              <a:t>Vulnerability</a:t>
            </a:r>
          </a:p>
        </p:txBody>
      </p:sp>
      <p:sp>
        <p:nvSpPr>
          <p:cNvPr id="16" name="Rectangle 2">
            <a:extLst>
              <a:ext uri="{FF2B5EF4-FFF2-40B4-BE49-F238E27FC236}">
                <a16:creationId xmlns:a16="http://schemas.microsoft.com/office/drawing/2014/main" id="{DD8D1361-76BB-48CE-B724-D5F10151FC6C}"/>
              </a:ext>
            </a:extLst>
          </p:cNvPr>
          <p:cNvSpPr txBox="1">
            <a:spLocks noChangeArrowheads="1"/>
          </p:cNvSpPr>
          <p:nvPr/>
        </p:nvSpPr>
        <p:spPr>
          <a:xfrm>
            <a:off x="1085850" y="67766"/>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dirty="0">
                <a:solidFill>
                  <a:schemeClr val="bg1"/>
                </a:solidFill>
                <a:cs typeface="Arial" pitchFamily="34" charset="0"/>
              </a:rPr>
              <a:t>Invert adaptive capacity</a:t>
            </a:r>
            <a:endParaRPr lang="ar-SY" sz="3600" b="1" dirty="0">
              <a:solidFill>
                <a:schemeClr val="bg1"/>
              </a:solidFill>
              <a:cs typeface="Arial" pitchFamily="34" charset="0"/>
            </a:endParaRPr>
          </a:p>
          <a:p>
            <a:pPr algn="ctr">
              <a:defRPr/>
            </a:pPr>
            <a:r>
              <a:rPr lang="ar-SY" sz="2800" b="1" dirty="0">
                <a:solidFill>
                  <a:schemeClr val="bg1"/>
                </a:solidFill>
                <a:cs typeface="Arial" pitchFamily="34" charset="0"/>
              </a:rPr>
              <a:t>التصنيف المعكوس لمؤشرات القدرة على التكيف</a:t>
            </a:r>
          </a:p>
          <a:p>
            <a:pPr algn="ctr">
              <a:defRPr/>
            </a:pPr>
            <a:endParaRPr lang="en-US" sz="3600" b="1" dirty="0">
              <a:solidFill>
                <a:schemeClr val="bg1"/>
              </a:solidFill>
              <a:cs typeface="Arial" pitchFamily="34" charset="0"/>
            </a:endParaRPr>
          </a:p>
        </p:txBody>
      </p:sp>
      <p:sp>
        <p:nvSpPr>
          <p:cNvPr id="20" name="AutoShape 3">
            <a:extLst>
              <a:ext uri="{FF2B5EF4-FFF2-40B4-BE49-F238E27FC236}">
                <a16:creationId xmlns:a16="http://schemas.microsoft.com/office/drawing/2014/main" id="{3CC6F9EC-6A8D-45FB-A956-F187F8EDFC7D}"/>
              </a:ext>
            </a:extLst>
          </p:cNvPr>
          <p:cNvSpPr>
            <a:spLocks noChangeAspect="1" noChangeArrowheads="1" noTextEdit="1"/>
          </p:cNvSpPr>
          <p:nvPr/>
        </p:nvSpPr>
        <p:spPr bwMode="auto">
          <a:xfrm>
            <a:off x="6219825" y="2189163"/>
            <a:ext cx="1560513"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4" name="Group 53">
            <a:extLst>
              <a:ext uri="{FF2B5EF4-FFF2-40B4-BE49-F238E27FC236}">
                <a16:creationId xmlns:a16="http://schemas.microsoft.com/office/drawing/2014/main" id="{AB6EDDBF-E74C-4A61-9226-0A2B28C9FF4C}"/>
              </a:ext>
            </a:extLst>
          </p:cNvPr>
          <p:cNvGrpSpPr/>
          <p:nvPr/>
        </p:nvGrpSpPr>
        <p:grpSpPr>
          <a:xfrm>
            <a:off x="4172919" y="1717393"/>
            <a:ext cx="306388" cy="2012950"/>
            <a:chOff x="6224588" y="2860675"/>
            <a:chExt cx="306388" cy="2012950"/>
          </a:xfrm>
        </p:grpSpPr>
        <p:sp>
          <p:nvSpPr>
            <p:cNvPr id="24" name="Rectangle 8">
              <a:extLst>
                <a:ext uri="{FF2B5EF4-FFF2-40B4-BE49-F238E27FC236}">
                  <a16:creationId xmlns:a16="http://schemas.microsoft.com/office/drawing/2014/main" id="{B5E64628-B9EA-40A3-BC6A-B50527D96C2C}"/>
                </a:ext>
              </a:extLst>
            </p:cNvPr>
            <p:cNvSpPr>
              <a:spLocks noChangeArrowheads="1"/>
            </p:cNvSpPr>
            <p:nvPr/>
          </p:nvSpPr>
          <p:spPr bwMode="auto">
            <a:xfrm>
              <a:off x="6224588" y="2860675"/>
              <a:ext cx="306388" cy="152400"/>
            </a:xfrm>
            <a:prstGeom prst="rect">
              <a:avLst/>
            </a:prstGeom>
            <a:solidFill>
              <a:srgbClr val="38A8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25" name="Rectangle 9">
              <a:extLst>
                <a:ext uri="{FF2B5EF4-FFF2-40B4-BE49-F238E27FC236}">
                  <a16:creationId xmlns:a16="http://schemas.microsoft.com/office/drawing/2014/main" id="{FEF5DF01-8543-49A0-8AA6-E4CBF87223E4}"/>
                </a:ext>
              </a:extLst>
            </p:cNvPr>
            <p:cNvSpPr>
              <a:spLocks noChangeArrowheads="1"/>
            </p:cNvSpPr>
            <p:nvPr/>
          </p:nvSpPr>
          <p:spPr bwMode="auto">
            <a:xfrm>
              <a:off x="6224588" y="2860675"/>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7" name="Rectangle 11">
              <a:extLst>
                <a:ext uri="{FF2B5EF4-FFF2-40B4-BE49-F238E27FC236}">
                  <a16:creationId xmlns:a16="http://schemas.microsoft.com/office/drawing/2014/main" id="{34A20E53-AE55-4D1D-BBA7-B0A0CB767374}"/>
                </a:ext>
              </a:extLst>
            </p:cNvPr>
            <p:cNvSpPr>
              <a:spLocks noChangeArrowheads="1"/>
            </p:cNvSpPr>
            <p:nvPr/>
          </p:nvSpPr>
          <p:spPr bwMode="auto">
            <a:xfrm>
              <a:off x="6224588" y="3068638"/>
              <a:ext cx="306388" cy="152400"/>
            </a:xfrm>
            <a:prstGeom prst="rect">
              <a:avLst/>
            </a:prstGeom>
            <a:solidFill>
              <a:srgbClr val="5ABA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28" name="Rectangle 12">
              <a:extLst>
                <a:ext uri="{FF2B5EF4-FFF2-40B4-BE49-F238E27FC236}">
                  <a16:creationId xmlns:a16="http://schemas.microsoft.com/office/drawing/2014/main" id="{7BEFE232-1DC6-4C36-9F38-169E12940C1A}"/>
                </a:ext>
              </a:extLst>
            </p:cNvPr>
            <p:cNvSpPr>
              <a:spLocks noChangeArrowheads="1"/>
            </p:cNvSpPr>
            <p:nvPr/>
          </p:nvSpPr>
          <p:spPr bwMode="auto">
            <a:xfrm>
              <a:off x="6224588" y="3068638"/>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0" name="Rectangle 14">
              <a:extLst>
                <a:ext uri="{FF2B5EF4-FFF2-40B4-BE49-F238E27FC236}">
                  <a16:creationId xmlns:a16="http://schemas.microsoft.com/office/drawing/2014/main" id="{27C08A14-9AB8-49D7-8C6A-AD3B8D9F5669}"/>
                </a:ext>
              </a:extLst>
            </p:cNvPr>
            <p:cNvSpPr>
              <a:spLocks noChangeArrowheads="1"/>
            </p:cNvSpPr>
            <p:nvPr/>
          </p:nvSpPr>
          <p:spPr bwMode="auto">
            <a:xfrm>
              <a:off x="6224588" y="3275013"/>
              <a:ext cx="306388" cy="152400"/>
            </a:xfrm>
            <a:prstGeom prst="rect">
              <a:avLst/>
            </a:prstGeom>
            <a:solidFill>
              <a:srgbClr val="83CF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31" name="Rectangle 15">
              <a:extLst>
                <a:ext uri="{FF2B5EF4-FFF2-40B4-BE49-F238E27FC236}">
                  <a16:creationId xmlns:a16="http://schemas.microsoft.com/office/drawing/2014/main" id="{268EE64C-B20D-4F1F-BC84-A2D5F3B180A4}"/>
                </a:ext>
              </a:extLst>
            </p:cNvPr>
            <p:cNvSpPr>
              <a:spLocks noChangeArrowheads="1"/>
            </p:cNvSpPr>
            <p:nvPr/>
          </p:nvSpPr>
          <p:spPr bwMode="auto">
            <a:xfrm>
              <a:off x="6224588" y="3275013"/>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3" name="Rectangle 17">
              <a:extLst>
                <a:ext uri="{FF2B5EF4-FFF2-40B4-BE49-F238E27FC236}">
                  <a16:creationId xmlns:a16="http://schemas.microsoft.com/office/drawing/2014/main" id="{50E2008C-51D6-4038-AE66-DFD2A23C42E1}"/>
                </a:ext>
              </a:extLst>
            </p:cNvPr>
            <p:cNvSpPr>
              <a:spLocks noChangeArrowheads="1"/>
            </p:cNvSpPr>
            <p:nvPr/>
          </p:nvSpPr>
          <p:spPr bwMode="auto">
            <a:xfrm>
              <a:off x="6224588" y="3481388"/>
              <a:ext cx="306388" cy="152400"/>
            </a:xfrm>
            <a:prstGeom prst="rect">
              <a:avLst/>
            </a:prstGeom>
            <a:solidFill>
              <a:srgbClr val="B0E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34" name="Rectangle 18">
              <a:extLst>
                <a:ext uri="{FF2B5EF4-FFF2-40B4-BE49-F238E27FC236}">
                  <a16:creationId xmlns:a16="http://schemas.microsoft.com/office/drawing/2014/main" id="{EBA40C97-A04A-46FE-9A74-487AAB3D2314}"/>
                </a:ext>
              </a:extLst>
            </p:cNvPr>
            <p:cNvSpPr>
              <a:spLocks noChangeArrowheads="1"/>
            </p:cNvSpPr>
            <p:nvPr/>
          </p:nvSpPr>
          <p:spPr bwMode="auto">
            <a:xfrm>
              <a:off x="6224588" y="3481388"/>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6" name="Rectangle 20">
              <a:extLst>
                <a:ext uri="{FF2B5EF4-FFF2-40B4-BE49-F238E27FC236}">
                  <a16:creationId xmlns:a16="http://schemas.microsoft.com/office/drawing/2014/main" id="{8327B2A3-F633-4D93-812A-7DF058232730}"/>
                </a:ext>
              </a:extLst>
            </p:cNvPr>
            <p:cNvSpPr>
              <a:spLocks noChangeArrowheads="1"/>
            </p:cNvSpPr>
            <p:nvPr/>
          </p:nvSpPr>
          <p:spPr bwMode="auto">
            <a:xfrm>
              <a:off x="6224588" y="3687763"/>
              <a:ext cx="306388" cy="152400"/>
            </a:xfrm>
            <a:prstGeom prst="rect">
              <a:avLst/>
            </a:prstGeom>
            <a:solidFill>
              <a:srgbClr val="E4F5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37" name="Rectangle 21">
              <a:extLst>
                <a:ext uri="{FF2B5EF4-FFF2-40B4-BE49-F238E27FC236}">
                  <a16:creationId xmlns:a16="http://schemas.microsoft.com/office/drawing/2014/main" id="{0F1F3063-F851-4BD0-8382-81B357E581CC}"/>
                </a:ext>
              </a:extLst>
            </p:cNvPr>
            <p:cNvSpPr>
              <a:spLocks noChangeArrowheads="1"/>
            </p:cNvSpPr>
            <p:nvPr/>
          </p:nvSpPr>
          <p:spPr bwMode="auto">
            <a:xfrm>
              <a:off x="6224588" y="3687763"/>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39" name="Rectangle 23">
              <a:extLst>
                <a:ext uri="{FF2B5EF4-FFF2-40B4-BE49-F238E27FC236}">
                  <a16:creationId xmlns:a16="http://schemas.microsoft.com/office/drawing/2014/main" id="{14EB645B-FD10-463F-AC85-489F61E057FD}"/>
                </a:ext>
              </a:extLst>
            </p:cNvPr>
            <p:cNvSpPr>
              <a:spLocks noChangeArrowheads="1"/>
            </p:cNvSpPr>
            <p:nvPr/>
          </p:nvSpPr>
          <p:spPr bwMode="auto">
            <a:xfrm>
              <a:off x="6224588" y="3894138"/>
              <a:ext cx="306388" cy="152400"/>
            </a:xfrm>
            <a:prstGeom prst="rect">
              <a:avLst/>
            </a:prstGeom>
            <a:solidFill>
              <a:srgbClr val="FFE1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40" name="Rectangle 24">
              <a:extLst>
                <a:ext uri="{FF2B5EF4-FFF2-40B4-BE49-F238E27FC236}">
                  <a16:creationId xmlns:a16="http://schemas.microsoft.com/office/drawing/2014/main" id="{ACDBBA95-B6E1-4246-8569-523F0ACEC228}"/>
                </a:ext>
              </a:extLst>
            </p:cNvPr>
            <p:cNvSpPr>
              <a:spLocks noChangeArrowheads="1"/>
            </p:cNvSpPr>
            <p:nvPr/>
          </p:nvSpPr>
          <p:spPr bwMode="auto">
            <a:xfrm>
              <a:off x="6224588" y="3894138"/>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42" name="Rectangle 26">
              <a:extLst>
                <a:ext uri="{FF2B5EF4-FFF2-40B4-BE49-F238E27FC236}">
                  <a16:creationId xmlns:a16="http://schemas.microsoft.com/office/drawing/2014/main" id="{7D752380-A534-4A33-9653-40AAF09D0AC4}"/>
                </a:ext>
              </a:extLst>
            </p:cNvPr>
            <p:cNvSpPr>
              <a:spLocks noChangeArrowheads="1"/>
            </p:cNvSpPr>
            <p:nvPr/>
          </p:nvSpPr>
          <p:spPr bwMode="auto">
            <a:xfrm>
              <a:off x="6224588" y="4102100"/>
              <a:ext cx="306388" cy="152400"/>
            </a:xfrm>
            <a:prstGeom prst="rect">
              <a:avLst/>
            </a:prstGeom>
            <a:solidFill>
              <a:srgbClr val="FFAA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43" name="Rectangle 27">
              <a:extLst>
                <a:ext uri="{FF2B5EF4-FFF2-40B4-BE49-F238E27FC236}">
                  <a16:creationId xmlns:a16="http://schemas.microsoft.com/office/drawing/2014/main" id="{54B4F66B-85BC-4ADF-9C5A-10BF92F7D770}"/>
                </a:ext>
              </a:extLst>
            </p:cNvPr>
            <p:cNvSpPr>
              <a:spLocks noChangeArrowheads="1"/>
            </p:cNvSpPr>
            <p:nvPr/>
          </p:nvSpPr>
          <p:spPr bwMode="auto">
            <a:xfrm>
              <a:off x="6224588" y="4102100"/>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45" name="Rectangle 29">
              <a:extLst>
                <a:ext uri="{FF2B5EF4-FFF2-40B4-BE49-F238E27FC236}">
                  <a16:creationId xmlns:a16="http://schemas.microsoft.com/office/drawing/2014/main" id="{4EF25A34-6345-47F3-A1DD-B0F6045498E1}"/>
                </a:ext>
              </a:extLst>
            </p:cNvPr>
            <p:cNvSpPr>
              <a:spLocks noChangeArrowheads="1"/>
            </p:cNvSpPr>
            <p:nvPr/>
          </p:nvSpPr>
          <p:spPr bwMode="auto">
            <a:xfrm>
              <a:off x="6224588" y="4308475"/>
              <a:ext cx="306388" cy="152400"/>
            </a:xfrm>
            <a:prstGeom prst="rect">
              <a:avLst/>
            </a:prstGeom>
            <a:solidFill>
              <a:srgbClr val="FF73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46" name="Rectangle 30">
              <a:extLst>
                <a:ext uri="{FF2B5EF4-FFF2-40B4-BE49-F238E27FC236}">
                  <a16:creationId xmlns:a16="http://schemas.microsoft.com/office/drawing/2014/main" id="{3625449B-443E-44D9-AB63-893546DF8293}"/>
                </a:ext>
              </a:extLst>
            </p:cNvPr>
            <p:cNvSpPr>
              <a:spLocks noChangeArrowheads="1"/>
            </p:cNvSpPr>
            <p:nvPr/>
          </p:nvSpPr>
          <p:spPr bwMode="auto">
            <a:xfrm>
              <a:off x="6224588" y="4308475"/>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48" name="Rectangle 32">
              <a:extLst>
                <a:ext uri="{FF2B5EF4-FFF2-40B4-BE49-F238E27FC236}">
                  <a16:creationId xmlns:a16="http://schemas.microsoft.com/office/drawing/2014/main" id="{B73A699E-CBB1-44A3-BAB8-14CD8F926B74}"/>
                </a:ext>
              </a:extLst>
            </p:cNvPr>
            <p:cNvSpPr>
              <a:spLocks noChangeArrowheads="1"/>
            </p:cNvSpPr>
            <p:nvPr/>
          </p:nvSpPr>
          <p:spPr bwMode="auto">
            <a:xfrm>
              <a:off x="6224588" y="4514850"/>
              <a:ext cx="306388" cy="152400"/>
            </a:xfrm>
            <a:prstGeom prst="rect">
              <a:avLst/>
            </a:prstGeom>
            <a:solidFill>
              <a:srgbClr val="FF37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49" name="Rectangle 33">
              <a:extLst>
                <a:ext uri="{FF2B5EF4-FFF2-40B4-BE49-F238E27FC236}">
                  <a16:creationId xmlns:a16="http://schemas.microsoft.com/office/drawing/2014/main" id="{87B41701-3C77-44C8-B77C-466F07E29CDA}"/>
                </a:ext>
              </a:extLst>
            </p:cNvPr>
            <p:cNvSpPr>
              <a:spLocks noChangeArrowheads="1"/>
            </p:cNvSpPr>
            <p:nvPr/>
          </p:nvSpPr>
          <p:spPr bwMode="auto">
            <a:xfrm>
              <a:off x="6224588" y="4514850"/>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51" name="Rectangle 35">
              <a:extLst>
                <a:ext uri="{FF2B5EF4-FFF2-40B4-BE49-F238E27FC236}">
                  <a16:creationId xmlns:a16="http://schemas.microsoft.com/office/drawing/2014/main" id="{E9AAE611-818E-4283-902B-1FCE2D4D14C0}"/>
                </a:ext>
              </a:extLst>
            </p:cNvPr>
            <p:cNvSpPr>
              <a:spLocks noChangeArrowheads="1"/>
            </p:cNvSpPr>
            <p:nvPr/>
          </p:nvSpPr>
          <p:spPr bwMode="auto">
            <a:xfrm>
              <a:off x="6224588" y="4721225"/>
              <a:ext cx="306388" cy="152400"/>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52" name="Rectangle 36">
              <a:extLst>
                <a:ext uri="{FF2B5EF4-FFF2-40B4-BE49-F238E27FC236}">
                  <a16:creationId xmlns:a16="http://schemas.microsoft.com/office/drawing/2014/main" id="{2AE76EBD-7DAC-47D0-B450-8B25AC11E09F}"/>
                </a:ext>
              </a:extLst>
            </p:cNvPr>
            <p:cNvSpPr>
              <a:spLocks noChangeArrowheads="1"/>
            </p:cNvSpPr>
            <p:nvPr/>
          </p:nvSpPr>
          <p:spPr bwMode="auto">
            <a:xfrm>
              <a:off x="6224588" y="4721225"/>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sp>
        <p:nvSpPr>
          <p:cNvPr id="55" name="TextBox 54">
            <a:extLst>
              <a:ext uri="{FF2B5EF4-FFF2-40B4-BE49-F238E27FC236}">
                <a16:creationId xmlns:a16="http://schemas.microsoft.com/office/drawing/2014/main" id="{512FCE12-1D62-43D9-B604-0D52ED86EBC5}"/>
              </a:ext>
            </a:extLst>
          </p:cNvPr>
          <p:cNvSpPr txBox="1"/>
          <p:nvPr/>
        </p:nvSpPr>
        <p:spPr>
          <a:xfrm>
            <a:off x="4540966" y="1608927"/>
            <a:ext cx="1622560" cy="338554"/>
          </a:xfrm>
          <a:prstGeom prst="rect">
            <a:avLst/>
          </a:prstGeom>
          <a:noFill/>
        </p:spPr>
        <p:txBody>
          <a:bodyPr wrap="none" rtlCol="0">
            <a:spAutoFit/>
          </a:bodyPr>
          <a:lstStyle/>
          <a:p>
            <a:r>
              <a:rPr lang="en-US" sz="1600" dirty="0"/>
              <a:t>1 – Low Exposure</a:t>
            </a:r>
          </a:p>
        </p:txBody>
      </p:sp>
      <p:sp>
        <p:nvSpPr>
          <p:cNvPr id="56" name="TextBox 55">
            <a:extLst>
              <a:ext uri="{FF2B5EF4-FFF2-40B4-BE49-F238E27FC236}">
                <a16:creationId xmlns:a16="http://schemas.microsoft.com/office/drawing/2014/main" id="{31D7C2C9-E4FD-4CB2-9CEC-D4186BD3F002}"/>
              </a:ext>
            </a:extLst>
          </p:cNvPr>
          <p:cNvSpPr txBox="1"/>
          <p:nvPr/>
        </p:nvSpPr>
        <p:spPr>
          <a:xfrm>
            <a:off x="4479307" y="3469477"/>
            <a:ext cx="1763624" cy="338554"/>
          </a:xfrm>
          <a:prstGeom prst="rect">
            <a:avLst/>
          </a:prstGeom>
          <a:noFill/>
        </p:spPr>
        <p:txBody>
          <a:bodyPr wrap="none" rtlCol="0">
            <a:spAutoFit/>
          </a:bodyPr>
          <a:lstStyle/>
          <a:p>
            <a:r>
              <a:rPr lang="en-US" sz="1600" dirty="0"/>
              <a:t>10 – High Exposure</a:t>
            </a:r>
          </a:p>
        </p:txBody>
      </p:sp>
      <p:grpSp>
        <p:nvGrpSpPr>
          <p:cNvPr id="58" name="Group 57">
            <a:extLst>
              <a:ext uri="{FF2B5EF4-FFF2-40B4-BE49-F238E27FC236}">
                <a16:creationId xmlns:a16="http://schemas.microsoft.com/office/drawing/2014/main" id="{6E82FB1C-02D3-4ED0-A15F-D86B6DB44992}"/>
              </a:ext>
            </a:extLst>
          </p:cNvPr>
          <p:cNvGrpSpPr/>
          <p:nvPr/>
        </p:nvGrpSpPr>
        <p:grpSpPr>
          <a:xfrm>
            <a:off x="6817086" y="1718981"/>
            <a:ext cx="306388" cy="2012950"/>
            <a:chOff x="6224588" y="2860675"/>
            <a:chExt cx="306388" cy="2012950"/>
          </a:xfrm>
        </p:grpSpPr>
        <p:sp>
          <p:nvSpPr>
            <p:cNvPr id="59" name="Rectangle 8">
              <a:extLst>
                <a:ext uri="{FF2B5EF4-FFF2-40B4-BE49-F238E27FC236}">
                  <a16:creationId xmlns:a16="http://schemas.microsoft.com/office/drawing/2014/main" id="{3A070A31-C7CA-4E92-84A5-8E2B53D6C280}"/>
                </a:ext>
              </a:extLst>
            </p:cNvPr>
            <p:cNvSpPr>
              <a:spLocks noChangeArrowheads="1"/>
            </p:cNvSpPr>
            <p:nvPr/>
          </p:nvSpPr>
          <p:spPr bwMode="auto">
            <a:xfrm>
              <a:off x="6224588" y="2860675"/>
              <a:ext cx="306388" cy="152400"/>
            </a:xfrm>
            <a:prstGeom prst="rect">
              <a:avLst/>
            </a:prstGeom>
            <a:solidFill>
              <a:srgbClr val="38A8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60" name="Rectangle 9">
              <a:extLst>
                <a:ext uri="{FF2B5EF4-FFF2-40B4-BE49-F238E27FC236}">
                  <a16:creationId xmlns:a16="http://schemas.microsoft.com/office/drawing/2014/main" id="{793C25ED-10D9-4278-BAD7-CCCA3ED53817}"/>
                </a:ext>
              </a:extLst>
            </p:cNvPr>
            <p:cNvSpPr>
              <a:spLocks noChangeArrowheads="1"/>
            </p:cNvSpPr>
            <p:nvPr/>
          </p:nvSpPr>
          <p:spPr bwMode="auto">
            <a:xfrm>
              <a:off x="6224588" y="2860675"/>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61" name="Rectangle 11">
              <a:extLst>
                <a:ext uri="{FF2B5EF4-FFF2-40B4-BE49-F238E27FC236}">
                  <a16:creationId xmlns:a16="http://schemas.microsoft.com/office/drawing/2014/main" id="{EDE7A222-8939-410A-BA43-FAD4B119DC09}"/>
                </a:ext>
              </a:extLst>
            </p:cNvPr>
            <p:cNvSpPr>
              <a:spLocks noChangeArrowheads="1"/>
            </p:cNvSpPr>
            <p:nvPr/>
          </p:nvSpPr>
          <p:spPr bwMode="auto">
            <a:xfrm>
              <a:off x="6224588" y="3068638"/>
              <a:ext cx="306388" cy="152400"/>
            </a:xfrm>
            <a:prstGeom prst="rect">
              <a:avLst/>
            </a:prstGeom>
            <a:solidFill>
              <a:srgbClr val="5ABA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62" name="Rectangle 12">
              <a:extLst>
                <a:ext uri="{FF2B5EF4-FFF2-40B4-BE49-F238E27FC236}">
                  <a16:creationId xmlns:a16="http://schemas.microsoft.com/office/drawing/2014/main" id="{70089F9E-A8F2-4520-A10F-2DBA347AD62F}"/>
                </a:ext>
              </a:extLst>
            </p:cNvPr>
            <p:cNvSpPr>
              <a:spLocks noChangeArrowheads="1"/>
            </p:cNvSpPr>
            <p:nvPr/>
          </p:nvSpPr>
          <p:spPr bwMode="auto">
            <a:xfrm>
              <a:off x="6224588" y="3068638"/>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63" name="Rectangle 14">
              <a:extLst>
                <a:ext uri="{FF2B5EF4-FFF2-40B4-BE49-F238E27FC236}">
                  <a16:creationId xmlns:a16="http://schemas.microsoft.com/office/drawing/2014/main" id="{44401D90-2A31-4ABD-A425-223D3C277343}"/>
                </a:ext>
              </a:extLst>
            </p:cNvPr>
            <p:cNvSpPr>
              <a:spLocks noChangeArrowheads="1"/>
            </p:cNvSpPr>
            <p:nvPr/>
          </p:nvSpPr>
          <p:spPr bwMode="auto">
            <a:xfrm>
              <a:off x="6224588" y="3275013"/>
              <a:ext cx="306388" cy="152400"/>
            </a:xfrm>
            <a:prstGeom prst="rect">
              <a:avLst/>
            </a:prstGeom>
            <a:solidFill>
              <a:srgbClr val="83CF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64" name="Rectangle 15">
              <a:extLst>
                <a:ext uri="{FF2B5EF4-FFF2-40B4-BE49-F238E27FC236}">
                  <a16:creationId xmlns:a16="http://schemas.microsoft.com/office/drawing/2014/main" id="{089BA87F-A11C-4268-AF3A-2A18BF00512E}"/>
                </a:ext>
              </a:extLst>
            </p:cNvPr>
            <p:cNvSpPr>
              <a:spLocks noChangeArrowheads="1"/>
            </p:cNvSpPr>
            <p:nvPr/>
          </p:nvSpPr>
          <p:spPr bwMode="auto">
            <a:xfrm>
              <a:off x="6224588" y="3275013"/>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65" name="Rectangle 17">
              <a:extLst>
                <a:ext uri="{FF2B5EF4-FFF2-40B4-BE49-F238E27FC236}">
                  <a16:creationId xmlns:a16="http://schemas.microsoft.com/office/drawing/2014/main" id="{5919F3D9-C246-4480-957A-28861325DD89}"/>
                </a:ext>
              </a:extLst>
            </p:cNvPr>
            <p:cNvSpPr>
              <a:spLocks noChangeArrowheads="1"/>
            </p:cNvSpPr>
            <p:nvPr/>
          </p:nvSpPr>
          <p:spPr bwMode="auto">
            <a:xfrm>
              <a:off x="6224588" y="3481388"/>
              <a:ext cx="306388" cy="152400"/>
            </a:xfrm>
            <a:prstGeom prst="rect">
              <a:avLst/>
            </a:prstGeom>
            <a:solidFill>
              <a:srgbClr val="B0E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66" name="Rectangle 18">
              <a:extLst>
                <a:ext uri="{FF2B5EF4-FFF2-40B4-BE49-F238E27FC236}">
                  <a16:creationId xmlns:a16="http://schemas.microsoft.com/office/drawing/2014/main" id="{E857E180-A5EE-4444-9FF6-5BDEF9A4A516}"/>
                </a:ext>
              </a:extLst>
            </p:cNvPr>
            <p:cNvSpPr>
              <a:spLocks noChangeArrowheads="1"/>
            </p:cNvSpPr>
            <p:nvPr/>
          </p:nvSpPr>
          <p:spPr bwMode="auto">
            <a:xfrm>
              <a:off x="6224588" y="3481388"/>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67" name="Rectangle 20">
              <a:extLst>
                <a:ext uri="{FF2B5EF4-FFF2-40B4-BE49-F238E27FC236}">
                  <a16:creationId xmlns:a16="http://schemas.microsoft.com/office/drawing/2014/main" id="{62F76775-77A7-4955-BEF3-E51D7235DA35}"/>
                </a:ext>
              </a:extLst>
            </p:cNvPr>
            <p:cNvSpPr>
              <a:spLocks noChangeArrowheads="1"/>
            </p:cNvSpPr>
            <p:nvPr/>
          </p:nvSpPr>
          <p:spPr bwMode="auto">
            <a:xfrm>
              <a:off x="6224588" y="3687763"/>
              <a:ext cx="306388" cy="152400"/>
            </a:xfrm>
            <a:prstGeom prst="rect">
              <a:avLst/>
            </a:prstGeom>
            <a:solidFill>
              <a:srgbClr val="E4F5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68" name="Rectangle 21">
              <a:extLst>
                <a:ext uri="{FF2B5EF4-FFF2-40B4-BE49-F238E27FC236}">
                  <a16:creationId xmlns:a16="http://schemas.microsoft.com/office/drawing/2014/main" id="{5BCA2024-B7C0-4861-9223-944C51C86468}"/>
                </a:ext>
              </a:extLst>
            </p:cNvPr>
            <p:cNvSpPr>
              <a:spLocks noChangeArrowheads="1"/>
            </p:cNvSpPr>
            <p:nvPr/>
          </p:nvSpPr>
          <p:spPr bwMode="auto">
            <a:xfrm>
              <a:off x="6224588" y="3687763"/>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69" name="Rectangle 23">
              <a:extLst>
                <a:ext uri="{FF2B5EF4-FFF2-40B4-BE49-F238E27FC236}">
                  <a16:creationId xmlns:a16="http://schemas.microsoft.com/office/drawing/2014/main" id="{A65462F9-A390-49DB-903E-9A42339F08AB}"/>
                </a:ext>
              </a:extLst>
            </p:cNvPr>
            <p:cNvSpPr>
              <a:spLocks noChangeArrowheads="1"/>
            </p:cNvSpPr>
            <p:nvPr/>
          </p:nvSpPr>
          <p:spPr bwMode="auto">
            <a:xfrm>
              <a:off x="6224588" y="3894138"/>
              <a:ext cx="306388" cy="152400"/>
            </a:xfrm>
            <a:prstGeom prst="rect">
              <a:avLst/>
            </a:prstGeom>
            <a:solidFill>
              <a:srgbClr val="FFE1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70" name="Rectangle 24">
              <a:extLst>
                <a:ext uri="{FF2B5EF4-FFF2-40B4-BE49-F238E27FC236}">
                  <a16:creationId xmlns:a16="http://schemas.microsoft.com/office/drawing/2014/main" id="{91896357-A7A8-4BC3-9967-803E973E9D66}"/>
                </a:ext>
              </a:extLst>
            </p:cNvPr>
            <p:cNvSpPr>
              <a:spLocks noChangeArrowheads="1"/>
            </p:cNvSpPr>
            <p:nvPr/>
          </p:nvSpPr>
          <p:spPr bwMode="auto">
            <a:xfrm>
              <a:off x="6224588" y="3894138"/>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71" name="Rectangle 26">
              <a:extLst>
                <a:ext uri="{FF2B5EF4-FFF2-40B4-BE49-F238E27FC236}">
                  <a16:creationId xmlns:a16="http://schemas.microsoft.com/office/drawing/2014/main" id="{16EF7F8C-CA3F-4C01-93E7-248C09A82360}"/>
                </a:ext>
              </a:extLst>
            </p:cNvPr>
            <p:cNvSpPr>
              <a:spLocks noChangeArrowheads="1"/>
            </p:cNvSpPr>
            <p:nvPr/>
          </p:nvSpPr>
          <p:spPr bwMode="auto">
            <a:xfrm>
              <a:off x="6224588" y="4102100"/>
              <a:ext cx="306388" cy="152400"/>
            </a:xfrm>
            <a:prstGeom prst="rect">
              <a:avLst/>
            </a:prstGeom>
            <a:solidFill>
              <a:srgbClr val="FFAA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72" name="Rectangle 27">
              <a:extLst>
                <a:ext uri="{FF2B5EF4-FFF2-40B4-BE49-F238E27FC236}">
                  <a16:creationId xmlns:a16="http://schemas.microsoft.com/office/drawing/2014/main" id="{281565AB-874C-4F2D-85D6-940D2E45BBF4}"/>
                </a:ext>
              </a:extLst>
            </p:cNvPr>
            <p:cNvSpPr>
              <a:spLocks noChangeArrowheads="1"/>
            </p:cNvSpPr>
            <p:nvPr/>
          </p:nvSpPr>
          <p:spPr bwMode="auto">
            <a:xfrm>
              <a:off x="6224588" y="4102100"/>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73" name="Rectangle 29">
              <a:extLst>
                <a:ext uri="{FF2B5EF4-FFF2-40B4-BE49-F238E27FC236}">
                  <a16:creationId xmlns:a16="http://schemas.microsoft.com/office/drawing/2014/main" id="{E152E154-8991-4EC0-8893-967661E4D358}"/>
                </a:ext>
              </a:extLst>
            </p:cNvPr>
            <p:cNvSpPr>
              <a:spLocks noChangeArrowheads="1"/>
            </p:cNvSpPr>
            <p:nvPr/>
          </p:nvSpPr>
          <p:spPr bwMode="auto">
            <a:xfrm>
              <a:off x="6224588" y="4308475"/>
              <a:ext cx="306388" cy="152400"/>
            </a:xfrm>
            <a:prstGeom prst="rect">
              <a:avLst/>
            </a:prstGeom>
            <a:solidFill>
              <a:srgbClr val="FF73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74" name="Rectangle 30">
              <a:extLst>
                <a:ext uri="{FF2B5EF4-FFF2-40B4-BE49-F238E27FC236}">
                  <a16:creationId xmlns:a16="http://schemas.microsoft.com/office/drawing/2014/main" id="{B2075FD3-950E-4B6C-B823-AF6D11937983}"/>
                </a:ext>
              </a:extLst>
            </p:cNvPr>
            <p:cNvSpPr>
              <a:spLocks noChangeArrowheads="1"/>
            </p:cNvSpPr>
            <p:nvPr/>
          </p:nvSpPr>
          <p:spPr bwMode="auto">
            <a:xfrm>
              <a:off x="6224588" y="4308475"/>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75" name="Rectangle 32">
              <a:extLst>
                <a:ext uri="{FF2B5EF4-FFF2-40B4-BE49-F238E27FC236}">
                  <a16:creationId xmlns:a16="http://schemas.microsoft.com/office/drawing/2014/main" id="{36210B55-EB77-4C03-A8D9-09A301257AAD}"/>
                </a:ext>
              </a:extLst>
            </p:cNvPr>
            <p:cNvSpPr>
              <a:spLocks noChangeArrowheads="1"/>
            </p:cNvSpPr>
            <p:nvPr/>
          </p:nvSpPr>
          <p:spPr bwMode="auto">
            <a:xfrm>
              <a:off x="6224588" y="4514850"/>
              <a:ext cx="306388" cy="152400"/>
            </a:xfrm>
            <a:prstGeom prst="rect">
              <a:avLst/>
            </a:prstGeom>
            <a:solidFill>
              <a:srgbClr val="FF37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76" name="Rectangle 33">
              <a:extLst>
                <a:ext uri="{FF2B5EF4-FFF2-40B4-BE49-F238E27FC236}">
                  <a16:creationId xmlns:a16="http://schemas.microsoft.com/office/drawing/2014/main" id="{510568C4-658D-497D-A572-DF30DCA4D061}"/>
                </a:ext>
              </a:extLst>
            </p:cNvPr>
            <p:cNvSpPr>
              <a:spLocks noChangeArrowheads="1"/>
            </p:cNvSpPr>
            <p:nvPr/>
          </p:nvSpPr>
          <p:spPr bwMode="auto">
            <a:xfrm>
              <a:off x="6224588" y="4514850"/>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77" name="Rectangle 35">
              <a:extLst>
                <a:ext uri="{FF2B5EF4-FFF2-40B4-BE49-F238E27FC236}">
                  <a16:creationId xmlns:a16="http://schemas.microsoft.com/office/drawing/2014/main" id="{38A0F86C-7F30-4EDE-BE99-A6760FFF16E9}"/>
                </a:ext>
              </a:extLst>
            </p:cNvPr>
            <p:cNvSpPr>
              <a:spLocks noChangeArrowheads="1"/>
            </p:cNvSpPr>
            <p:nvPr/>
          </p:nvSpPr>
          <p:spPr bwMode="auto">
            <a:xfrm>
              <a:off x="6224588" y="4721225"/>
              <a:ext cx="306388" cy="152400"/>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78" name="Rectangle 36">
              <a:extLst>
                <a:ext uri="{FF2B5EF4-FFF2-40B4-BE49-F238E27FC236}">
                  <a16:creationId xmlns:a16="http://schemas.microsoft.com/office/drawing/2014/main" id="{48F18079-10BC-491F-B0A0-8937D30D5939}"/>
                </a:ext>
              </a:extLst>
            </p:cNvPr>
            <p:cNvSpPr>
              <a:spLocks noChangeArrowheads="1"/>
            </p:cNvSpPr>
            <p:nvPr/>
          </p:nvSpPr>
          <p:spPr bwMode="auto">
            <a:xfrm>
              <a:off x="6224588" y="4721225"/>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sp>
        <p:nvSpPr>
          <p:cNvPr id="79" name="TextBox 78">
            <a:extLst>
              <a:ext uri="{FF2B5EF4-FFF2-40B4-BE49-F238E27FC236}">
                <a16:creationId xmlns:a16="http://schemas.microsoft.com/office/drawing/2014/main" id="{1A561028-92B9-4E2F-A23C-C4564AF8C1BC}"/>
              </a:ext>
            </a:extLst>
          </p:cNvPr>
          <p:cNvSpPr txBox="1"/>
          <p:nvPr/>
        </p:nvSpPr>
        <p:spPr>
          <a:xfrm>
            <a:off x="7185133" y="1610515"/>
            <a:ext cx="1704313" cy="338554"/>
          </a:xfrm>
          <a:prstGeom prst="rect">
            <a:avLst/>
          </a:prstGeom>
          <a:noFill/>
        </p:spPr>
        <p:txBody>
          <a:bodyPr wrap="none" rtlCol="0">
            <a:spAutoFit/>
          </a:bodyPr>
          <a:lstStyle/>
          <a:p>
            <a:r>
              <a:rPr lang="en-US" sz="1600" dirty="0"/>
              <a:t>1 – Low Sensitivity</a:t>
            </a:r>
          </a:p>
        </p:txBody>
      </p:sp>
      <p:sp>
        <p:nvSpPr>
          <p:cNvPr id="80" name="TextBox 79">
            <a:extLst>
              <a:ext uri="{FF2B5EF4-FFF2-40B4-BE49-F238E27FC236}">
                <a16:creationId xmlns:a16="http://schemas.microsoft.com/office/drawing/2014/main" id="{5195B080-1F75-4025-A87A-5FC449A969A4}"/>
              </a:ext>
            </a:extLst>
          </p:cNvPr>
          <p:cNvSpPr txBox="1"/>
          <p:nvPr/>
        </p:nvSpPr>
        <p:spPr>
          <a:xfrm>
            <a:off x="7123474" y="3471065"/>
            <a:ext cx="1845377" cy="338554"/>
          </a:xfrm>
          <a:prstGeom prst="rect">
            <a:avLst/>
          </a:prstGeom>
          <a:noFill/>
        </p:spPr>
        <p:txBody>
          <a:bodyPr wrap="none" rtlCol="0">
            <a:spAutoFit/>
          </a:bodyPr>
          <a:lstStyle/>
          <a:p>
            <a:r>
              <a:rPr lang="en-US" sz="1600" dirty="0"/>
              <a:t>10 – High Sensitivity</a:t>
            </a:r>
          </a:p>
        </p:txBody>
      </p:sp>
      <p:grpSp>
        <p:nvGrpSpPr>
          <p:cNvPr id="81" name="Group 80">
            <a:extLst>
              <a:ext uri="{FF2B5EF4-FFF2-40B4-BE49-F238E27FC236}">
                <a16:creationId xmlns:a16="http://schemas.microsoft.com/office/drawing/2014/main" id="{E22423BB-EF04-480F-8A52-D569BA021D03}"/>
              </a:ext>
            </a:extLst>
          </p:cNvPr>
          <p:cNvGrpSpPr/>
          <p:nvPr/>
        </p:nvGrpSpPr>
        <p:grpSpPr>
          <a:xfrm rot="10800000">
            <a:off x="4172919" y="4345574"/>
            <a:ext cx="306388" cy="2012950"/>
            <a:chOff x="6224588" y="2860675"/>
            <a:chExt cx="306388" cy="2012950"/>
          </a:xfrm>
        </p:grpSpPr>
        <p:sp>
          <p:nvSpPr>
            <p:cNvPr id="82" name="Rectangle 8">
              <a:extLst>
                <a:ext uri="{FF2B5EF4-FFF2-40B4-BE49-F238E27FC236}">
                  <a16:creationId xmlns:a16="http://schemas.microsoft.com/office/drawing/2014/main" id="{3E6BE93A-E080-4BBB-BFBA-EC105D4E708E}"/>
                </a:ext>
              </a:extLst>
            </p:cNvPr>
            <p:cNvSpPr>
              <a:spLocks noChangeArrowheads="1"/>
            </p:cNvSpPr>
            <p:nvPr/>
          </p:nvSpPr>
          <p:spPr bwMode="auto">
            <a:xfrm>
              <a:off x="6224588" y="2860675"/>
              <a:ext cx="306388" cy="152400"/>
            </a:xfrm>
            <a:prstGeom prst="rect">
              <a:avLst/>
            </a:prstGeom>
            <a:solidFill>
              <a:srgbClr val="38A8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83" name="Rectangle 9">
              <a:extLst>
                <a:ext uri="{FF2B5EF4-FFF2-40B4-BE49-F238E27FC236}">
                  <a16:creationId xmlns:a16="http://schemas.microsoft.com/office/drawing/2014/main" id="{661C96BF-C5BE-41F8-B3B8-01F77F8E0CB4}"/>
                </a:ext>
              </a:extLst>
            </p:cNvPr>
            <p:cNvSpPr>
              <a:spLocks noChangeArrowheads="1"/>
            </p:cNvSpPr>
            <p:nvPr/>
          </p:nvSpPr>
          <p:spPr bwMode="auto">
            <a:xfrm>
              <a:off x="6224588" y="2860675"/>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84" name="Rectangle 11">
              <a:extLst>
                <a:ext uri="{FF2B5EF4-FFF2-40B4-BE49-F238E27FC236}">
                  <a16:creationId xmlns:a16="http://schemas.microsoft.com/office/drawing/2014/main" id="{BAE5900B-E70F-46BD-8131-FCC91C9A8872}"/>
                </a:ext>
              </a:extLst>
            </p:cNvPr>
            <p:cNvSpPr>
              <a:spLocks noChangeArrowheads="1"/>
            </p:cNvSpPr>
            <p:nvPr/>
          </p:nvSpPr>
          <p:spPr bwMode="auto">
            <a:xfrm>
              <a:off x="6224588" y="3068638"/>
              <a:ext cx="306388" cy="152400"/>
            </a:xfrm>
            <a:prstGeom prst="rect">
              <a:avLst/>
            </a:prstGeom>
            <a:solidFill>
              <a:srgbClr val="5ABA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85" name="Rectangle 12">
              <a:extLst>
                <a:ext uri="{FF2B5EF4-FFF2-40B4-BE49-F238E27FC236}">
                  <a16:creationId xmlns:a16="http://schemas.microsoft.com/office/drawing/2014/main" id="{13B66201-BC34-41C7-A820-1AB47A8A0BEB}"/>
                </a:ext>
              </a:extLst>
            </p:cNvPr>
            <p:cNvSpPr>
              <a:spLocks noChangeArrowheads="1"/>
            </p:cNvSpPr>
            <p:nvPr/>
          </p:nvSpPr>
          <p:spPr bwMode="auto">
            <a:xfrm>
              <a:off x="6224588" y="3068638"/>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86" name="Rectangle 14">
              <a:extLst>
                <a:ext uri="{FF2B5EF4-FFF2-40B4-BE49-F238E27FC236}">
                  <a16:creationId xmlns:a16="http://schemas.microsoft.com/office/drawing/2014/main" id="{9A5B3016-4DA9-4D64-9DCE-9F0622C1C2B9}"/>
                </a:ext>
              </a:extLst>
            </p:cNvPr>
            <p:cNvSpPr>
              <a:spLocks noChangeArrowheads="1"/>
            </p:cNvSpPr>
            <p:nvPr/>
          </p:nvSpPr>
          <p:spPr bwMode="auto">
            <a:xfrm>
              <a:off x="6224588" y="3275013"/>
              <a:ext cx="306388" cy="152400"/>
            </a:xfrm>
            <a:prstGeom prst="rect">
              <a:avLst/>
            </a:prstGeom>
            <a:solidFill>
              <a:srgbClr val="83CF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87" name="Rectangle 15">
              <a:extLst>
                <a:ext uri="{FF2B5EF4-FFF2-40B4-BE49-F238E27FC236}">
                  <a16:creationId xmlns:a16="http://schemas.microsoft.com/office/drawing/2014/main" id="{B282EAB0-174B-4C1E-A95B-C993FDD48C1D}"/>
                </a:ext>
              </a:extLst>
            </p:cNvPr>
            <p:cNvSpPr>
              <a:spLocks noChangeArrowheads="1"/>
            </p:cNvSpPr>
            <p:nvPr/>
          </p:nvSpPr>
          <p:spPr bwMode="auto">
            <a:xfrm>
              <a:off x="6224588" y="3275013"/>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88" name="Rectangle 17">
              <a:extLst>
                <a:ext uri="{FF2B5EF4-FFF2-40B4-BE49-F238E27FC236}">
                  <a16:creationId xmlns:a16="http://schemas.microsoft.com/office/drawing/2014/main" id="{D1A4E602-500C-4448-ABD5-AD6C982D5E58}"/>
                </a:ext>
              </a:extLst>
            </p:cNvPr>
            <p:cNvSpPr>
              <a:spLocks noChangeArrowheads="1"/>
            </p:cNvSpPr>
            <p:nvPr/>
          </p:nvSpPr>
          <p:spPr bwMode="auto">
            <a:xfrm>
              <a:off x="6224588" y="3481388"/>
              <a:ext cx="306388" cy="152400"/>
            </a:xfrm>
            <a:prstGeom prst="rect">
              <a:avLst/>
            </a:prstGeom>
            <a:solidFill>
              <a:srgbClr val="B0E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89" name="Rectangle 18">
              <a:extLst>
                <a:ext uri="{FF2B5EF4-FFF2-40B4-BE49-F238E27FC236}">
                  <a16:creationId xmlns:a16="http://schemas.microsoft.com/office/drawing/2014/main" id="{CC1FBAF6-5B28-41EC-8129-2C4DE487C83F}"/>
                </a:ext>
              </a:extLst>
            </p:cNvPr>
            <p:cNvSpPr>
              <a:spLocks noChangeArrowheads="1"/>
            </p:cNvSpPr>
            <p:nvPr/>
          </p:nvSpPr>
          <p:spPr bwMode="auto">
            <a:xfrm>
              <a:off x="6224588" y="3481388"/>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90" name="Rectangle 20">
              <a:extLst>
                <a:ext uri="{FF2B5EF4-FFF2-40B4-BE49-F238E27FC236}">
                  <a16:creationId xmlns:a16="http://schemas.microsoft.com/office/drawing/2014/main" id="{64B18C03-C6C9-485A-AC98-5025029CA232}"/>
                </a:ext>
              </a:extLst>
            </p:cNvPr>
            <p:cNvSpPr>
              <a:spLocks noChangeArrowheads="1"/>
            </p:cNvSpPr>
            <p:nvPr/>
          </p:nvSpPr>
          <p:spPr bwMode="auto">
            <a:xfrm>
              <a:off x="6224588" y="3687763"/>
              <a:ext cx="306388" cy="152400"/>
            </a:xfrm>
            <a:prstGeom prst="rect">
              <a:avLst/>
            </a:prstGeom>
            <a:solidFill>
              <a:srgbClr val="E4F5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91" name="Rectangle 21">
              <a:extLst>
                <a:ext uri="{FF2B5EF4-FFF2-40B4-BE49-F238E27FC236}">
                  <a16:creationId xmlns:a16="http://schemas.microsoft.com/office/drawing/2014/main" id="{552421A8-F012-4CA3-A6D1-BF6D827B2965}"/>
                </a:ext>
              </a:extLst>
            </p:cNvPr>
            <p:cNvSpPr>
              <a:spLocks noChangeArrowheads="1"/>
            </p:cNvSpPr>
            <p:nvPr/>
          </p:nvSpPr>
          <p:spPr bwMode="auto">
            <a:xfrm>
              <a:off x="6224588" y="3687763"/>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92" name="Rectangle 23">
              <a:extLst>
                <a:ext uri="{FF2B5EF4-FFF2-40B4-BE49-F238E27FC236}">
                  <a16:creationId xmlns:a16="http://schemas.microsoft.com/office/drawing/2014/main" id="{9E254031-FBE7-4D25-BADB-2B0EFFDB6E75}"/>
                </a:ext>
              </a:extLst>
            </p:cNvPr>
            <p:cNvSpPr>
              <a:spLocks noChangeArrowheads="1"/>
            </p:cNvSpPr>
            <p:nvPr/>
          </p:nvSpPr>
          <p:spPr bwMode="auto">
            <a:xfrm>
              <a:off x="6224588" y="3894138"/>
              <a:ext cx="306388" cy="152400"/>
            </a:xfrm>
            <a:prstGeom prst="rect">
              <a:avLst/>
            </a:prstGeom>
            <a:solidFill>
              <a:srgbClr val="FFE1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93" name="Rectangle 24">
              <a:extLst>
                <a:ext uri="{FF2B5EF4-FFF2-40B4-BE49-F238E27FC236}">
                  <a16:creationId xmlns:a16="http://schemas.microsoft.com/office/drawing/2014/main" id="{3B32039F-DB2F-470D-9E5C-5DF1A9804793}"/>
                </a:ext>
              </a:extLst>
            </p:cNvPr>
            <p:cNvSpPr>
              <a:spLocks noChangeArrowheads="1"/>
            </p:cNvSpPr>
            <p:nvPr/>
          </p:nvSpPr>
          <p:spPr bwMode="auto">
            <a:xfrm>
              <a:off x="6224588" y="3894138"/>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94" name="Rectangle 26">
              <a:extLst>
                <a:ext uri="{FF2B5EF4-FFF2-40B4-BE49-F238E27FC236}">
                  <a16:creationId xmlns:a16="http://schemas.microsoft.com/office/drawing/2014/main" id="{EF4A8CCD-1729-46DF-8361-B09AA979CD33}"/>
                </a:ext>
              </a:extLst>
            </p:cNvPr>
            <p:cNvSpPr>
              <a:spLocks noChangeArrowheads="1"/>
            </p:cNvSpPr>
            <p:nvPr/>
          </p:nvSpPr>
          <p:spPr bwMode="auto">
            <a:xfrm>
              <a:off x="6224588" y="4102100"/>
              <a:ext cx="306388" cy="152400"/>
            </a:xfrm>
            <a:prstGeom prst="rect">
              <a:avLst/>
            </a:prstGeom>
            <a:solidFill>
              <a:srgbClr val="FFAA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95" name="Rectangle 27">
              <a:extLst>
                <a:ext uri="{FF2B5EF4-FFF2-40B4-BE49-F238E27FC236}">
                  <a16:creationId xmlns:a16="http://schemas.microsoft.com/office/drawing/2014/main" id="{8EF06320-D055-4552-941D-D32BA2B63258}"/>
                </a:ext>
              </a:extLst>
            </p:cNvPr>
            <p:cNvSpPr>
              <a:spLocks noChangeArrowheads="1"/>
            </p:cNvSpPr>
            <p:nvPr/>
          </p:nvSpPr>
          <p:spPr bwMode="auto">
            <a:xfrm>
              <a:off x="6224588" y="4102100"/>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96" name="Rectangle 29">
              <a:extLst>
                <a:ext uri="{FF2B5EF4-FFF2-40B4-BE49-F238E27FC236}">
                  <a16:creationId xmlns:a16="http://schemas.microsoft.com/office/drawing/2014/main" id="{87FB15C4-918A-45AA-B393-738E72E912AA}"/>
                </a:ext>
              </a:extLst>
            </p:cNvPr>
            <p:cNvSpPr>
              <a:spLocks noChangeArrowheads="1"/>
            </p:cNvSpPr>
            <p:nvPr/>
          </p:nvSpPr>
          <p:spPr bwMode="auto">
            <a:xfrm>
              <a:off x="6224588" y="4308475"/>
              <a:ext cx="306388" cy="152400"/>
            </a:xfrm>
            <a:prstGeom prst="rect">
              <a:avLst/>
            </a:prstGeom>
            <a:solidFill>
              <a:srgbClr val="FF73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97" name="Rectangle 30">
              <a:extLst>
                <a:ext uri="{FF2B5EF4-FFF2-40B4-BE49-F238E27FC236}">
                  <a16:creationId xmlns:a16="http://schemas.microsoft.com/office/drawing/2014/main" id="{55FC992F-C4C0-4543-AD53-5E656A917A3A}"/>
                </a:ext>
              </a:extLst>
            </p:cNvPr>
            <p:cNvSpPr>
              <a:spLocks noChangeArrowheads="1"/>
            </p:cNvSpPr>
            <p:nvPr/>
          </p:nvSpPr>
          <p:spPr bwMode="auto">
            <a:xfrm>
              <a:off x="6224588" y="4308475"/>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98" name="Rectangle 32">
              <a:extLst>
                <a:ext uri="{FF2B5EF4-FFF2-40B4-BE49-F238E27FC236}">
                  <a16:creationId xmlns:a16="http://schemas.microsoft.com/office/drawing/2014/main" id="{4A12E1B9-2D19-4892-92ED-04DED07EE0EE}"/>
                </a:ext>
              </a:extLst>
            </p:cNvPr>
            <p:cNvSpPr>
              <a:spLocks noChangeArrowheads="1"/>
            </p:cNvSpPr>
            <p:nvPr/>
          </p:nvSpPr>
          <p:spPr bwMode="auto">
            <a:xfrm>
              <a:off x="6224588" y="4514850"/>
              <a:ext cx="306388" cy="152400"/>
            </a:xfrm>
            <a:prstGeom prst="rect">
              <a:avLst/>
            </a:prstGeom>
            <a:solidFill>
              <a:srgbClr val="FF37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99" name="Rectangle 33">
              <a:extLst>
                <a:ext uri="{FF2B5EF4-FFF2-40B4-BE49-F238E27FC236}">
                  <a16:creationId xmlns:a16="http://schemas.microsoft.com/office/drawing/2014/main" id="{147BB0B6-80B0-4CA4-844D-DD12CAEE15F9}"/>
                </a:ext>
              </a:extLst>
            </p:cNvPr>
            <p:cNvSpPr>
              <a:spLocks noChangeArrowheads="1"/>
            </p:cNvSpPr>
            <p:nvPr/>
          </p:nvSpPr>
          <p:spPr bwMode="auto">
            <a:xfrm>
              <a:off x="6224588" y="4514850"/>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0" name="Rectangle 35">
              <a:extLst>
                <a:ext uri="{FF2B5EF4-FFF2-40B4-BE49-F238E27FC236}">
                  <a16:creationId xmlns:a16="http://schemas.microsoft.com/office/drawing/2014/main" id="{1B408E0A-BC02-4A4F-BEB1-76DADAB2EF63}"/>
                </a:ext>
              </a:extLst>
            </p:cNvPr>
            <p:cNvSpPr>
              <a:spLocks noChangeArrowheads="1"/>
            </p:cNvSpPr>
            <p:nvPr/>
          </p:nvSpPr>
          <p:spPr bwMode="auto">
            <a:xfrm>
              <a:off x="6224588" y="4721225"/>
              <a:ext cx="306388" cy="152400"/>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101" name="Rectangle 36">
              <a:extLst>
                <a:ext uri="{FF2B5EF4-FFF2-40B4-BE49-F238E27FC236}">
                  <a16:creationId xmlns:a16="http://schemas.microsoft.com/office/drawing/2014/main" id="{FA55BDDC-D9E6-4A62-9C99-8E0A9ED70BAF}"/>
                </a:ext>
              </a:extLst>
            </p:cNvPr>
            <p:cNvSpPr>
              <a:spLocks noChangeArrowheads="1"/>
            </p:cNvSpPr>
            <p:nvPr/>
          </p:nvSpPr>
          <p:spPr bwMode="auto">
            <a:xfrm>
              <a:off x="6224588" y="4721225"/>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sp>
        <p:nvSpPr>
          <p:cNvPr id="102" name="TextBox 101">
            <a:extLst>
              <a:ext uri="{FF2B5EF4-FFF2-40B4-BE49-F238E27FC236}">
                <a16:creationId xmlns:a16="http://schemas.microsoft.com/office/drawing/2014/main" id="{95B28640-000D-4B0E-8986-7C88E68A043B}"/>
              </a:ext>
            </a:extLst>
          </p:cNvPr>
          <p:cNvSpPr txBox="1"/>
          <p:nvPr/>
        </p:nvSpPr>
        <p:spPr>
          <a:xfrm>
            <a:off x="4527995" y="4294977"/>
            <a:ext cx="1968055" cy="584775"/>
          </a:xfrm>
          <a:prstGeom prst="rect">
            <a:avLst/>
          </a:prstGeom>
          <a:noFill/>
        </p:spPr>
        <p:txBody>
          <a:bodyPr wrap="square" rtlCol="0">
            <a:spAutoFit/>
          </a:bodyPr>
          <a:lstStyle/>
          <a:p>
            <a:r>
              <a:rPr lang="en-US" sz="1600" dirty="0"/>
              <a:t>1 – Low Adaptive Capacity</a:t>
            </a:r>
          </a:p>
        </p:txBody>
      </p:sp>
      <p:sp>
        <p:nvSpPr>
          <p:cNvPr id="103" name="TextBox 102">
            <a:extLst>
              <a:ext uri="{FF2B5EF4-FFF2-40B4-BE49-F238E27FC236}">
                <a16:creationId xmlns:a16="http://schemas.microsoft.com/office/drawing/2014/main" id="{17543567-0888-4383-9A14-D17EA6B0A229}"/>
              </a:ext>
            </a:extLst>
          </p:cNvPr>
          <p:cNvSpPr txBox="1"/>
          <p:nvPr/>
        </p:nvSpPr>
        <p:spPr>
          <a:xfrm>
            <a:off x="4466336" y="6155527"/>
            <a:ext cx="2115439" cy="584775"/>
          </a:xfrm>
          <a:prstGeom prst="rect">
            <a:avLst/>
          </a:prstGeom>
          <a:noFill/>
        </p:spPr>
        <p:txBody>
          <a:bodyPr wrap="square" rtlCol="0">
            <a:spAutoFit/>
          </a:bodyPr>
          <a:lstStyle/>
          <a:p>
            <a:r>
              <a:rPr lang="en-US" sz="1600" dirty="0"/>
              <a:t>10 – High Adaptive Capacity</a:t>
            </a:r>
          </a:p>
        </p:txBody>
      </p:sp>
      <p:grpSp>
        <p:nvGrpSpPr>
          <p:cNvPr id="104" name="Group 103">
            <a:extLst>
              <a:ext uri="{FF2B5EF4-FFF2-40B4-BE49-F238E27FC236}">
                <a16:creationId xmlns:a16="http://schemas.microsoft.com/office/drawing/2014/main" id="{989526CF-E32B-4DC4-B78E-915CDD5B3754}"/>
              </a:ext>
            </a:extLst>
          </p:cNvPr>
          <p:cNvGrpSpPr/>
          <p:nvPr/>
        </p:nvGrpSpPr>
        <p:grpSpPr>
          <a:xfrm>
            <a:off x="6826097" y="4348095"/>
            <a:ext cx="306388" cy="2012950"/>
            <a:chOff x="6224588" y="2860675"/>
            <a:chExt cx="306388" cy="2012950"/>
          </a:xfrm>
        </p:grpSpPr>
        <p:sp>
          <p:nvSpPr>
            <p:cNvPr id="105" name="Rectangle 8">
              <a:extLst>
                <a:ext uri="{FF2B5EF4-FFF2-40B4-BE49-F238E27FC236}">
                  <a16:creationId xmlns:a16="http://schemas.microsoft.com/office/drawing/2014/main" id="{EAB096FA-EDE1-4275-BDBB-508536EF685B}"/>
                </a:ext>
              </a:extLst>
            </p:cNvPr>
            <p:cNvSpPr>
              <a:spLocks noChangeArrowheads="1"/>
            </p:cNvSpPr>
            <p:nvPr/>
          </p:nvSpPr>
          <p:spPr bwMode="auto">
            <a:xfrm>
              <a:off x="6224588" y="2860675"/>
              <a:ext cx="306388" cy="152400"/>
            </a:xfrm>
            <a:prstGeom prst="rect">
              <a:avLst/>
            </a:prstGeom>
            <a:solidFill>
              <a:srgbClr val="38A8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106" name="Rectangle 9">
              <a:extLst>
                <a:ext uri="{FF2B5EF4-FFF2-40B4-BE49-F238E27FC236}">
                  <a16:creationId xmlns:a16="http://schemas.microsoft.com/office/drawing/2014/main" id="{B0D2C3B2-12C1-43BC-A9B9-CC2CA2326A2F}"/>
                </a:ext>
              </a:extLst>
            </p:cNvPr>
            <p:cNvSpPr>
              <a:spLocks noChangeArrowheads="1"/>
            </p:cNvSpPr>
            <p:nvPr/>
          </p:nvSpPr>
          <p:spPr bwMode="auto">
            <a:xfrm>
              <a:off x="6224588" y="2860675"/>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7" name="Rectangle 11">
              <a:extLst>
                <a:ext uri="{FF2B5EF4-FFF2-40B4-BE49-F238E27FC236}">
                  <a16:creationId xmlns:a16="http://schemas.microsoft.com/office/drawing/2014/main" id="{E9399B61-1337-4454-A946-D6BC1C56FFC6}"/>
                </a:ext>
              </a:extLst>
            </p:cNvPr>
            <p:cNvSpPr>
              <a:spLocks noChangeArrowheads="1"/>
            </p:cNvSpPr>
            <p:nvPr/>
          </p:nvSpPr>
          <p:spPr bwMode="auto">
            <a:xfrm>
              <a:off x="6224588" y="3068638"/>
              <a:ext cx="306388" cy="152400"/>
            </a:xfrm>
            <a:prstGeom prst="rect">
              <a:avLst/>
            </a:prstGeom>
            <a:solidFill>
              <a:srgbClr val="5ABA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108" name="Rectangle 12">
              <a:extLst>
                <a:ext uri="{FF2B5EF4-FFF2-40B4-BE49-F238E27FC236}">
                  <a16:creationId xmlns:a16="http://schemas.microsoft.com/office/drawing/2014/main" id="{8D663029-8B0D-4CFF-AC96-511E4A4A73CE}"/>
                </a:ext>
              </a:extLst>
            </p:cNvPr>
            <p:cNvSpPr>
              <a:spLocks noChangeArrowheads="1"/>
            </p:cNvSpPr>
            <p:nvPr/>
          </p:nvSpPr>
          <p:spPr bwMode="auto">
            <a:xfrm>
              <a:off x="6224588" y="3068638"/>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9" name="Rectangle 14">
              <a:extLst>
                <a:ext uri="{FF2B5EF4-FFF2-40B4-BE49-F238E27FC236}">
                  <a16:creationId xmlns:a16="http://schemas.microsoft.com/office/drawing/2014/main" id="{39148CEE-D2F7-4746-828D-A2F36B6A36C0}"/>
                </a:ext>
              </a:extLst>
            </p:cNvPr>
            <p:cNvSpPr>
              <a:spLocks noChangeArrowheads="1"/>
            </p:cNvSpPr>
            <p:nvPr/>
          </p:nvSpPr>
          <p:spPr bwMode="auto">
            <a:xfrm>
              <a:off x="6224588" y="3275013"/>
              <a:ext cx="306388" cy="152400"/>
            </a:xfrm>
            <a:prstGeom prst="rect">
              <a:avLst/>
            </a:prstGeom>
            <a:solidFill>
              <a:srgbClr val="83CF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110" name="Rectangle 15">
              <a:extLst>
                <a:ext uri="{FF2B5EF4-FFF2-40B4-BE49-F238E27FC236}">
                  <a16:creationId xmlns:a16="http://schemas.microsoft.com/office/drawing/2014/main" id="{3F0CE5BC-59CF-49F8-95EE-099C4735FAC0}"/>
                </a:ext>
              </a:extLst>
            </p:cNvPr>
            <p:cNvSpPr>
              <a:spLocks noChangeArrowheads="1"/>
            </p:cNvSpPr>
            <p:nvPr/>
          </p:nvSpPr>
          <p:spPr bwMode="auto">
            <a:xfrm>
              <a:off x="6224588" y="3275013"/>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11" name="Rectangle 17">
              <a:extLst>
                <a:ext uri="{FF2B5EF4-FFF2-40B4-BE49-F238E27FC236}">
                  <a16:creationId xmlns:a16="http://schemas.microsoft.com/office/drawing/2014/main" id="{2CA427F6-EB6C-4DD0-8092-D812258AB1C4}"/>
                </a:ext>
              </a:extLst>
            </p:cNvPr>
            <p:cNvSpPr>
              <a:spLocks noChangeArrowheads="1"/>
            </p:cNvSpPr>
            <p:nvPr/>
          </p:nvSpPr>
          <p:spPr bwMode="auto">
            <a:xfrm>
              <a:off x="6224588" y="3481388"/>
              <a:ext cx="306388" cy="152400"/>
            </a:xfrm>
            <a:prstGeom prst="rect">
              <a:avLst/>
            </a:prstGeom>
            <a:solidFill>
              <a:srgbClr val="B0E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112" name="Rectangle 18">
              <a:extLst>
                <a:ext uri="{FF2B5EF4-FFF2-40B4-BE49-F238E27FC236}">
                  <a16:creationId xmlns:a16="http://schemas.microsoft.com/office/drawing/2014/main" id="{62A032F4-493A-4438-8AB1-CC60FE47A2A2}"/>
                </a:ext>
              </a:extLst>
            </p:cNvPr>
            <p:cNvSpPr>
              <a:spLocks noChangeArrowheads="1"/>
            </p:cNvSpPr>
            <p:nvPr/>
          </p:nvSpPr>
          <p:spPr bwMode="auto">
            <a:xfrm>
              <a:off x="6224588" y="3481388"/>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13" name="Rectangle 20">
              <a:extLst>
                <a:ext uri="{FF2B5EF4-FFF2-40B4-BE49-F238E27FC236}">
                  <a16:creationId xmlns:a16="http://schemas.microsoft.com/office/drawing/2014/main" id="{305A318C-1512-4A23-8298-D334A9FF2D49}"/>
                </a:ext>
              </a:extLst>
            </p:cNvPr>
            <p:cNvSpPr>
              <a:spLocks noChangeArrowheads="1"/>
            </p:cNvSpPr>
            <p:nvPr/>
          </p:nvSpPr>
          <p:spPr bwMode="auto">
            <a:xfrm>
              <a:off x="6224588" y="3687763"/>
              <a:ext cx="306388" cy="152400"/>
            </a:xfrm>
            <a:prstGeom prst="rect">
              <a:avLst/>
            </a:prstGeom>
            <a:solidFill>
              <a:srgbClr val="E4F5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114" name="Rectangle 21">
              <a:extLst>
                <a:ext uri="{FF2B5EF4-FFF2-40B4-BE49-F238E27FC236}">
                  <a16:creationId xmlns:a16="http://schemas.microsoft.com/office/drawing/2014/main" id="{736627C7-33D0-43B3-A3EC-BD25B986FA20}"/>
                </a:ext>
              </a:extLst>
            </p:cNvPr>
            <p:cNvSpPr>
              <a:spLocks noChangeArrowheads="1"/>
            </p:cNvSpPr>
            <p:nvPr/>
          </p:nvSpPr>
          <p:spPr bwMode="auto">
            <a:xfrm>
              <a:off x="6224588" y="3687763"/>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15" name="Rectangle 23">
              <a:extLst>
                <a:ext uri="{FF2B5EF4-FFF2-40B4-BE49-F238E27FC236}">
                  <a16:creationId xmlns:a16="http://schemas.microsoft.com/office/drawing/2014/main" id="{4A7B4201-5900-4538-9EB4-3A647A988DD2}"/>
                </a:ext>
              </a:extLst>
            </p:cNvPr>
            <p:cNvSpPr>
              <a:spLocks noChangeArrowheads="1"/>
            </p:cNvSpPr>
            <p:nvPr/>
          </p:nvSpPr>
          <p:spPr bwMode="auto">
            <a:xfrm>
              <a:off x="6224588" y="3894138"/>
              <a:ext cx="306388" cy="152400"/>
            </a:xfrm>
            <a:prstGeom prst="rect">
              <a:avLst/>
            </a:prstGeom>
            <a:solidFill>
              <a:srgbClr val="FFE1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116" name="Rectangle 24">
              <a:extLst>
                <a:ext uri="{FF2B5EF4-FFF2-40B4-BE49-F238E27FC236}">
                  <a16:creationId xmlns:a16="http://schemas.microsoft.com/office/drawing/2014/main" id="{005437A7-D0FA-4AED-BDF9-FADA87F53679}"/>
                </a:ext>
              </a:extLst>
            </p:cNvPr>
            <p:cNvSpPr>
              <a:spLocks noChangeArrowheads="1"/>
            </p:cNvSpPr>
            <p:nvPr/>
          </p:nvSpPr>
          <p:spPr bwMode="auto">
            <a:xfrm>
              <a:off x="6224588" y="3894138"/>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17" name="Rectangle 26">
              <a:extLst>
                <a:ext uri="{FF2B5EF4-FFF2-40B4-BE49-F238E27FC236}">
                  <a16:creationId xmlns:a16="http://schemas.microsoft.com/office/drawing/2014/main" id="{6364C8CD-1D25-4B63-A853-94A6F8BAB6E5}"/>
                </a:ext>
              </a:extLst>
            </p:cNvPr>
            <p:cNvSpPr>
              <a:spLocks noChangeArrowheads="1"/>
            </p:cNvSpPr>
            <p:nvPr/>
          </p:nvSpPr>
          <p:spPr bwMode="auto">
            <a:xfrm>
              <a:off x="6224588" y="4102100"/>
              <a:ext cx="306388" cy="152400"/>
            </a:xfrm>
            <a:prstGeom prst="rect">
              <a:avLst/>
            </a:prstGeom>
            <a:solidFill>
              <a:srgbClr val="FFAA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118" name="Rectangle 27">
              <a:extLst>
                <a:ext uri="{FF2B5EF4-FFF2-40B4-BE49-F238E27FC236}">
                  <a16:creationId xmlns:a16="http://schemas.microsoft.com/office/drawing/2014/main" id="{343EFDA5-C36C-4A22-9D43-E3C831768227}"/>
                </a:ext>
              </a:extLst>
            </p:cNvPr>
            <p:cNvSpPr>
              <a:spLocks noChangeArrowheads="1"/>
            </p:cNvSpPr>
            <p:nvPr/>
          </p:nvSpPr>
          <p:spPr bwMode="auto">
            <a:xfrm>
              <a:off x="6224588" y="4102100"/>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19" name="Rectangle 29">
              <a:extLst>
                <a:ext uri="{FF2B5EF4-FFF2-40B4-BE49-F238E27FC236}">
                  <a16:creationId xmlns:a16="http://schemas.microsoft.com/office/drawing/2014/main" id="{C6FB2D7C-FD75-4219-82B5-7BAB8EBA6FB0}"/>
                </a:ext>
              </a:extLst>
            </p:cNvPr>
            <p:cNvSpPr>
              <a:spLocks noChangeArrowheads="1"/>
            </p:cNvSpPr>
            <p:nvPr/>
          </p:nvSpPr>
          <p:spPr bwMode="auto">
            <a:xfrm>
              <a:off x="6224588" y="4308475"/>
              <a:ext cx="306388" cy="152400"/>
            </a:xfrm>
            <a:prstGeom prst="rect">
              <a:avLst/>
            </a:prstGeom>
            <a:solidFill>
              <a:srgbClr val="FF73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120" name="Rectangle 30">
              <a:extLst>
                <a:ext uri="{FF2B5EF4-FFF2-40B4-BE49-F238E27FC236}">
                  <a16:creationId xmlns:a16="http://schemas.microsoft.com/office/drawing/2014/main" id="{2F24EBC4-BBF4-48C9-8030-197E9085DBDA}"/>
                </a:ext>
              </a:extLst>
            </p:cNvPr>
            <p:cNvSpPr>
              <a:spLocks noChangeArrowheads="1"/>
            </p:cNvSpPr>
            <p:nvPr/>
          </p:nvSpPr>
          <p:spPr bwMode="auto">
            <a:xfrm>
              <a:off x="6224588" y="4308475"/>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1" name="Rectangle 32">
              <a:extLst>
                <a:ext uri="{FF2B5EF4-FFF2-40B4-BE49-F238E27FC236}">
                  <a16:creationId xmlns:a16="http://schemas.microsoft.com/office/drawing/2014/main" id="{C0E233FE-6440-40CF-B7DA-05B7A5A65EC0}"/>
                </a:ext>
              </a:extLst>
            </p:cNvPr>
            <p:cNvSpPr>
              <a:spLocks noChangeArrowheads="1"/>
            </p:cNvSpPr>
            <p:nvPr/>
          </p:nvSpPr>
          <p:spPr bwMode="auto">
            <a:xfrm>
              <a:off x="6224588" y="4514850"/>
              <a:ext cx="306388" cy="152400"/>
            </a:xfrm>
            <a:prstGeom prst="rect">
              <a:avLst/>
            </a:prstGeom>
            <a:solidFill>
              <a:srgbClr val="FF37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122" name="Rectangle 33">
              <a:extLst>
                <a:ext uri="{FF2B5EF4-FFF2-40B4-BE49-F238E27FC236}">
                  <a16:creationId xmlns:a16="http://schemas.microsoft.com/office/drawing/2014/main" id="{60A49818-83EE-4590-88F0-7CE8FF596567}"/>
                </a:ext>
              </a:extLst>
            </p:cNvPr>
            <p:cNvSpPr>
              <a:spLocks noChangeArrowheads="1"/>
            </p:cNvSpPr>
            <p:nvPr/>
          </p:nvSpPr>
          <p:spPr bwMode="auto">
            <a:xfrm>
              <a:off x="6224588" y="4514850"/>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3" name="Rectangle 35">
              <a:extLst>
                <a:ext uri="{FF2B5EF4-FFF2-40B4-BE49-F238E27FC236}">
                  <a16:creationId xmlns:a16="http://schemas.microsoft.com/office/drawing/2014/main" id="{38774357-36AE-45BC-AB9C-9568FF16B0DF}"/>
                </a:ext>
              </a:extLst>
            </p:cNvPr>
            <p:cNvSpPr>
              <a:spLocks noChangeArrowheads="1"/>
            </p:cNvSpPr>
            <p:nvPr/>
          </p:nvSpPr>
          <p:spPr bwMode="auto">
            <a:xfrm>
              <a:off x="6224588" y="4721225"/>
              <a:ext cx="306388" cy="152400"/>
            </a:xfrm>
            <a:prstGeom prst="rect">
              <a:avLst/>
            </a:prstGeom>
            <a:solidFill>
              <a:srgbClr val="FF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600"/>
            </a:p>
          </p:txBody>
        </p:sp>
        <p:sp>
          <p:nvSpPr>
            <p:cNvPr id="124" name="Rectangle 36">
              <a:extLst>
                <a:ext uri="{FF2B5EF4-FFF2-40B4-BE49-F238E27FC236}">
                  <a16:creationId xmlns:a16="http://schemas.microsoft.com/office/drawing/2014/main" id="{A2B1DB0A-D767-4673-85BA-7959030D504F}"/>
                </a:ext>
              </a:extLst>
            </p:cNvPr>
            <p:cNvSpPr>
              <a:spLocks noChangeArrowheads="1"/>
            </p:cNvSpPr>
            <p:nvPr/>
          </p:nvSpPr>
          <p:spPr bwMode="auto">
            <a:xfrm>
              <a:off x="6224588" y="4721225"/>
              <a:ext cx="306388" cy="152400"/>
            </a:xfrm>
            <a:prstGeom prst="rect">
              <a:avLst/>
            </a:prstGeom>
            <a:noFill/>
            <a:ln w="11113">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grpSp>
      <p:sp>
        <p:nvSpPr>
          <p:cNvPr id="125" name="TextBox 124">
            <a:extLst>
              <a:ext uri="{FF2B5EF4-FFF2-40B4-BE49-F238E27FC236}">
                <a16:creationId xmlns:a16="http://schemas.microsoft.com/office/drawing/2014/main" id="{E2F055B8-5ED6-4ECF-8670-550155D73E36}"/>
              </a:ext>
            </a:extLst>
          </p:cNvPr>
          <p:cNvSpPr txBox="1"/>
          <p:nvPr/>
        </p:nvSpPr>
        <p:spPr>
          <a:xfrm>
            <a:off x="7194144" y="4239629"/>
            <a:ext cx="1879041" cy="338554"/>
          </a:xfrm>
          <a:prstGeom prst="rect">
            <a:avLst/>
          </a:prstGeom>
          <a:noFill/>
        </p:spPr>
        <p:txBody>
          <a:bodyPr wrap="none" rtlCol="0">
            <a:spAutoFit/>
          </a:bodyPr>
          <a:lstStyle/>
          <a:p>
            <a:r>
              <a:rPr lang="en-US" sz="1600" dirty="0"/>
              <a:t>1 – Low Vulnerability</a:t>
            </a:r>
          </a:p>
        </p:txBody>
      </p:sp>
      <p:sp>
        <p:nvSpPr>
          <p:cNvPr id="126" name="TextBox 125">
            <a:extLst>
              <a:ext uri="{FF2B5EF4-FFF2-40B4-BE49-F238E27FC236}">
                <a16:creationId xmlns:a16="http://schemas.microsoft.com/office/drawing/2014/main" id="{2FA2848C-8AFD-438C-99DA-0364831813E0}"/>
              </a:ext>
            </a:extLst>
          </p:cNvPr>
          <p:cNvSpPr txBox="1"/>
          <p:nvPr/>
        </p:nvSpPr>
        <p:spPr>
          <a:xfrm>
            <a:off x="7132485" y="6100179"/>
            <a:ext cx="2020105" cy="338554"/>
          </a:xfrm>
          <a:prstGeom prst="rect">
            <a:avLst/>
          </a:prstGeom>
          <a:noFill/>
        </p:spPr>
        <p:txBody>
          <a:bodyPr wrap="none" rtlCol="0">
            <a:spAutoFit/>
          </a:bodyPr>
          <a:lstStyle/>
          <a:p>
            <a:r>
              <a:rPr lang="en-US" sz="1600" dirty="0"/>
              <a:t>10 – High Vulnerability</a:t>
            </a:r>
          </a:p>
        </p:txBody>
      </p:sp>
    </p:spTree>
    <p:extLst>
      <p:ext uri="{BB962C8B-B14F-4D97-AF65-F5344CB8AC3E}">
        <p14:creationId xmlns:p14="http://schemas.microsoft.com/office/powerpoint/2010/main" val="407697444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70384B-9830-473E-9F4E-5D8D38470B03}"/>
              </a:ext>
            </a:extLst>
          </p:cNvPr>
          <p:cNvSpPr>
            <a:spLocks noGrp="1"/>
          </p:cNvSpPr>
          <p:nvPr>
            <p:ph type="sldNum" sz="quarter" idx="4"/>
          </p:nvPr>
        </p:nvSpPr>
        <p:spPr/>
        <p:txBody>
          <a:bodyPr/>
          <a:lstStyle/>
          <a:p>
            <a:fld id="{927968B9-F71B-4241-9647-2B023690AF84}" type="slidenum">
              <a:rPr lang="en-US" smtClean="0"/>
              <a:t>29</a:t>
            </a:fld>
            <a:endParaRPr lang="en-US" dirty="0"/>
          </a:p>
        </p:txBody>
      </p:sp>
      <p:sp>
        <p:nvSpPr>
          <p:cNvPr id="4" name="Rectangle 2">
            <a:extLst>
              <a:ext uri="{FF2B5EF4-FFF2-40B4-BE49-F238E27FC236}">
                <a16:creationId xmlns:a16="http://schemas.microsoft.com/office/drawing/2014/main" id="{E9200E30-9191-409E-93CB-57CF6F0C887F}"/>
              </a:ext>
            </a:extLst>
          </p:cNvPr>
          <p:cNvSpPr txBox="1">
            <a:spLocks noChangeArrowheads="1"/>
          </p:cNvSpPr>
          <p:nvPr/>
        </p:nvSpPr>
        <p:spPr>
          <a:xfrm>
            <a:off x="1085850" y="9938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تنفيذ التجميع الهندسي </a:t>
            </a:r>
          </a:p>
          <a:p>
            <a:pPr algn="ctr">
              <a:defRPr/>
            </a:pPr>
            <a:r>
              <a:rPr lang="en-US" sz="3600" b="1" dirty="0">
                <a:solidFill>
                  <a:schemeClr val="bg1"/>
                </a:solidFill>
                <a:cs typeface="Arial" pitchFamily="34" charset="0"/>
              </a:rPr>
              <a:t>(</a:t>
            </a:r>
            <a:r>
              <a:rPr lang="ar-SY" sz="3600" b="1" dirty="0">
                <a:solidFill>
                  <a:schemeClr val="bg1"/>
                </a:solidFill>
                <a:cs typeface="Arial" pitchFamily="34" charset="0"/>
              </a:rPr>
              <a:t>عكس قيم مؤشر القدرة على التكيف</a:t>
            </a:r>
            <a:r>
              <a:rPr lang="en-US" sz="3600" b="1" dirty="0">
                <a:solidFill>
                  <a:schemeClr val="bg1"/>
                </a:solidFill>
                <a:cs typeface="Arial" pitchFamily="34" charset="0"/>
              </a:rPr>
              <a:t>)</a:t>
            </a:r>
          </a:p>
        </p:txBody>
      </p:sp>
      <p:pic>
        <p:nvPicPr>
          <p:cNvPr id="5" name="Picture 4">
            <a:extLst>
              <a:ext uri="{FF2B5EF4-FFF2-40B4-BE49-F238E27FC236}">
                <a16:creationId xmlns:a16="http://schemas.microsoft.com/office/drawing/2014/main" id="{44E14D3A-2E24-447C-B6CF-379FDE437393}"/>
              </a:ext>
            </a:extLst>
          </p:cNvPr>
          <p:cNvPicPr>
            <a:picLocks noChangeAspect="1"/>
          </p:cNvPicPr>
          <p:nvPr/>
        </p:nvPicPr>
        <p:blipFill rotWithShape="1">
          <a:blip r:embed="rId3"/>
          <a:srcRect l="16588" t="12524" r="54791" b="21886"/>
          <a:stretch/>
        </p:blipFill>
        <p:spPr>
          <a:xfrm>
            <a:off x="1219200" y="1123951"/>
            <a:ext cx="7020950" cy="5663236"/>
          </a:xfrm>
          <a:prstGeom prst="rect">
            <a:avLst/>
          </a:prstGeom>
          <a:ln>
            <a:solidFill>
              <a:schemeClr val="bg1">
                <a:lumMod val="65000"/>
              </a:schemeClr>
            </a:solidFill>
          </a:ln>
        </p:spPr>
      </p:pic>
      <p:sp>
        <p:nvSpPr>
          <p:cNvPr id="6" name="Rectangle: Rounded Corners 5">
            <a:extLst>
              <a:ext uri="{FF2B5EF4-FFF2-40B4-BE49-F238E27FC236}">
                <a16:creationId xmlns:a16="http://schemas.microsoft.com/office/drawing/2014/main" id="{9A764D37-1886-4914-ACE6-5B024177A37A}"/>
              </a:ext>
            </a:extLst>
          </p:cNvPr>
          <p:cNvSpPr/>
          <p:nvPr/>
        </p:nvSpPr>
        <p:spPr>
          <a:xfrm>
            <a:off x="809626" y="4550230"/>
            <a:ext cx="7886700" cy="1338943"/>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5161229-1A8D-4D7D-8956-D535B3B25CAE}"/>
              </a:ext>
            </a:extLst>
          </p:cNvPr>
          <p:cNvSpPr txBox="1"/>
          <p:nvPr/>
        </p:nvSpPr>
        <p:spPr>
          <a:xfrm>
            <a:off x="809625" y="4716503"/>
            <a:ext cx="4567918" cy="369332"/>
          </a:xfrm>
          <a:prstGeom prst="rect">
            <a:avLst/>
          </a:prstGeom>
          <a:noFill/>
        </p:spPr>
        <p:txBody>
          <a:bodyPr wrap="square" rtlCol="0">
            <a:spAutoFit/>
          </a:bodyPr>
          <a:lstStyle/>
          <a:p>
            <a:r>
              <a:rPr lang="en-US" dirty="0">
                <a:solidFill>
                  <a:schemeClr val="bg1"/>
                </a:solidFill>
              </a:rPr>
              <a:t>Equation written in raster calculator as:</a:t>
            </a:r>
          </a:p>
        </p:txBody>
      </p:sp>
      <p:sp>
        <p:nvSpPr>
          <p:cNvPr id="8" name="TextBox 7">
            <a:extLst>
              <a:ext uri="{FF2B5EF4-FFF2-40B4-BE49-F238E27FC236}">
                <a16:creationId xmlns:a16="http://schemas.microsoft.com/office/drawing/2014/main" id="{BB981FCA-ECA5-465D-8EEC-F23C13C4885E}"/>
              </a:ext>
            </a:extLst>
          </p:cNvPr>
          <p:cNvSpPr txBox="1"/>
          <p:nvPr/>
        </p:nvSpPr>
        <p:spPr>
          <a:xfrm>
            <a:off x="1076325" y="5352353"/>
            <a:ext cx="8943975" cy="323165"/>
          </a:xfrm>
          <a:prstGeom prst="rect">
            <a:avLst/>
          </a:prstGeom>
          <a:noFill/>
        </p:spPr>
        <p:txBody>
          <a:bodyPr wrap="square" rtlCol="0">
            <a:spAutoFit/>
          </a:bodyPr>
          <a:lstStyle/>
          <a:p>
            <a:r>
              <a:rPr lang="en-US" sz="1500" dirty="0">
                <a:solidFill>
                  <a:schemeClr val="bg1"/>
                </a:solidFill>
              </a:rPr>
              <a:t>Power((11-indicator1),weight1)*Power((11-indicator2),weight2)*---*Power((11-indicator</a:t>
            </a:r>
            <a:r>
              <a:rPr lang="en-US" sz="1500" i="1" dirty="0">
                <a:solidFill>
                  <a:schemeClr val="bg1"/>
                </a:solidFill>
              </a:rPr>
              <a:t>n)</a:t>
            </a:r>
            <a:r>
              <a:rPr lang="en-US" sz="1500" dirty="0">
                <a:solidFill>
                  <a:schemeClr val="bg1"/>
                </a:solidFill>
              </a:rPr>
              <a:t>,</a:t>
            </a:r>
            <a:r>
              <a:rPr lang="en-US" sz="1500" dirty="0" err="1">
                <a:solidFill>
                  <a:schemeClr val="bg1"/>
                </a:solidFill>
              </a:rPr>
              <a:t>weight</a:t>
            </a:r>
            <a:r>
              <a:rPr lang="en-US" sz="1500" i="1" dirty="0" err="1">
                <a:solidFill>
                  <a:schemeClr val="bg1"/>
                </a:solidFill>
              </a:rPr>
              <a:t>n</a:t>
            </a:r>
            <a:r>
              <a:rPr lang="en-US" sz="1500" dirty="0">
                <a:solidFill>
                  <a:schemeClr val="bg1"/>
                </a:solidFill>
              </a:rPr>
              <a:t>)</a:t>
            </a:r>
          </a:p>
        </p:txBody>
      </p:sp>
    </p:spTree>
    <p:extLst>
      <p:ext uri="{BB962C8B-B14F-4D97-AF65-F5344CB8AC3E}">
        <p14:creationId xmlns:p14="http://schemas.microsoft.com/office/powerpoint/2010/main" val="2846816226"/>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A64888-A63B-4128-8D05-AE2C82150AF9}"/>
              </a:ext>
            </a:extLst>
          </p:cNvPr>
          <p:cNvSpPr>
            <a:spLocks noGrp="1"/>
          </p:cNvSpPr>
          <p:nvPr>
            <p:ph idx="1"/>
          </p:nvPr>
        </p:nvSpPr>
        <p:spPr>
          <a:xfrm>
            <a:off x="-134187" y="1262743"/>
            <a:ext cx="8871787" cy="3416417"/>
          </a:xfrm>
        </p:spPr>
        <p:txBody>
          <a:bodyPr>
            <a:noAutofit/>
          </a:bodyPr>
          <a:lstStyle/>
          <a:p>
            <a:pPr marL="342900" indent="-342900" algn="r" defTabSz="1028700" rtl="1">
              <a:lnSpc>
                <a:spcPct val="100000"/>
              </a:lnSpc>
              <a:spcBef>
                <a:spcPts val="0"/>
              </a:spcBef>
              <a:spcAft>
                <a:spcPts val="1800"/>
              </a:spcAft>
              <a:buFont typeface="Wingdings" panose="05000000000000000000" pitchFamily="2" charset="2"/>
              <a:buChar char="§"/>
            </a:pPr>
            <a:r>
              <a:rPr lang="ar-SY" sz="2400" dirty="0"/>
              <a:t>لماذا تكون تقييمات قابلية التأثر الجغرافية المكانية مفيدة على المستوى الإقليمي والحوض والمحلي والقطاعي؟</a:t>
            </a:r>
          </a:p>
          <a:p>
            <a:pPr marL="342900" indent="-342900" algn="r" defTabSz="1028700" rtl="1">
              <a:lnSpc>
                <a:spcPct val="100000"/>
              </a:lnSpc>
              <a:spcBef>
                <a:spcPts val="0"/>
              </a:spcBef>
              <a:spcAft>
                <a:spcPts val="1800"/>
              </a:spcAft>
              <a:buFont typeface="Wingdings" panose="05000000000000000000" pitchFamily="2" charset="2"/>
              <a:buChar char="§"/>
            </a:pPr>
            <a:endParaRPr lang="ar-SY" sz="2400" dirty="0"/>
          </a:p>
          <a:p>
            <a:pPr marL="342900" indent="-342900" algn="r" defTabSz="1028700" rtl="1">
              <a:lnSpc>
                <a:spcPct val="100000"/>
              </a:lnSpc>
              <a:spcBef>
                <a:spcPts val="0"/>
              </a:spcBef>
              <a:spcAft>
                <a:spcPts val="1800"/>
              </a:spcAft>
              <a:buFont typeface="Wingdings" panose="05000000000000000000" pitchFamily="2" charset="2"/>
              <a:buChar char="§"/>
            </a:pPr>
            <a:r>
              <a:rPr lang="ar-SY" sz="2400" dirty="0">
                <a:solidFill>
                  <a:schemeClr val="accent5">
                    <a:lumMod val="75000"/>
                  </a:schemeClr>
                </a:solidFill>
              </a:rPr>
              <a:t>منهجية التقييم المتكامل لقابلية التأثر المتبعة في </a:t>
            </a:r>
            <a:r>
              <a:rPr lang="ar-SY" sz="2400" dirty="0" err="1">
                <a:solidFill>
                  <a:schemeClr val="accent5">
                    <a:lumMod val="75000"/>
                  </a:schemeClr>
                </a:solidFill>
              </a:rPr>
              <a:t>ريكار</a:t>
            </a:r>
            <a:endParaRPr lang="ar-SY" sz="2400" dirty="0">
              <a:solidFill>
                <a:schemeClr val="accent5">
                  <a:lumMod val="75000"/>
                </a:schemeClr>
              </a:solidFill>
            </a:endParaRPr>
          </a:p>
          <a:p>
            <a:pPr marL="342900" indent="-342900" algn="r" defTabSz="1028700" rtl="1">
              <a:lnSpc>
                <a:spcPct val="100000"/>
              </a:lnSpc>
              <a:spcBef>
                <a:spcPts val="0"/>
              </a:spcBef>
              <a:spcAft>
                <a:spcPts val="1800"/>
              </a:spcAft>
              <a:buFont typeface="Wingdings" panose="05000000000000000000" pitchFamily="2" charset="2"/>
              <a:buChar char="§"/>
            </a:pPr>
            <a:endParaRPr lang="ar-SY" sz="2400" dirty="0">
              <a:solidFill>
                <a:schemeClr val="accent5">
                  <a:lumMod val="75000"/>
                </a:schemeClr>
              </a:solidFill>
            </a:endParaRPr>
          </a:p>
          <a:p>
            <a:pPr marL="342900" indent="-342900" algn="r" defTabSz="1028700" rtl="1">
              <a:lnSpc>
                <a:spcPct val="100000"/>
              </a:lnSpc>
              <a:spcBef>
                <a:spcPts val="0"/>
              </a:spcBef>
              <a:spcAft>
                <a:spcPts val="1800"/>
              </a:spcAft>
              <a:buFont typeface="Wingdings" panose="05000000000000000000" pitchFamily="2" charset="2"/>
              <a:buChar char="§"/>
            </a:pPr>
            <a:r>
              <a:rPr lang="ar-SY" sz="2400" dirty="0">
                <a:solidFill>
                  <a:srgbClr val="00B0F0"/>
                </a:solidFill>
              </a:rPr>
              <a:t>تجميع بيانات تقييم قابلية التأثر المدمجة</a:t>
            </a:r>
          </a:p>
          <a:p>
            <a:pPr marL="342900" indent="-342900" algn="r" defTabSz="1028700" rtl="1">
              <a:lnSpc>
                <a:spcPct val="100000"/>
              </a:lnSpc>
              <a:spcBef>
                <a:spcPts val="0"/>
              </a:spcBef>
              <a:spcAft>
                <a:spcPts val="1800"/>
              </a:spcAft>
              <a:buFont typeface="Wingdings" panose="05000000000000000000" pitchFamily="2" charset="2"/>
              <a:buChar char="§"/>
            </a:pPr>
            <a:endParaRPr lang="ar-SY" sz="2400" dirty="0">
              <a:solidFill>
                <a:schemeClr val="accent5">
                  <a:lumMod val="75000"/>
                </a:schemeClr>
              </a:solidFill>
            </a:endParaRPr>
          </a:p>
          <a:p>
            <a:pPr marL="342900" indent="-342900" algn="r" defTabSz="1028700" rtl="1">
              <a:lnSpc>
                <a:spcPct val="100000"/>
              </a:lnSpc>
              <a:spcBef>
                <a:spcPts val="0"/>
              </a:spcBef>
              <a:spcAft>
                <a:spcPts val="1800"/>
              </a:spcAft>
              <a:buFont typeface="Wingdings" panose="05000000000000000000" pitchFamily="2" charset="2"/>
              <a:buChar char="§"/>
            </a:pPr>
            <a:r>
              <a:rPr lang="ar-SY" sz="2400" dirty="0">
                <a:solidFill>
                  <a:schemeClr val="accent5">
                    <a:lumMod val="75000"/>
                  </a:schemeClr>
                </a:solidFill>
              </a:rPr>
              <a:t>أدوات رسم الخرائط المتكاملة</a:t>
            </a:r>
          </a:p>
        </p:txBody>
      </p:sp>
      <p:sp>
        <p:nvSpPr>
          <p:cNvPr id="3" name="Slide Number Placeholder 2">
            <a:extLst>
              <a:ext uri="{FF2B5EF4-FFF2-40B4-BE49-F238E27FC236}">
                <a16:creationId xmlns:a16="http://schemas.microsoft.com/office/drawing/2014/main" id="{2DC7BF12-C0EC-4C85-84CC-78BE59DBD811}"/>
              </a:ext>
            </a:extLst>
          </p:cNvPr>
          <p:cNvSpPr>
            <a:spLocks noGrp="1"/>
          </p:cNvSpPr>
          <p:nvPr>
            <p:ph type="sldNum" sz="quarter" idx="4"/>
          </p:nvPr>
        </p:nvSpPr>
        <p:spPr/>
        <p:txBody>
          <a:bodyPr/>
          <a:lstStyle/>
          <a:p>
            <a:fld id="{927968B9-F71B-4241-9647-2B023690AF84}" type="slidenum">
              <a:rPr lang="en-US" smtClean="0"/>
              <a:t>3</a:t>
            </a:fld>
            <a:endParaRPr lang="en-US" dirty="0"/>
          </a:p>
        </p:txBody>
      </p:sp>
      <p:sp>
        <p:nvSpPr>
          <p:cNvPr id="4" name="Rectangle 2">
            <a:extLst>
              <a:ext uri="{FF2B5EF4-FFF2-40B4-BE49-F238E27FC236}">
                <a16:creationId xmlns:a16="http://schemas.microsoft.com/office/drawing/2014/main" id="{F99BEC15-F45A-4A11-ADFE-7CE6C14CADCF}"/>
              </a:ext>
            </a:extLst>
          </p:cNvPr>
          <p:cNvSpPr txBox="1">
            <a:spLocks noChangeArrowheads="1"/>
          </p:cNvSpPr>
          <p:nvPr/>
        </p:nvSpPr>
        <p:spPr>
          <a:xfrm>
            <a:off x="0" y="235380"/>
            <a:ext cx="9144000"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الوحدة 6: المحتويات </a:t>
            </a:r>
          </a:p>
        </p:txBody>
      </p:sp>
    </p:spTree>
    <p:extLst>
      <p:ext uri="{BB962C8B-B14F-4D97-AF65-F5344CB8AC3E}">
        <p14:creationId xmlns:p14="http://schemas.microsoft.com/office/powerpoint/2010/main" val="27732762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C3129A-B111-44F1-9037-08E085F344DE}"/>
              </a:ext>
            </a:extLst>
          </p:cNvPr>
          <p:cNvSpPr>
            <a:spLocks noGrp="1"/>
          </p:cNvSpPr>
          <p:nvPr>
            <p:ph idx="1"/>
          </p:nvPr>
        </p:nvSpPr>
        <p:spPr>
          <a:xfrm>
            <a:off x="116113" y="1204686"/>
            <a:ext cx="8853715" cy="5288189"/>
          </a:xfrm>
        </p:spPr>
        <p:txBody>
          <a:bodyPr>
            <a:normAutofit/>
          </a:bodyPr>
          <a:lstStyle/>
          <a:p>
            <a:pPr algn="r" rtl="1"/>
            <a:r>
              <a:rPr lang="ar-SY" dirty="0"/>
              <a:t>يجب أن تشمل المؤشرات الجغرافية المكانية منطقة الدراسة بأكملها. (لا يمكن تجميع المناطق ذات الفجوات.) </a:t>
            </a:r>
          </a:p>
          <a:p>
            <a:pPr algn="r" rtl="1"/>
            <a:endParaRPr lang="ar-SY" dirty="0"/>
          </a:p>
          <a:p>
            <a:pPr algn="r" rtl="1"/>
            <a:r>
              <a:rPr lang="ar-SY" dirty="0"/>
              <a:t>يجب أن تكون الترجيحات 1 لكل مستوى من التجميع. (المؤشرات&gt; الركائز&gt; الأبعاد&gt; المكونات) </a:t>
            </a:r>
          </a:p>
          <a:p>
            <a:pPr algn="r" rtl="1"/>
            <a:endParaRPr lang="ar-SY" dirty="0"/>
          </a:p>
          <a:p>
            <a:pPr algn="r" rtl="1"/>
            <a:r>
              <a:rPr lang="ar-SY" dirty="0"/>
              <a:t>لا يوجد عدد مثالي من المؤشرات. نظرًا لأن المؤشرات يتم تجميعها استنادًا إلى القيم المصنفة (وليس القيم الفعلية) ، فقد تكون قادرة على عرض الضعف مع بعض المؤشرات فقط.</a:t>
            </a:r>
          </a:p>
          <a:p>
            <a:pPr algn="r" rtl="1"/>
            <a:endParaRPr lang="ar-SY" dirty="0"/>
          </a:p>
        </p:txBody>
      </p:sp>
      <p:sp>
        <p:nvSpPr>
          <p:cNvPr id="3" name="Slide Number Placeholder 2">
            <a:extLst>
              <a:ext uri="{FF2B5EF4-FFF2-40B4-BE49-F238E27FC236}">
                <a16:creationId xmlns:a16="http://schemas.microsoft.com/office/drawing/2014/main" id="{9010A309-EF12-478A-AA0B-C18095D1A15F}"/>
              </a:ext>
            </a:extLst>
          </p:cNvPr>
          <p:cNvSpPr>
            <a:spLocks noGrp="1"/>
          </p:cNvSpPr>
          <p:nvPr>
            <p:ph type="sldNum" sz="quarter" idx="4"/>
          </p:nvPr>
        </p:nvSpPr>
        <p:spPr/>
        <p:txBody>
          <a:bodyPr/>
          <a:lstStyle/>
          <a:p>
            <a:fld id="{927968B9-F71B-4241-9647-2B023690AF84}" type="slidenum">
              <a:rPr lang="en-US" smtClean="0"/>
              <a:t>30</a:t>
            </a:fld>
            <a:endParaRPr lang="en-US" dirty="0"/>
          </a:p>
        </p:txBody>
      </p:sp>
      <p:sp>
        <p:nvSpPr>
          <p:cNvPr id="4" name="Rectangle 2">
            <a:extLst>
              <a:ext uri="{FF2B5EF4-FFF2-40B4-BE49-F238E27FC236}">
                <a16:creationId xmlns:a16="http://schemas.microsoft.com/office/drawing/2014/main" id="{70D45E62-1D1F-4A64-9E40-7023C9BB3040}"/>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النقاط الرئيسية للمؤشرات والتجميع</a:t>
            </a:r>
          </a:p>
        </p:txBody>
      </p:sp>
    </p:spTree>
    <p:extLst>
      <p:ext uri="{BB962C8B-B14F-4D97-AF65-F5344CB8AC3E}">
        <p14:creationId xmlns:p14="http://schemas.microsoft.com/office/powerpoint/2010/main" val="395726609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484F09-31E4-417A-9076-FC179504CA24}"/>
              </a:ext>
            </a:extLst>
          </p:cNvPr>
          <p:cNvSpPr>
            <a:spLocks noGrp="1"/>
          </p:cNvSpPr>
          <p:nvPr>
            <p:ph idx="1"/>
          </p:nvPr>
        </p:nvSpPr>
        <p:spPr>
          <a:xfrm>
            <a:off x="0" y="1306286"/>
            <a:ext cx="9144000" cy="4870677"/>
          </a:xfrm>
        </p:spPr>
        <p:txBody>
          <a:bodyPr>
            <a:noAutofit/>
          </a:bodyPr>
          <a:lstStyle/>
          <a:p>
            <a:pPr algn="r" rtl="1">
              <a:lnSpc>
                <a:spcPct val="100000"/>
              </a:lnSpc>
            </a:pPr>
            <a:r>
              <a:rPr lang="ar-SY" sz="2400" dirty="0">
                <a:latin typeface="Arial" panose="020B0604020202020204" pitchFamily="34" charset="0"/>
                <a:cs typeface="Arial" panose="020B0604020202020204" pitchFamily="34" charset="0"/>
              </a:rPr>
              <a:t>يجب أن يكون كل مؤشر مستقلاً عن الآخر ، مع وجود ارتباط ضعيف أو معدوم. </a:t>
            </a:r>
          </a:p>
          <a:p>
            <a:pPr algn="r" rtl="1">
              <a:lnSpc>
                <a:spcPct val="100000"/>
              </a:lnSpc>
            </a:pPr>
            <a:endParaRPr lang="ar-SY" sz="2400" dirty="0">
              <a:latin typeface="Arial" panose="020B0604020202020204" pitchFamily="34" charset="0"/>
              <a:cs typeface="Arial" panose="020B0604020202020204" pitchFamily="34" charset="0"/>
            </a:endParaRPr>
          </a:p>
          <a:p>
            <a:pPr algn="r" rtl="1">
              <a:lnSpc>
                <a:spcPct val="100000"/>
              </a:lnSpc>
            </a:pPr>
            <a:r>
              <a:rPr lang="ar-SY" sz="2400" dirty="0">
                <a:latin typeface="Arial" panose="020B0604020202020204" pitchFamily="34" charset="0"/>
                <a:cs typeface="Arial" panose="020B0604020202020204" pitchFamily="34" charset="0"/>
              </a:rPr>
              <a:t>يجب أن تكون جميع المؤشرات في شكل بيانات نقطية لتسهيل التجميع. </a:t>
            </a:r>
          </a:p>
          <a:p>
            <a:pPr algn="r" rtl="1">
              <a:lnSpc>
                <a:spcPct val="100000"/>
              </a:lnSpc>
            </a:pPr>
            <a:endParaRPr lang="ar-SY" sz="2400" dirty="0">
              <a:latin typeface="Arial" panose="020B0604020202020204" pitchFamily="34" charset="0"/>
              <a:cs typeface="Arial" panose="020B0604020202020204" pitchFamily="34" charset="0"/>
            </a:endParaRPr>
          </a:p>
          <a:p>
            <a:pPr algn="r" rtl="1">
              <a:lnSpc>
                <a:spcPct val="100000"/>
              </a:lnSpc>
            </a:pPr>
            <a:r>
              <a:rPr lang="ar-SY" sz="2400" dirty="0">
                <a:latin typeface="Arial" panose="020B0604020202020204" pitchFamily="34" charset="0"/>
                <a:cs typeface="Arial" panose="020B0604020202020204" pitchFamily="34" charset="0"/>
              </a:rPr>
              <a:t>يجب أن يكون نطاق القيم بعد كل قيم تجميع من 1 إلى 10 (إذا كان لكل مؤشر نطاق من 1 إلى 10). إذا تجاوز نطاق القيم هذا ، فهناك خطأ في التجميع. </a:t>
            </a:r>
          </a:p>
          <a:p>
            <a:pPr algn="r" rtl="1">
              <a:lnSpc>
                <a:spcPct val="100000"/>
              </a:lnSpc>
            </a:pPr>
            <a:endParaRPr lang="ar-SY" sz="2400" dirty="0">
              <a:latin typeface="Arial" panose="020B0604020202020204" pitchFamily="34" charset="0"/>
              <a:cs typeface="Arial" panose="020B0604020202020204" pitchFamily="34" charset="0"/>
            </a:endParaRPr>
          </a:p>
          <a:p>
            <a:pPr algn="r" rtl="1">
              <a:lnSpc>
                <a:spcPct val="100000"/>
              </a:lnSpc>
            </a:pPr>
            <a:r>
              <a:rPr lang="ar-SY" sz="2400" dirty="0">
                <a:latin typeface="Arial" panose="020B0604020202020204" pitchFamily="34" charset="0"/>
                <a:cs typeface="Arial" panose="020B0604020202020204" pitchFamily="34" charset="0"/>
              </a:rPr>
              <a:t>يجب أن يكون للمؤشرات نفس الدقة المكانية</a:t>
            </a:r>
          </a:p>
          <a:p>
            <a:pPr algn="r" rtl="1">
              <a:lnSpc>
                <a:spcPct val="100000"/>
              </a:lnSpc>
            </a:pPr>
            <a:endParaRPr lang="ar-SY" sz="2400" dirty="0">
              <a:latin typeface="Arial" panose="020B0604020202020204" pitchFamily="34" charset="0"/>
              <a:cs typeface="Arial" panose="020B0604020202020204" pitchFamily="34" charset="0"/>
            </a:endParaRPr>
          </a:p>
          <a:p>
            <a:pPr marL="0" indent="0" algn="r" rtl="1">
              <a:lnSpc>
                <a:spcPct val="100000"/>
              </a:lnSpc>
              <a:buNone/>
            </a:pPr>
            <a:endParaRPr 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52E8A126-1700-4A49-8007-6A5FD75AEBE6}"/>
              </a:ext>
            </a:extLst>
          </p:cNvPr>
          <p:cNvSpPr>
            <a:spLocks noGrp="1"/>
          </p:cNvSpPr>
          <p:nvPr>
            <p:ph type="sldNum" sz="quarter" idx="4"/>
          </p:nvPr>
        </p:nvSpPr>
        <p:spPr/>
        <p:txBody>
          <a:bodyPr/>
          <a:lstStyle/>
          <a:p>
            <a:fld id="{927968B9-F71B-4241-9647-2B023690AF84}" type="slidenum">
              <a:rPr lang="en-US" smtClean="0"/>
              <a:t>31</a:t>
            </a:fld>
            <a:endParaRPr lang="en-US" dirty="0"/>
          </a:p>
        </p:txBody>
      </p:sp>
      <p:sp>
        <p:nvSpPr>
          <p:cNvPr id="4" name="Rectangle 2">
            <a:extLst>
              <a:ext uri="{FF2B5EF4-FFF2-40B4-BE49-F238E27FC236}">
                <a16:creationId xmlns:a16="http://schemas.microsoft.com/office/drawing/2014/main" id="{34C351BB-8D29-41CF-B894-74F25E550A2B}"/>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النقاط الرئيسية للمؤشرات والتجميع</a:t>
            </a:r>
          </a:p>
        </p:txBody>
      </p:sp>
    </p:spTree>
    <p:extLst>
      <p:ext uri="{BB962C8B-B14F-4D97-AF65-F5344CB8AC3E}">
        <p14:creationId xmlns:p14="http://schemas.microsoft.com/office/powerpoint/2010/main" val="288797531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4E25E4-AF91-4347-AF7E-7A6C6F6E83F6}"/>
              </a:ext>
            </a:extLst>
          </p:cNvPr>
          <p:cNvSpPr>
            <a:spLocks noGrp="1"/>
          </p:cNvSpPr>
          <p:nvPr>
            <p:ph type="sldNum" sz="quarter" idx="4"/>
          </p:nvPr>
        </p:nvSpPr>
        <p:spPr/>
        <p:txBody>
          <a:bodyPr/>
          <a:lstStyle/>
          <a:p>
            <a:fld id="{927968B9-F71B-4241-9647-2B023690AF84}" type="slidenum">
              <a:rPr lang="en-US" smtClean="0"/>
              <a:t>32</a:t>
            </a:fld>
            <a:endParaRPr lang="en-US" dirty="0"/>
          </a:p>
        </p:txBody>
      </p:sp>
      <p:sp>
        <p:nvSpPr>
          <p:cNvPr id="4" name="Rectangle 2">
            <a:extLst>
              <a:ext uri="{FF2B5EF4-FFF2-40B4-BE49-F238E27FC236}">
                <a16:creationId xmlns:a16="http://schemas.microsoft.com/office/drawing/2014/main" id="{0ECA0558-F074-4A14-A72B-2D8674F60CCE}"/>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تغيير الدقة المكانية في </a:t>
            </a:r>
            <a:r>
              <a:rPr lang="en-US" sz="3600" b="1" dirty="0">
                <a:solidFill>
                  <a:schemeClr val="bg1"/>
                </a:solidFill>
                <a:cs typeface="Arial" pitchFamily="34" charset="0"/>
              </a:rPr>
              <a:t>ArcMap</a:t>
            </a:r>
          </a:p>
        </p:txBody>
      </p:sp>
      <p:pic>
        <p:nvPicPr>
          <p:cNvPr id="5" name="Picture 4">
            <a:extLst>
              <a:ext uri="{FF2B5EF4-FFF2-40B4-BE49-F238E27FC236}">
                <a16:creationId xmlns:a16="http://schemas.microsoft.com/office/drawing/2014/main" id="{86E96F2B-2B98-48A1-A959-E19985EFBD66}"/>
              </a:ext>
            </a:extLst>
          </p:cNvPr>
          <p:cNvPicPr>
            <a:picLocks noChangeAspect="1"/>
          </p:cNvPicPr>
          <p:nvPr/>
        </p:nvPicPr>
        <p:blipFill rotWithShape="1">
          <a:blip r:embed="rId3"/>
          <a:srcRect t="18110" r="88889" b="21449"/>
          <a:stretch/>
        </p:blipFill>
        <p:spPr>
          <a:xfrm>
            <a:off x="57151" y="1286839"/>
            <a:ext cx="2719246" cy="5206036"/>
          </a:xfrm>
          <a:prstGeom prst="rect">
            <a:avLst/>
          </a:prstGeom>
          <a:ln>
            <a:solidFill>
              <a:schemeClr val="bg1">
                <a:lumMod val="65000"/>
              </a:schemeClr>
            </a:solidFill>
          </a:ln>
        </p:spPr>
      </p:pic>
      <p:sp>
        <p:nvSpPr>
          <p:cNvPr id="6" name="Arrow: Right 5">
            <a:extLst>
              <a:ext uri="{FF2B5EF4-FFF2-40B4-BE49-F238E27FC236}">
                <a16:creationId xmlns:a16="http://schemas.microsoft.com/office/drawing/2014/main" id="{5659A162-25F8-4807-A327-CE9344455C7A}"/>
              </a:ext>
            </a:extLst>
          </p:cNvPr>
          <p:cNvSpPr/>
          <p:nvPr/>
        </p:nvSpPr>
        <p:spPr>
          <a:xfrm rot="10800000">
            <a:off x="1625346" y="3486978"/>
            <a:ext cx="978408" cy="484632"/>
          </a:xfrm>
          <a:prstGeom prst="rightArrow">
            <a:avLst/>
          </a:prstGeom>
          <a:solidFill>
            <a:srgbClr val="C00000">
              <a:alpha val="5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98E12B9-897C-4A60-84E5-A2D6E6C2ACB7}"/>
              </a:ext>
            </a:extLst>
          </p:cNvPr>
          <p:cNvSpPr/>
          <p:nvPr/>
        </p:nvSpPr>
        <p:spPr>
          <a:xfrm>
            <a:off x="733425" y="5643683"/>
            <a:ext cx="978409" cy="22950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94F8E72-48CE-4D46-B3E9-CA44FBECE8DB}"/>
              </a:ext>
            </a:extLst>
          </p:cNvPr>
          <p:cNvPicPr>
            <a:picLocks noChangeAspect="1"/>
          </p:cNvPicPr>
          <p:nvPr/>
        </p:nvPicPr>
        <p:blipFill rotWithShape="1">
          <a:blip r:embed="rId4"/>
          <a:srcRect l="42263" t="18038" r="45521" b="21102"/>
          <a:stretch/>
        </p:blipFill>
        <p:spPr>
          <a:xfrm>
            <a:off x="5809344" y="1293427"/>
            <a:ext cx="3087394" cy="5414242"/>
          </a:xfrm>
          <a:prstGeom prst="rect">
            <a:avLst/>
          </a:prstGeom>
          <a:ln>
            <a:solidFill>
              <a:schemeClr val="bg1">
                <a:lumMod val="65000"/>
              </a:schemeClr>
            </a:solidFill>
          </a:ln>
        </p:spPr>
      </p:pic>
      <p:sp>
        <p:nvSpPr>
          <p:cNvPr id="9" name="Arrow: Right 8">
            <a:extLst>
              <a:ext uri="{FF2B5EF4-FFF2-40B4-BE49-F238E27FC236}">
                <a16:creationId xmlns:a16="http://schemas.microsoft.com/office/drawing/2014/main" id="{9A91C200-E9D2-4DD4-939C-872291407915}"/>
              </a:ext>
            </a:extLst>
          </p:cNvPr>
          <p:cNvSpPr/>
          <p:nvPr/>
        </p:nvSpPr>
        <p:spPr>
          <a:xfrm>
            <a:off x="6015465" y="2944368"/>
            <a:ext cx="978408" cy="484632"/>
          </a:xfrm>
          <a:prstGeom prst="rightArrow">
            <a:avLst/>
          </a:prstGeom>
          <a:solidFill>
            <a:srgbClr val="C00000">
              <a:alpha val="5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209EA7-43A2-4D14-99BD-221860128BAE}"/>
              </a:ext>
            </a:extLst>
          </p:cNvPr>
          <p:cNvSpPr/>
          <p:nvPr/>
        </p:nvSpPr>
        <p:spPr>
          <a:xfrm>
            <a:off x="7380969" y="4357808"/>
            <a:ext cx="978409" cy="22950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437901"/>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A94DF6-7F61-4D7F-B121-952C2E5D5C30}"/>
              </a:ext>
            </a:extLst>
          </p:cNvPr>
          <p:cNvSpPr>
            <a:spLocks noGrp="1"/>
          </p:cNvSpPr>
          <p:nvPr>
            <p:ph type="sldNum" sz="quarter" idx="4"/>
          </p:nvPr>
        </p:nvSpPr>
        <p:spPr/>
        <p:txBody>
          <a:bodyPr/>
          <a:lstStyle/>
          <a:p>
            <a:fld id="{927968B9-F71B-4241-9647-2B023690AF84}" type="slidenum">
              <a:rPr lang="en-US" smtClean="0"/>
              <a:t>33</a:t>
            </a:fld>
            <a:endParaRPr lang="en-US" dirty="0"/>
          </a:p>
        </p:txBody>
      </p:sp>
      <p:sp>
        <p:nvSpPr>
          <p:cNvPr id="4" name="Rectangle 2">
            <a:extLst>
              <a:ext uri="{FF2B5EF4-FFF2-40B4-BE49-F238E27FC236}">
                <a16:creationId xmlns:a16="http://schemas.microsoft.com/office/drawing/2014/main" id="{AF8DC3FE-0BF2-49C0-B30F-4D3812861DBA}"/>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إعادة التشكيل (</a:t>
            </a:r>
            <a:r>
              <a:rPr lang="en-US" sz="3600" b="1" dirty="0">
                <a:solidFill>
                  <a:schemeClr val="bg1"/>
                </a:solidFill>
                <a:cs typeface="Arial" pitchFamily="34" charset="0"/>
              </a:rPr>
              <a:t>Resample</a:t>
            </a:r>
            <a:r>
              <a:rPr lang="ar-SY" sz="3600" b="1" dirty="0">
                <a:solidFill>
                  <a:schemeClr val="bg1"/>
                </a:solidFill>
                <a:cs typeface="Arial" pitchFamily="34" charset="0"/>
              </a:rPr>
              <a:t>) في </a:t>
            </a:r>
            <a:r>
              <a:rPr lang="en-US" sz="3600" b="1" dirty="0">
                <a:solidFill>
                  <a:schemeClr val="bg1"/>
                </a:solidFill>
                <a:cs typeface="Arial" pitchFamily="34" charset="0"/>
              </a:rPr>
              <a:t>ArcMap</a:t>
            </a:r>
          </a:p>
        </p:txBody>
      </p:sp>
      <p:pic>
        <p:nvPicPr>
          <p:cNvPr id="2" name="Picture 1">
            <a:extLst>
              <a:ext uri="{FF2B5EF4-FFF2-40B4-BE49-F238E27FC236}">
                <a16:creationId xmlns:a16="http://schemas.microsoft.com/office/drawing/2014/main" id="{E44C9FC1-FBC0-4DDF-A714-70859CA0442A}"/>
              </a:ext>
            </a:extLst>
          </p:cNvPr>
          <p:cNvPicPr>
            <a:picLocks noChangeAspect="1"/>
          </p:cNvPicPr>
          <p:nvPr/>
        </p:nvPicPr>
        <p:blipFill rotWithShape="1">
          <a:blip r:embed="rId3"/>
          <a:srcRect l="9842" t="22629" r="29524" b="9435"/>
          <a:stretch/>
        </p:blipFill>
        <p:spPr>
          <a:xfrm>
            <a:off x="130628" y="1251121"/>
            <a:ext cx="8606972" cy="5424316"/>
          </a:xfrm>
          <a:prstGeom prst="rect">
            <a:avLst/>
          </a:prstGeom>
        </p:spPr>
      </p:pic>
    </p:spTree>
    <p:extLst>
      <p:ext uri="{BB962C8B-B14F-4D97-AF65-F5344CB8AC3E}">
        <p14:creationId xmlns:p14="http://schemas.microsoft.com/office/powerpoint/2010/main" val="42122371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A94DF6-7F61-4D7F-B121-952C2E5D5C30}"/>
              </a:ext>
            </a:extLst>
          </p:cNvPr>
          <p:cNvSpPr>
            <a:spLocks noGrp="1"/>
          </p:cNvSpPr>
          <p:nvPr>
            <p:ph type="sldNum" sz="quarter" idx="4"/>
          </p:nvPr>
        </p:nvSpPr>
        <p:spPr/>
        <p:txBody>
          <a:bodyPr/>
          <a:lstStyle/>
          <a:p>
            <a:fld id="{927968B9-F71B-4241-9647-2B023690AF84}" type="slidenum">
              <a:rPr lang="en-US" smtClean="0"/>
              <a:pPr/>
              <a:t>34</a:t>
            </a:fld>
            <a:endParaRPr lang="en-US" dirty="0"/>
          </a:p>
        </p:txBody>
      </p:sp>
      <p:sp>
        <p:nvSpPr>
          <p:cNvPr id="13" name="Rectangle 2">
            <a:extLst>
              <a:ext uri="{FF2B5EF4-FFF2-40B4-BE49-F238E27FC236}">
                <a16:creationId xmlns:a16="http://schemas.microsoft.com/office/drawing/2014/main" id="{C1AAFF09-5DA6-4A50-90CF-B2FC190C249A}"/>
              </a:ext>
            </a:extLst>
          </p:cNvPr>
          <p:cNvSpPr txBox="1">
            <a:spLocks noChangeArrowheads="1"/>
          </p:cNvSpPr>
          <p:nvPr/>
        </p:nvSpPr>
        <p:spPr>
          <a:xfrm>
            <a:off x="1412422" y="20685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إعادة التشكيل (</a:t>
            </a:r>
            <a:r>
              <a:rPr lang="en-US" sz="3600" b="1" dirty="0">
                <a:solidFill>
                  <a:schemeClr val="bg1"/>
                </a:solidFill>
                <a:cs typeface="Arial" pitchFamily="34" charset="0"/>
              </a:rPr>
              <a:t>Resample</a:t>
            </a:r>
            <a:r>
              <a:rPr lang="ar-SY" sz="3600" b="1" dirty="0">
                <a:solidFill>
                  <a:schemeClr val="bg1"/>
                </a:solidFill>
                <a:cs typeface="Arial" pitchFamily="34" charset="0"/>
              </a:rPr>
              <a:t>) في </a:t>
            </a:r>
            <a:r>
              <a:rPr lang="en-US" sz="3600" b="1" dirty="0">
                <a:solidFill>
                  <a:schemeClr val="bg1"/>
                </a:solidFill>
                <a:cs typeface="Arial" pitchFamily="34" charset="0"/>
              </a:rPr>
              <a:t>ArcMap</a:t>
            </a:r>
          </a:p>
        </p:txBody>
      </p:sp>
      <p:pic>
        <p:nvPicPr>
          <p:cNvPr id="2" name="Picture 1">
            <a:extLst>
              <a:ext uri="{FF2B5EF4-FFF2-40B4-BE49-F238E27FC236}">
                <a16:creationId xmlns:a16="http://schemas.microsoft.com/office/drawing/2014/main" id="{EC7FBE96-657B-4E6B-BF7D-2CA052669033}"/>
              </a:ext>
            </a:extLst>
          </p:cNvPr>
          <p:cNvPicPr>
            <a:picLocks noChangeAspect="1"/>
          </p:cNvPicPr>
          <p:nvPr/>
        </p:nvPicPr>
        <p:blipFill rotWithShape="1">
          <a:blip r:embed="rId3"/>
          <a:srcRect l="10159" t="24025" r="30317" b="10564"/>
          <a:stretch/>
        </p:blipFill>
        <p:spPr>
          <a:xfrm>
            <a:off x="159657" y="1625600"/>
            <a:ext cx="8130290" cy="5025541"/>
          </a:xfrm>
          <a:prstGeom prst="rect">
            <a:avLst/>
          </a:prstGeom>
        </p:spPr>
      </p:pic>
    </p:spTree>
    <p:extLst>
      <p:ext uri="{BB962C8B-B14F-4D97-AF65-F5344CB8AC3E}">
        <p14:creationId xmlns:p14="http://schemas.microsoft.com/office/powerpoint/2010/main" val="175270634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99C2F6-5771-4D41-9EAA-2E8EE040BB52}"/>
              </a:ext>
            </a:extLst>
          </p:cNvPr>
          <p:cNvPicPr>
            <a:picLocks noChangeAspect="1"/>
          </p:cNvPicPr>
          <p:nvPr/>
        </p:nvPicPr>
        <p:blipFill rotWithShape="1">
          <a:blip r:embed="rId3"/>
          <a:srcRect l="14479" t="10805" r="56667" b="22774"/>
          <a:stretch/>
        </p:blipFill>
        <p:spPr>
          <a:xfrm>
            <a:off x="304799" y="1314450"/>
            <a:ext cx="6688743" cy="5419724"/>
          </a:xfrm>
          <a:prstGeom prst="rect">
            <a:avLst/>
          </a:prstGeom>
          <a:ln>
            <a:solidFill>
              <a:schemeClr val="bg1">
                <a:lumMod val="50000"/>
              </a:schemeClr>
            </a:solidFill>
          </a:ln>
        </p:spPr>
      </p:pic>
      <p:sp>
        <p:nvSpPr>
          <p:cNvPr id="3" name="Slide Number Placeholder 2">
            <a:extLst>
              <a:ext uri="{FF2B5EF4-FFF2-40B4-BE49-F238E27FC236}">
                <a16:creationId xmlns:a16="http://schemas.microsoft.com/office/drawing/2014/main" id="{74A94DF6-7F61-4D7F-B121-952C2E5D5C30}"/>
              </a:ext>
            </a:extLst>
          </p:cNvPr>
          <p:cNvSpPr>
            <a:spLocks noGrp="1"/>
          </p:cNvSpPr>
          <p:nvPr>
            <p:ph type="sldNum" sz="quarter" idx="4"/>
          </p:nvPr>
        </p:nvSpPr>
        <p:spPr/>
        <p:txBody>
          <a:bodyPr/>
          <a:lstStyle/>
          <a:p>
            <a:fld id="{927968B9-F71B-4241-9647-2B023690AF84}" type="slidenum">
              <a:rPr lang="en-US" smtClean="0"/>
              <a:pPr/>
              <a:t>35</a:t>
            </a:fld>
            <a:endParaRPr lang="en-US" dirty="0"/>
          </a:p>
        </p:txBody>
      </p:sp>
      <p:sp>
        <p:nvSpPr>
          <p:cNvPr id="7" name="Rectangle 6">
            <a:extLst>
              <a:ext uri="{FF2B5EF4-FFF2-40B4-BE49-F238E27FC236}">
                <a16:creationId xmlns:a16="http://schemas.microsoft.com/office/drawing/2014/main" id="{FE2C6B02-D81E-4647-B644-A3B7EAEEFD35}"/>
              </a:ext>
            </a:extLst>
          </p:cNvPr>
          <p:cNvSpPr/>
          <p:nvPr/>
        </p:nvSpPr>
        <p:spPr>
          <a:xfrm>
            <a:off x="375139" y="3064141"/>
            <a:ext cx="6501911" cy="92683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4D4933D-BF3F-4FD1-A21D-8A58A7D6B371}"/>
              </a:ext>
            </a:extLst>
          </p:cNvPr>
          <p:cNvCxnSpPr>
            <a:cxnSpLocks/>
          </p:cNvCxnSpPr>
          <p:nvPr/>
        </p:nvCxnSpPr>
        <p:spPr>
          <a:xfrm>
            <a:off x="6877050" y="3064141"/>
            <a:ext cx="2200275" cy="170101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DFD56C-EDE3-42EC-A7C3-7E402B308404}"/>
              </a:ext>
            </a:extLst>
          </p:cNvPr>
          <p:cNvCxnSpPr>
            <a:cxnSpLocks/>
          </p:cNvCxnSpPr>
          <p:nvPr/>
        </p:nvCxnSpPr>
        <p:spPr>
          <a:xfrm flipH="1">
            <a:off x="133350" y="3064140"/>
            <a:ext cx="241789" cy="170101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A99409D-7129-491D-BD24-06B690B37950}"/>
              </a:ext>
            </a:extLst>
          </p:cNvPr>
          <p:cNvPicPr>
            <a:picLocks noChangeAspect="1"/>
          </p:cNvPicPr>
          <p:nvPr/>
        </p:nvPicPr>
        <p:blipFill rotWithShape="1">
          <a:blip r:embed="rId3"/>
          <a:srcRect l="14887" t="32051" r="57661" b="57091"/>
          <a:stretch/>
        </p:blipFill>
        <p:spPr>
          <a:xfrm>
            <a:off x="133350" y="4780605"/>
            <a:ext cx="8943975" cy="1245065"/>
          </a:xfrm>
          <a:prstGeom prst="rect">
            <a:avLst/>
          </a:prstGeom>
          <a:ln w="28575">
            <a:solidFill>
              <a:srgbClr val="C00000"/>
            </a:solidFill>
          </a:ln>
        </p:spPr>
      </p:pic>
      <p:sp>
        <p:nvSpPr>
          <p:cNvPr id="10" name="Rectangle 2">
            <a:extLst>
              <a:ext uri="{FF2B5EF4-FFF2-40B4-BE49-F238E27FC236}">
                <a16:creationId xmlns:a16="http://schemas.microsoft.com/office/drawing/2014/main" id="{65CC98F1-42E4-444A-99C4-003157EB048E}"/>
              </a:ext>
            </a:extLst>
          </p:cNvPr>
          <p:cNvSpPr txBox="1">
            <a:spLocks noChangeArrowheads="1"/>
          </p:cNvSpPr>
          <p:nvPr/>
        </p:nvSpPr>
        <p:spPr>
          <a:xfrm>
            <a:off x="1252765" y="278715"/>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إعادة التشكيل (</a:t>
            </a:r>
            <a:r>
              <a:rPr lang="en-US" sz="3600" b="1" dirty="0">
                <a:solidFill>
                  <a:schemeClr val="bg1"/>
                </a:solidFill>
                <a:cs typeface="Arial" pitchFamily="34" charset="0"/>
              </a:rPr>
              <a:t>Resample</a:t>
            </a:r>
            <a:r>
              <a:rPr lang="ar-SY" sz="3600" b="1" dirty="0">
                <a:solidFill>
                  <a:schemeClr val="bg1"/>
                </a:solidFill>
                <a:cs typeface="Arial" pitchFamily="34" charset="0"/>
              </a:rPr>
              <a:t>) في </a:t>
            </a:r>
            <a:r>
              <a:rPr lang="en-US" sz="3600" b="1" dirty="0">
                <a:solidFill>
                  <a:schemeClr val="bg1"/>
                </a:solidFill>
                <a:cs typeface="Arial" pitchFamily="34" charset="0"/>
              </a:rPr>
              <a:t>ArcMap</a:t>
            </a:r>
          </a:p>
        </p:txBody>
      </p:sp>
    </p:spTree>
    <p:extLst>
      <p:ext uri="{BB962C8B-B14F-4D97-AF65-F5344CB8AC3E}">
        <p14:creationId xmlns:p14="http://schemas.microsoft.com/office/powerpoint/2010/main" val="122504437"/>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4C991F-2E6E-4FA3-87D8-D605ADA493B1}"/>
              </a:ext>
            </a:extLst>
          </p:cNvPr>
          <p:cNvSpPr>
            <a:spLocks noGrp="1"/>
          </p:cNvSpPr>
          <p:nvPr>
            <p:ph type="sldNum" sz="quarter" idx="4"/>
          </p:nvPr>
        </p:nvSpPr>
        <p:spPr/>
        <p:txBody>
          <a:bodyPr/>
          <a:lstStyle/>
          <a:p>
            <a:fld id="{927968B9-F71B-4241-9647-2B023690AF84}" type="slidenum">
              <a:rPr lang="en-US" smtClean="0"/>
              <a:t>36</a:t>
            </a:fld>
            <a:endParaRPr lang="en-US" dirty="0"/>
          </a:p>
        </p:txBody>
      </p:sp>
      <p:sp>
        <p:nvSpPr>
          <p:cNvPr id="4" name="Rectangle 2">
            <a:extLst>
              <a:ext uri="{FF2B5EF4-FFF2-40B4-BE49-F238E27FC236}">
                <a16:creationId xmlns:a16="http://schemas.microsoft.com/office/drawing/2014/main" id="{0BB5C9D2-580F-4383-9617-50D4C63BF97E}"/>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قص منطقة الاهتمام</a:t>
            </a:r>
          </a:p>
        </p:txBody>
      </p:sp>
      <p:sp>
        <p:nvSpPr>
          <p:cNvPr id="5" name="TextBox 4">
            <a:extLst>
              <a:ext uri="{FF2B5EF4-FFF2-40B4-BE49-F238E27FC236}">
                <a16:creationId xmlns:a16="http://schemas.microsoft.com/office/drawing/2014/main" id="{03709F66-DC18-410E-BF50-0B09CF632A7F}"/>
              </a:ext>
            </a:extLst>
          </p:cNvPr>
          <p:cNvSpPr txBox="1"/>
          <p:nvPr/>
        </p:nvSpPr>
        <p:spPr>
          <a:xfrm>
            <a:off x="926698" y="1370128"/>
            <a:ext cx="7919156" cy="369332"/>
          </a:xfrm>
          <a:prstGeom prst="rect">
            <a:avLst/>
          </a:prstGeom>
          <a:noFill/>
        </p:spPr>
        <p:txBody>
          <a:bodyPr wrap="none" rtlCol="0">
            <a:spAutoFit/>
          </a:bodyPr>
          <a:lstStyle/>
          <a:p>
            <a:pPr algn="r" rtl="1"/>
            <a:r>
              <a:rPr lang="ar-SY" dirty="0"/>
              <a:t>قد تغطي مجموعات بيانات نظم المعلومات الجغرافية مساحة مكانية أكبر من منطقة دراسة تقييم قابلية التأثر</a:t>
            </a:r>
          </a:p>
        </p:txBody>
      </p:sp>
      <p:pic>
        <p:nvPicPr>
          <p:cNvPr id="6" name="Picture 5">
            <a:extLst>
              <a:ext uri="{FF2B5EF4-FFF2-40B4-BE49-F238E27FC236}">
                <a16:creationId xmlns:a16="http://schemas.microsoft.com/office/drawing/2014/main" id="{3D70BD0B-A112-4C55-BB54-652742F95913}"/>
              </a:ext>
            </a:extLst>
          </p:cNvPr>
          <p:cNvPicPr>
            <a:picLocks noChangeAspect="1"/>
          </p:cNvPicPr>
          <p:nvPr/>
        </p:nvPicPr>
        <p:blipFill rotWithShape="1">
          <a:blip r:embed="rId3"/>
          <a:srcRect r="20833" b="22310"/>
          <a:stretch/>
        </p:blipFill>
        <p:spPr>
          <a:xfrm>
            <a:off x="926698" y="2197830"/>
            <a:ext cx="7036202" cy="4126769"/>
          </a:xfrm>
          <a:prstGeom prst="rect">
            <a:avLst/>
          </a:prstGeom>
          <a:ln>
            <a:solidFill>
              <a:schemeClr val="bg1">
                <a:lumMod val="50000"/>
              </a:schemeClr>
            </a:solidFill>
          </a:ln>
        </p:spPr>
      </p:pic>
    </p:spTree>
    <p:extLst>
      <p:ext uri="{BB962C8B-B14F-4D97-AF65-F5344CB8AC3E}">
        <p14:creationId xmlns:p14="http://schemas.microsoft.com/office/powerpoint/2010/main" val="241591437"/>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18E1CE-EA57-4E29-8384-FAF8AA2D96E6}"/>
              </a:ext>
            </a:extLst>
          </p:cNvPr>
          <p:cNvSpPr>
            <a:spLocks noGrp="1"/>
          </p:cNvSpPr>
          <p:nvPr>
            <p:ph type="sldNum" sz="quarter" idx="4"/>
          </p:nvPr>
        </p:nvSpPr>
        <p:spPr/>
        <p:txBody>
          <a:bodyPr/>
          <a:lstStyle/>
          <a:p>
            <a:fld id="{927968B9-F71B-4241-9647-2B023690AF84}" type="slidenum">
              <a:rPr lang="en-US" smtClean="0"/>
              <a:t>37</a:t>
            </a:fld>
            <a:endParaRPr lang="en-US" dirty="0"/>
          </a:p>
        </p:txBody>
      </p:sp>
      <p:pic>
        <p:nvPicPr>
          <p:cNvPr id="4" name="Picture 3">
            <a:extLst>
              <a:ext uri="{FF2B5EF4-FFF2-40B4-BE49-F238E27FC236}">
                <a16:creationId xmlns:a16="http://schemas.microsoft.com/office/drawing/2014/main" id="{1AF77602-5ED4-4006-A1A8-B40131F3326C}"/>
              </a:ext>
            </a:extLst>
          </p:cNvPr>
          <p:cNvPicPr>
            <a:picLocks noChangeAspect="1"/>
          </p:cNvPicPr>
          <p:nvPr/>
        </p:nvPicPr>
        <p:blipFill rotWithShape="1">
          <a:blip r:embed="rId3"/>
          <a:srcRect t="17743" r="88106" b="21159"/>
          <a:stretch/>
        </p:blipFill>
        <p:spPr>
          <a:xfrm>
            <a:off x="123824" y="1212052"/>
            <a:ext cx="2990851" cy="5407823"/>
          </a:xfrm>
          <a:prstGeom prst="rect">
            <a:avLst/>
          </a:prstGeom>
          <a:ln>
            <a:solidFill>
              <a:schemeClr val="bg1">
                <a:lumMod val="50000"/>
              </a:schemeClr>
            </a:solidFill>
          </a:ln>
        </p:spPr>
      </p:pic>
      <p:sp>
        <p:nvSpPr>
          <p:cNvPr id="5" name="Arrow: Right 4">
            <a:extLst>
              <a:ext uri="{FF2B5EF4-FFF2-40B4-BE49-F238E27FC236}">
                <a16:creationId xmlns:a16="http://schemas.microsoft.com/office/drawing/2014/main" id="{5A4AEFB4-B4FD-4753-B753-34C2260015C5}"/>
              </a:ext>
            </a:extLst>
          </p:cNvPr>
          <p:cNvSpPr/>
          <p:nvPr/>
        </p:nvSpPr>
        <p:spPr>
          <a:xfrm rot="10800000">
            <a:off x="1647824" y="3095625"/>
            <a:ext cx="978408" cy="484632"/>
          </a:xfrm>
          <a:prstGeom prst="rightArrow">
            <a:avLst/>
          </a:prstGeom>
          <a:solidFill>
            <a:srgbClr val="C00000">
              <a:alpha val="5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D8B977-60D2-4ABE-90D6-E7DA60DF503B}"/>
              </a:ext>
            </a:extLst>
          </p:cNvPr>
          <p:cNvSpPr/>
          <p:nvPr/>
        </p:nvSpPr>
        <p:spPr>
          <a:xfrm>
            <a:off x="657225" y="4262558"/>
            <a:ext cx="1076325" cy="23324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28B95295-2785-4560-B738-6EC4F0051B40}"/>
              </a:ext>
            </a:extLst>
          </p:cNvPr>
          <p:cNvSpPr txBox="1">
            <a:spLocks noChangeArrowheads="1"/>
          </p:cNvSpPr>
          <p:nvPr/>
        </p:nvSpPr>
        <p:spPr>
          <a:xfrm>
            <a:off x="1195387" y="312241"/>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أداة القص </a:t>
            </a:r>
            <a:r>
              <a:rPr lang="en-US" sz="3600" b="1" dirty="0">
                <a:solidFill>
                  <a:schemeClr val="bg1"/>
                </a:solidFill>
                <a:cs typeface="Arial" pitchFamily="34" charset="0"/>
              </a:rPr>
              <a:t>Extract by Mask</a:t>
            </a:r>
            <a:r>
              <a:rPr lang="ar-SY" sz="3600" b="1" dirty="0">
                <a:solidFill>
                  <a:schemeClr val="bg1"/>
                </a:solidFill>
                <a:cs typeface="Arial" pitchFamily="34" charset="0"/>
              </a:rPr>
              <a:t> </a:t>
            </a:r>
            <a:endParaRPr lang="en-US" sz="3600" b="1" dirty="0">
              <a:solidFill>
                <a:schemeClr val="bg1"/>
              </a:solidFill>
              <a:cs typeface="Arial" pitchFamily="34" charset="0"/>
            </a:endParaRPr>
          </a:p>
        </p:txBody>
      </p:sp>
      <p:pic>
        <p:nvPicPr>
          <p:cNvPr id="9" name="Picture 8">
            <a:extLst>
              <a:ext uri="{FF2B5EF4-FFF2-40B4-BE49-F238E27FC236}">
                <a16:creationId xmlns:a16="http://schemas.microsoft.com/office/drawing/2014/main" id="{A1888AD3-440D-4FDA-B319-9A20726F63FB}"/>
              </a:ext>
            </a:extLst>
          </p:cNvPr>
          <p:cNvPicPr>
            <a:picLocks noChangeAspect="1"/>
          </p:cNvPicPr>
          <p:nvPr/>
        </p:nvPicPr>
        <p:blipFill rotWithShape="1">
          <a:blip r:embed="rId4"/>
          <a:srcRect l="44644" t="17743" r="45500" b="21224"/>
          <a:stretch/>
        </p:blipFill>
        <p:spPr>
          <a:xfrm>
            <a:off x="6035672" y="1212052"/>
            <a:ext cx="2533649" cy="5522123"/>
          </a:xfrm>
          <a:prstGeom prst="rect">
            <a:avLst/>
          </a:prstGeom>
          <a:ln>
            <a:solidFill>
              <a:schemeClr val="bg1">
                <a:lumMod val="65000"/>
              </a:schemeClr>
            </a:solidFill>
          </a:ln>
        </p:spPr>
      </p:pic>
      <p:sp>
        <p:nvSpPr>
          <p:cNvPr id="10" name="Arrow: Right 9">
            <a:extLst>
              <a:ext uri="{FF2B5EF4-FFF2-40B4-BE49-F238E27FC236}">
                <a16:creationId xmlns:a16="http://schemas.microsoft.com/office/drawing/2014/main" id="{E9134824-B7D8-4B20-99CD-D18D713DC7A8}"/>
              </a:ext>
            </a:extLst>
          </p:cNvPr>
          <p:cNvSpPr/>
          <p:nvPr/>
        </p:nvSpPr>
        <p:spPr>
          <a:xfrm>
            <a:off x="5959473" y="1590675"/>
            <a:ext cx="978408" cy="484632"/>
          </a:xfrm>
          <a:prstGeom prst="rightArrow">
            <a:avLst/>
          </a:prstGeom>
          <a:solidFill>
            <a:srgbClr val="C00000">
              <a:alpha val="5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F844E4E-C945-4C6A-B1F8-35B1410E9369}"/>
              </a:ext>
            </a:extLst>
          </p:cNvPr>
          <p:cNvSpPr/>
          <p:nvPr/>
        </p:nvSpPr>
        <p:spPr>
          <a:xfrm>
            <a:off x="6764333" y="2879484"/>
            <a:ext cx="1281115" cy="21614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59382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18E1CE-EA57-4E29-8384-FAF8AA2D96E6}"/>
              </a:ext>
            </a:extLst>
          </p:cNvPr>
          <p:cNvSpPr>
            <a:spLocks noGrp="1"/>
          </p:cNvSpPr>
          <p:nvPr>
            <p:ph type="sldNum" sz="quarter" idx="4"/>
          </p:nvPr>
        </p:nvSpPr>
        <p:spPr/>
        <p:txBody>
          <a:bodyPr/>
          <a:lstStyle/>
          <a:p>
            <a:fld id="{927968B9-F71B-4241-9647-2B023690AF84}" type="slidenum">
              <a:rPr lang="en-US" smtClean="0"/>
              <a:t>38</a:t>
            </a:fld>
            <a:endParaRPr lang="en-US" dirty="0"/>
          </a:p>
        </p:txBody>
      </p:sp>
      <p:pic>
        <p:nvPicPr>
          <p:cNvPr id="8" name="Picture 7">
            <a:extLst>
              <a:ext uri="{FF2B5EF4-FFF2-40B4-BE49-F238E27FC236}">
                <a16:creationId xmlns:a16="http://schemas.microsoft.com/office/drawing/2014/main" id="{BCC6B16A-C3BA-49AD-A2A9-51D00964D3F6}"/>
              </a:ext>
            </a:extLst>
          </p:cNvPr>
          <p:cNvPicPr>
            <a:picLocks noChangeAspect="1"/>
          </p:cNvPicPr>
          <p:nvPr/>
        </p:nvPicPr>
        <p:blipFill rotWithShape="1">
          <a:blip r:embed="rId3"/>
          <a:srcRect l="14479" t="10895" r="56914" b="23634"/>
          <a:stretch/>
        </p:blipFill>
        <p:spPr>
          <a:xfrm>
            <a:off x="1228725" y="1246811"/>
            <a:ext cx="6629400" cy="5340350"/>
          </a:xfrm>
          <a:prstGeom prst="rect">
            <a:avLst/>
          </a:prstGeom>
          <a:ln>
            <a:solidFill>
              <a:schemeClr val="bg1">
                <a:lumMod val="50000"/>
              </a:schemeClr>
            </a:solidFill>
          </a:ln>
        </p:spPr>
      </p:pic>
      <p:sp>
        <p:nvSpPr>
          <p:cNvPr id="5" name="Rectangle 2">
            <a:extLst>
              <a:ext uri="{FF2B5EF4-FFF2-40B4-BE49-F238E27FC236}">
                <a16:creationId xmlns:a16="http://schemas.microsoft.com/office/drawing/2014/main" id="{DD6B5952-466A-43E3-976C-C4C2F029FEAB}"/>
              </a:ext>
            </a:extLst>
          </p:cNvPr>
          <p:cNvSpPr txBox="1">
            <a:spLocks noChangeArrowheads="1"/>
          </p:cNvSpPr>
          <p:nvPr/>
        </p:nvSpPr>
        <p:spPr>
          <a:xfrm>
            <a:off x="1195387" y="312241"/>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أداة القص </a:t>
            </a:r>
            <a:r>
              <a:rPr lang="en-US" sz="3600" b="1" dirty="0">
                <a:solidFill>
                  <a:schemeClr val="bg1"/>
                </a:solidFill>
                <a:cs typeface="Arial" pitchFamily="34" charset="0"/>
              </a:rPr>
              <a:t>Extract by Mask</a:t>
            </a:r>
            <a:r>
              <a:rPr lang="ar-SY" sz="3600" b="1" dirty="0">
                <a:solidFill>
                  <a:schemeClr val="bg1"/>
                </a:solidFill>
                <a:cs typeface="Arial" pitchFamily="34" charset="0"/>
              </a:rPr>
              <a:t> </a:t>
            </a:r>
            <a:endParaRPr lang="en-US" sz="3600" b="1" dirty="0">
              <a:solidFill>
                <a:schemeClr val="bg1"/>
              </a:solidFill>
              <a:cs typeface="Arial" pitchFamily="34" charset="0"/>
            </a:endParaRPr>
          </a:p>
        </p:txBody>
      </p:sp>
    </p:spTree>
    <p:extLst>
      <p:ext uri="{BB962C8B-B14F-4D97-AF65-F5344CB8AC3E}">
        <p14:creationId xmlns:p14="http://schemas.microsoft.com/office/powerpoint/2010/main" val="23799061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D1D54E1-70D9-4498-8944-DCEF2CB723C2}"/>
              </a:ext>
            </a:extLst>
          </p:cNvPr>
          <p:cNvSpPr>
            <a:spLocks noGrp="1"/>
          </p:cNvSpPr>
          <p:nvPr>
            <p:ph type="sldNum" sz="quarter" idx="4"/>
          </p:nvPr>
        </p:nvSpPr>
        <p:spPr/>
        <p:txBody>
          <a:bodyPr/>
          <a:lstStyle/>
          <a:p>
            <a:fld id="{927968B9-F71B-4241-9647-2B023690AF84}" type="slidenum">
              <a:rPr lang="en-US" smtClean="0"/>
              <a:t>39</a:t>
            </a:fld>
            <a:endParaRPr lang="en-US" dirty="0"/>
          </a:p>
        </p:txBody>
      </p:sp>
      <p:sp>
        <p:nvSpPr>
          <p:cNvPr id="4" name="Rectangle 2">
            <a:extLst>
              <a:ext uri="{FF2B5EF4-FFF2-40B4-BE49-F238E27FC236}">
                <a16:creationId xmlns:a16="http://schemas.microsoft.com/office/drawing/2014/main" id="{3B133992-EA28-4AAA-A83F-52623A292E48}"/>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عرض النتائج</a:t>
            </a:r>
          </a:p>
        </p:txBody>
      </p:sp>
      <p:pic>
        <p:nvPicPr>
          <p:cNvPr id="5" name="Picture 4">
            <a:extLst>
              <a:ext uri="{FF2B5EF4-FFF2-40B4-BE49-F238E27FC236}">
                <a16:creationId xmlns:a16="http://schemas.microsoft.com/office/drawing/2014/main" id="{FFD243B7-87D3-4F11-B856-62702CAE2E0A}"/>
              </a:ext>
            </a:extLst>
          </p:cNvPr>
          <p:cNvPicPr>
            <a:picLocks noChangeAspect="1"/>
          </p:cNvPicPr>
          <p:nvPr/>
        </p:nvPicPr>
        <p:blipFill>
          <a:blip/>
          <a:stretch>
            <a:fillRect/>
          </a:stretch>
        </p:blipFill>
        <p:spPr>
          <a:xfrm>
            <a:off x="1028475" y="1146185"/>
            <a:ext cx="7705874" cy="5503607"/>
          </a:xfrm>
          <a:prstGeom prst="rect">
            <a:avLst/>
          </a:prstGeom>
        </p:spPr>
      </p:pic>
      <p:pic>
        <p:nvPicPr>
          <p:cNvPr id="1026" name="Picture 2">
            <a:extLst>
              <a:ext uri="{FF2B5EF4-FFF2-40B4-BE49-F238E27FC236}">
                <a16:creationId xmlns:a16="http://schemas.microsoft.com/office/drawing/2014/main" id="{E3AF6B44-3C72-4A80-A55A-5B6AAAAC9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383" y="1223963"/>
            <a:ext cx="5911480" cy="4217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628631"/>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5D1EAD-C416-442E-876D-6BE5BEEC0C13}"/>
              </a:ext>
            </a:extLst>
          </p:cNvPr>
          <p:cNvSpPr>
            <a:spLocks noGrp="1"/>
          </p:cNvSpPr>
          <p:nvPr>
            <p:ph type="sldNum" sz="quarter" idx="4"/>
          </p:nvPr>
        </p:nvSpPr>
        <p:spPr/>
        <p:txBody>
          <a:bodyPr/>
          <a:lstStyle/>
          <a:p>
            <a:fld id="{927968B9-F71B-4241-9647-2B023690AF84}" type="slidenum">
              <a:rPr lang="en-US" smtClean="0"/>
              <a:t>4</a:t>
            </a:fld>
            <a:endParaRPr lang="en-US" dirty="0"/>
          </a:p>
        </p:txBody>
      </p:sp>
      <p:pic>
        <p:nvPicPr>
          <p:cNvPr id="4" name="Picture 3">
            <a:extLst>
              <a:ext uri="{FF2B5EF4-FFF2-40B4-BE49-F238E27FC236}">
                <a16:creationId xmlns:a16="http://schemas.microsoft.com/office/drawing/2014/main" id="{D234BA60-37D9-4D3D-B663-F3BEE028F001}"/>
              </a:ext>
            </a:extLst>
          </p:cNvPr>
          <p:cNvPicPr>
            <a:picLocks noChangeAspect="1"/>
          </p:cNvPicPr>
          <p:nvPr/>
        </p:nvPicPr>
        <p:blipFill rotWithShape="1">
          <a:blip r:embed="rId3">
            <a:clrChange>
              <a:clrFrom>
                <a:srgbClr val="FFFFFF"/>
              </a:clrFrom>
              <a:clrTo>
                <a:srgbClr val="FFFFFF">
                  <a:alpha val="0"/>
                </a:srgbClr>
              </a:clrTo>
            </a:clrChange>
            <a:alphaModFix/>
          </a:blip>
          <a:srcRect l="50889" t="33890" r="7444" b="23663"/>
          <a:stretch/>
        </p:blipFill>
        <p:spPr>
          <a:xfrm>
            <a:off x="-312260" y="1181100"/>
            <a:ext cx="9676532" cy="5676900"/>
          </a:xfrm>
          <a:prstGeom prst="rect">
            <a:avLst/>
          </a:prstGeom>
        </p:spPr>
      </p:pic>
      <p:sp>
        <p:nvSpPr>
          <p:cNvPr id="8" name="Rectangle 2">
            <a:extLst>
              <a:ext uri="{FF2B5EF4-FFF2-40B4-BE49-F238E27FC236}">
                <a16:creationId xmlns:a16="http://schemas.microsoft.com/office/drawing/2014/main" id="{6B32F792-B8BC-4F0E-8607-B513AA1B8420}"/>
              </a:ext>
            </a:extLst>
          </p:cNvPr>
          <p:cNvSpPr txBox="1">
            <a:spLocks noChangeArrowheads="1"/>
          </p:cNvSpPr>
          <p:nvPr/>
        </p:nvSpPr>
        <p:spPr>
          <a:xfrm>
            <a:off x="1085850" y="159180"/>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2800" b="1" dirty="0">
                <a:solidFill>
                  <a:schemeClr val="bg1"/>
                </a:solidFill>
                <a:cs typeface="Arial" pitchFamily="34" charset="0"/>
              </a:rPr>
              <a:t>من تقييم الأثر إلى تقييم قابلية التأثر</a:t>
            </a:r>
          </a:p>
        </p:txBody>
      </p:sp>
    </p:spTree>
    <p:extLst>
      <p:ext uri="{BB962C8B-B14F-4D97-AF65-F5344CB8AC3E}">
        <p14:creationId xmlns:p14="http://schemas.microsoft.com/office/powerpoint/2010/main" val="3039346999"/>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25793E-2AAD-44BF-843F-9BAC97B67BCF}"/>
              </a:ext>
            </a:extLst>
          </p:cNvPr>
          <p:cNvSpPr>
            <a:spLocks noGrp="1"/>
          </p:cNvSpPr>
          <p:nvPr>
            <p:ph idx="1"/>
          </p:nvPr>
        </p:nvSpPr>
        <p:spPr>
          <a:xfrm>
            <a:off x="1019174" y="911759"/>
            <a:ext cx="7886700" cy="640920"/>
          </a:xfrm>
        </p:spPr>
        <p:txBody>
          <a:bodyPr>
            <a:noAutofit/>
          </a:bodyPr>
          <a:lstStyle/>
          <a:p>
            <a:pPr marL="0" lvl="0" indent="0" algn="r" rtl="1">
              <a:lnSpc>
                <a:spcPct val="100000"/>
              </a:lnSpc>
              <a:spcBef>
                <a:spcPts val="0"/>
              </a:spcBef>
              <a:buNone/>
            </a:pPr>
            <a:endParaRPr lang="ar-LB" sz="2000" dirty="0">
              <a:solidFill>
                <a:prstClr val="black"/>
              </a:solidFill>
              <a:latin typeface="Calibri"/>
              <a:cs typeface="Arial" panose="020B0604020202020204" pitchFamily="34" charset="0"/>
            </a:endParaRPr>
          </a:p>
          <a:p>
            <a:pPr lvl="0" algn="r" rtl="1">
              <a:lnSpc>
                <a:spcPct val="100000"/>
              </a:lnSpc>
              <a:spcBef>
                <a:spcPts val="0"/>
              </a:spcBef>
              <a:buFont typeface="+mj-lt"/>
              <a:buAutoNum type="arabicPeriod"/>
            </a:pPr>
            <a:r>
              <a:rPr lang="ar-LB" sz="2000" dirty="0">
                <a:solidFill>
                  <a:prstClr val="black"/>
                </a:solidFill>
                <a:latin typeface="Calibri"/>
                <a:cs typeface="Arial" panose="020B0604020202020204" pitchFamily="34" charset="0"/>
              </a:rPr>
              <a:t>معطى: مجموعات درجة الحرارة والتساقطات</a:t>
            </a:r>
            <a:r>
              <a:rPr lang="en-US" sz="2000" dirty="0">
                <a:solidFill>
                  <a:prstClr val="black"/>
                </a:solidFill>
                <a:latin typeface="Calibri"/>
              </a:rPr>
              <a:t> </a:t>
            </a:r>
            <a:r>
              <a:rPr lang="ar-LB" sz="2000" dirty="0">
                <a:solidFill>
                  <a:prstClr val="black"/>
                </a:solidFill>
                <a:latin typeface="Calibri"/>
                <a:cs typeface="Arial" panose="020B0604020202020204" pitchFamily="34" charset="0"/>
              </a:rPr>
              <a:t>لمنتصف القرن </a:t>
            </a:r>
            <a:r>
              <a:rPr lang="en-US" sz="2000" dirty="0">
                <a:solidFill>
                  <a:prstClr val="black"/>
                </a:solidFill>
                <a:latin typeface="Calibri"/>
              </a:rPr>
              <a:t>RCP8.5 </a:t>
            </a:r>
          </a:p>
          <a:p>
            <a:pPr lvl="0" algn="r" rtl="1">
              <a:lnSpc>
                <a:spcPct val="100000"/>
              </a:lnSpc>
              <a:spcBef>
                <a:spcPts val="0"/>
              </a:spcBef>
              <a:buFont typeface="+mj-lt"/>
              <a:buAutoNum type="arabicPeriod"/>
            </a:pPr>
            <a:endParaRPr lang="ar-LB" sz="2000" dirty="0">
              <a:solidFill>
                <a:prstClr val="black"/>
              </a:solidFill>
              <a:latin typeface="Calibri"/>
              <a:cs typeface="Arial" panose="020B0604020202020204" pitchFamily="34" charset="0"/>
            </a:endParaRPr>
          </a:p>
          <a:p>
            <a:pPr lvl="0" algn="r" rtl="1">
              <a:lnSpc>
                <a:spcPct val="100000"/>
              </a:lnSpc>
              <a:spcBef>
                <a:spcPts val="0"/>
              </a:spcBef>
              <a:buFont typeface="+mj-lt"/>
              <a:buAutoNum type="arabicPeriod"/>
            </a:pPr>
            <a:r>
              <a:rPr lang="ar-LB" sz="2000" dirty="0">
                <a:solidFill>
                  <a:prstClr val="black"/>
                </a:solidFill>
                <a:latin typeface="Calibri"/>
                <a:cs typeface="Arial" panose="020B0604020202020204" pitchFamily="34" charset="0"/>
              </a:rPr>
              <a:t>إعادة تصنيف القيم باستخدام التصنيف اليدوي</a:t>
            </a:r>
          </a:p>
          <a:p>
            <a:pPr marL="171450" lvl="0" indent="-171450" algn="r" rtl="1">
              <a:lnSpc>
                <a:spcPct val="100000"/>
              </a:lnSpc>
              <a:spcBef>
                <a:spcPts val="0"/>
              </a:spcBef>
            </a:pPr>
            <a:endParaRPr lang="ar-LB" sz="2000" dirty="0">
              <a:solidFill>
                <a:prstClr val="black"/>
              </a:solidFill>
              <a:latin typeface="Calibri"/>
              <a:cs typeface="Arial" panose="020B0604020202020204" pitchFamily="34" charset="0"/>
            </a:endParaRPr>
          </a:p>
        </p:txBody>
      </p:sp>
      <p:sp>
        <p:nvSpPr>
          <p:cNvPr id="3" name="Slide Number Placeholder 2">
            <a:extLst>
              <a:ext uri="{FF2B5EF4-FFF2-40B4-BE49-F238E27FC236}">
                <a16:creationId xmlns:a16="http://schemas.microsoft.com/office/drawing/2014/main" id="{ED6FDD14-690D-459A-9B81-5F6638DE251B}"/>
              </a:ext>
            </a:extLst>
          </p:cNvPr>
          <p:cNvSpPr>
            <a:spLocks noGrp="1"/>
          </p:cNvSpPr>
          <p:nvPr>
            <p:ph type="sldNum" sz="quarter" idx="4"/>
          </p:nvPr>
        </p:nvSpPr>
        <p:spPr/>
        <p:txBody>
          <a:bodyPr/>
          <a:lstStyle/>
          <a:p>
            <a:fld id="{927968B9-F71B-4241-9647-2B023690AF84}" type="slidenum">
              <a:rPr lang="en-US" smtClean="0"/>
              <a:t>40</a:t>
            </a:fld>
            <a:endParaRPr lang="en-US" dirty="0"/>
          </a:p>
        </p:txBody>
      </p:sp>
      <p:sp>
        <p:nvSpPr>
          <p:cNvPr id="4" name="Rectangle 2">
            <a:extLst>
              <a:ext uri="{FF2B5EF4-FFF2-40B4-BE49-F238E27FC236}">
                <a16:creationId xmlns:a16="http://schemas.microsoft.com/office/drawing/2014/main" id="{7A663C53-CB85-4BF6-9D55-7FA0262A4805}"/>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تمرين تدريبي</a:t>
            </a:r>
            <a:endParaRPr lang="en-US" sz="3600" b="1" dirty="0">
              <a:solidFill>
                <a:schemeClr val="bg1"/>
              </a:solidFill>
              <a:cs typeface="Arial" pitchFamily="34" charset="0"/>
            </a:endParaRPr>
          </a:p>
        </p:txBody>
      </p:sp>
      <p:graphicFrame>
        <p:nvGraphicFramePr>
          <p:cNvPr id="5" name="Table 5">
            <a:extLst>
              <a:ext uri="{FF2B5EF4-FFF2-40B4-BE49-F238E27FC236}">
                <a16:creationId xmlns:a16="http://schemas.microsoft.com/office/drawing/2014/main" id="{9434AFD0-72E1-4C55-B7AA-196AC7909D88}"/>
              </a:ext>
            </a:extLst>
          </p:cNvPr>
          <p:cNvGraphicFramePr>
            <a:graphicFrameLocks noGrp="1"/>
          </p:cNvGraphicFramePr>
          <p:nvPr>
            <p:extLst>
              <p:ext uri="{D42A27DB-BD31-4B8C-83A1-F6EECF244321}">
                <p14:modId xmlns:p14="http://schemas.microsoft.com/office/powerpoint/2010/main" val="901202830"/>
              </p:ext>
            </p:extLst>
          </p:nvPr>
        </p:nvGraphicFramePr>
        <p:xfrm>
          <a:off x="1727201" y="2193599"/>
          <a:ext cx="6473372" cy="4663440"/>
        </p:xfrm>
        <a:graphic>
          <a:graphicData uri="http://schemas.openxmlformats.org/drawingml/2006/table">
            <a:tbl>
              <a:tblPr firstRow="1" bandRow="1">
                <a:tableStyleId>{5940675A-B579-460E-94D1-54222C63F5DA}</a:tableStyleId>
              </a:tblPr>
              <a:tblGrid>
                <a:gridCol w="653714">
                  <a:extLst>
                    <a:ext uri="{9D8B030D-6E8A-4147-A177-3AD203B41FA5}">
                      <a16:colId xmlns:a16="http://schemas.microsoft.com/office/drawing/2014/main" val="3694289804"/>
                    </a:ext>
                  </a:extLst>
                </a:gridCol>
                <a:gridCol w="2909829">
                  <a:extLst>
                    <a:ext uri="{9D8B030D-6E8A-4147-A177-3AD203B41FA5}">
                      <a16:colId xmlns:a16="http://schemas.microsoft.com/office/drawing/2014/main" val="98608749"/>
                    </a:ext>
                  </a:extLst>
                </a:gridCol>
                <a:gridCol w="2909829">
                  <a:extLst>
                    <a:ext uri="{9D8B030D-6E8A-4147-A177-3AD203B41FA5}">
                      <a16:colId xmlns:a16="http://schemas.microsoft.com/office/drawing/2014/main" val="991842562"/>
                    </a:ext>
                  </a:extLst>
                </a:gridCol>
              </a:tblGrid>
              <a:tr h="308165">
                <a:tc rowSpan="2">
                  <a:txBody>
                    <a:bodyPr/>
                    <a:lstStyle/>
                    <a:p>
                      <a:pPr algn="ctr"/>
                      <a:r>
                        <a:rPr lang="en-US" dirty="0">
                          <a:solidFill>
                            <a:schemeClr val="bg1"/>
                          </a:solidFill>
                        </a:rPr>
                        <a:t>Class</a:t>
                      </a:r>
                    </a:p>
                  </a:txBody>
                  <a:tcPr anchor="ctr">
                    <a:solidFill>
                      <a:schemeClr val="accent1"/>
                    </a:solidFill>
                  </a:tcPr>
                </a:tc>
                <a:tc gridSpan="2">
                  <a:txBody>
                    <a:bodyPr/>
                    <a:lstStyle/>
                    <a:p>
                      <a:pPr algn="ctr"/>
                      <a:r>
                        <a:rPr lang="en-US" dirty="0">
                          <a:solidFill>
                            <a:schemeClr val="bg1"/>
                          </a:solidFill>
                        </a:rPr>
                        <a:t>Range of values</a:t>
                      </a:r>
                    </a:p>
                  </a:txBody>
                  <a:tcPr>
                    <a:solidFill>
                      <a:schemeClr val="accent1"/>
                    </a:solidFill>
                  </a:tcPr>
                </a:tc>
                <a:tc hMerge="1">
                  <a:txBody>
                    <a:bodyPr/>
                    <a:lstStyle/>
                    <a:p>
                      <a:endParaRPr lang="en-US" dirty="0"/>
                    </a:p>
                  </a:txBody>
                  <a:tcPr/>
                </a:tc>
                <a:extLst>
                  <a:ext uri="{0D108BD9-81ED-4DB2-BD59-A6C34878D82A}">
                    <a16:rowId xmlns:a16="http://schemas.microsoft.com/office/drawing/2014/main" val="1239322336"/>
                  </a:ext>
                </a:extLst>
              </a:tr>
              <a:tr h="539289">
                <a:tc vMerge="1">
                  <a:txBody>
                    <a:bodyPr/>
                    <a:lstStyle/>
                    <a:p>
                      <a:endParaRPr lang="en-US" dirty="0"/>
                    </a:p>
                  </a:txBody>
                  <a:tcPr/>
                </a:tc>
                <a:tc>
                  <a:txBody>
                    <a:bodyPr/>
                    <a:lstStyle/>
                    <a:p>
                      <a:pPr algn="ctr"/>
                      <a:r>
                        <a:rPr lang="en-US" dirty="0">
                          <a:solidFill>
                            <a:schemeClr val="bg1"/>
                          </a:solidFill>
                        </a:rPr>
                        <a:t>Change in Temperature (°C)</a:t>
                      </a:r>
                    </a:p>
                  </a:txBody>
                  <a:tcPr>
                    <a:solidFill>
                      <a:schemeClr val="accent1"/>
                    </a:solidFill>
                  </a:tcPr>
                </a:tc>
                <a:tc>
                  <a:txBody>
                    <a:bodyPr/>
                    <a:lstStyle/>
                    <a:p>
                      <a:pPr algn="ctr"/>
                      <a:r>
                        <a:rPr lang="en-US" dirty="0">
                          <a:solidFill>
                            <a:schemeClr val="bg1"/>
                          </a:solidFill>
                        </a:rPr>
                        <a:t>Change in Precipitation (mm/month)</a:t>
                      </a:r>
                    </a:p>
                  </a:txBody>
                  <a:tcPr>
                    <a:solidFill>
                      <a:schemeClr val="accent1"/>
                    </a:solidFill>
                  </a:tcPr>
                </a:tc>
                <a:extLst>
                  <a:ext uri="{0D108BD9-81ED-4DB2-BD59-A6C34878D82A}">
                    <a16:rowId xmlns:a16="http://schemas.microsoft.com/office/drawing/2014/main" val="3949238874"/>
                  </a:ext>
                </a:extLst>
              </a:tr>
              <a:tr h="308165">
                <a:tc>
                  <a:txBody>
                    <a:bodyPr/>
                    <a:lstStyle/>
                    <a:p>
                      <a:pPr algn="ctr"/>
                      <a:r>
                        <a:rPr lang="en-US" dirty="0"/>
                        <a:t>1</a:t>
                      </a:r>
                    </a:p>
                  </a:txBody>
                  <a:tcPr/>
                </a:tc>
                <a:tc>
                  <a:txBody>
                    <a:bodyPr/>
                    <a:lstStyle/>
                    <a:p>
                      <a:pPr algn="ctr"/>
                      <a:r>
                        <a:rPr lang="en-US" dirty="0"/>
                        <a:t>&lt; 1.0</a:t>
                      </a:r>
                    </a:p>
                  </a:txBody>
                  <a:tcPr/>
                </a:tc>
                <a:tc>
                  <a:txBody>
                    <a:bodyPr/>
                    <a:lstStyle/>
                    <a:p>
                      <a:pPr algn="ctr"/>
                      <a:r>
                        <a:rPr lang="en-US" dirty="0"/>
                        <a:t>&gt; 8</a:t>
                      </a:r>
                    </a:p>
                  </a:txBody>
                  <a:tcPr/>
                </a:tc>
                <a:extLst>
                  <a:ext uri="{0D108BD9-81ED-4DB2-BD59-A6C34878D82A}">
                    <a16:rowId xmlns:a16="http://schemas.microsoft.com/office/drawing/2014/main" val="995173367"/>
                  </a:ext>
                </a:extLst>
              </a:tr>
              <a:tr h="308165">
                <a:tc>
                  <a:txBody>
                    <a:bodyPr/>
                    <a:lstStyle/>
                    <a:p>
                      <a:pPr algn="ctr"/>
                      <a:r>
                        <a:rPr lang="en-US" dirty="0"/>
                        <a:t>2</a:t>
                      </a:r>
                    </a:p>
                  </a:txBody>
                  <a:tcPr/>
                </a:tc>
                <a:tc>
                  <a:txBody>
                    <a:bodyPr/>
                    <a:lstStyle/>
                    <a:p>
                      <a:pPr algn="ctr"/>
                      <a:r>
                        <a:rPr lang="en-US" dirty="0"/>
                        <a:t>1.0 – 1.5</a:t>
                      </a:r>
                    </a:p>
                  </a:txBody>
                  <a:tcPr/>
                </a:tc>
                <a:tc>
                  <a:txBody>
                    <a:bodyPr/>
                    <a:lstStyle/>
                    <a:p>
                      <a:pPr algn="ctr"/>
                      <a:r>
                        <a:rPr lang="en-US" dirty="0"/>
                        <a:t>6 – 8 </a:t>
                      </a:r>
                    </a:p>
                  </a:txBody>
                  <a:tcPr/>
                </a:tc>
                <a:extLst>
                  <a:ext uri="{0D108BD9-81ED-4DB2-BD59-A6C34878D82A}">
                    <a16:rowId xmlns:a16="http://schemas.microsoft.com/office/drawing/2014/main" val="1192842977"/>
                  </a:ext>
                </a:extLst>
              </a:tr>
              <a:tr h="308165">
                <a:tc>
                  <a:txBody>
                    <a:bodyPr/>
                    <a:lstStyle/>
                    <a:p>
                      <a:pPr algn="ctr"/>
                      <a:r>
                        <a:rPr lang="en-US" dirty="0"/>
                        <a:t>3</a:t>
                      </a:r>
                    </a:p>
                  </a:txBody>
                  <a:tcPr/>
                </a:tc>
                <a:tc>
                  <a:txBody>
                    <a:bodyPr/>
                    <a:lstStyle/>
                    <a:p>
                      <a:pPr algn="ctr"/>
                      <a:r>
                        <a:rPr lang="en-US" dirty="0"/>
                        <a:t>1.5 – 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 – 6 </a:t>
                      </a:r>
                      <a:endParaRPr lang="en-US" b="1" dirty="0"/>
                    </a:p>
                  </a:txBody>
                  <a:tcPr/>
                </a:tc>
                <a:extLst>
                  <a:ext uri="{0D108BD9-81ED-4DB2-BD59-A6C34878D82A}">
                    <a16:rowId xmlns:a16="http://schemas.microsoft.com/office/drawing/2014/main" val="3547450283"/>
                  </a:ext>
                </a:extLst>
              </a:tr>
              <a:tr h="308165">
                <a:tc>
                  <a:txBody>
                    <a:bodyPr/>
                    <a:lstStyle/>
                    <a:p>
                      <a:pPr algn="ctr"/>
                      <a:r>
                        <a:rPr lang="en-US" dirty="0"/>
                        <a:t>4</a:t>
                      </a:r>
                    </a:p>
                  </a:txBody>
                  <a:tcPr/>
                </a:tc>
                <a:tc>
                  <a:txBody>
                    <a:bodyPr/>
                    <a:lstStyle/>
                    <a:p>
                      <a:pPr algn="ctr"/>
                      <a:r>
                        <a:rPr lang="en-US" dirty="0"/>
                        <a:t>2.0 – 2.5</a:t>
                      </a:r>
                    </a:p>
                  </a:txBody>
                  <a:tcPr/>
                </a:tc>
                <a:tc>
                  <a:txBody>
                    <a:bodyPr/>
                    <a:lstStyle/>
                    <a:p>
                      <a:pPr algn="ctr"/>
                      <a:r>
                        <a:rPr lang="en-US" dirty="0"/>
                        <a:t>2 – 4 </a:t>
                      </a:r>
                    </a:p>
                  </a:txBody>
                  <a:tcPr/>
                </a:tc>
                <a:extLst>
                  <a:ext uri="{0D108BD9-81ED-4DB2-BD59-A6C34878D82A}">
                    <a16:rowId xmlns:a16="http://schemas.microsoft.com/office/drawing/2014/main" val="1670901679"/>
                  </a:ext>
                </a:extLst>
              </a:tr>
              <a:tr h="308165">
                <a:tc>
                  <a:txBody>
                    <a:bodyPr/>
                    <a:lstStyle/>
                    <a:p>
                      <a:pPr algn="ctr"/>
                      <a:r>
                        <a:rPr lang="en-US" dirty="0"/>
                        <a:t>5</a:t>
                      </a:r>
                    </a:p>
                  </a:txBody>
                  <a:tcPr/>
                </a:tc>
                <a:tc>
                  <a:txBody>
                    <a:bodyPr/>
                    <a:lstStyle/>
                    <a:p>
                      <a:pPr algn="ctr"/>
                      <a:r>
                        <a:rPr lang="en-US" dirty="0"/>
                        <a:t>2.5 – 3.0</a:t>
                      </a:r>
                    </a:p>
                  </a:txBody>
                  <a:tcPr/>
                </a:tc>
                <a:tc>
                  <a:txBody>
                    <a:bodyPr/>
                    <a:lstStyle/>
                    <a:p>
                      <a:pPr algn="ctr"/>
                      <a:r>
                        <a:rPr lang="en-US" dirty="0"/>
                        <a:t>0 – 2 </a:t>
                      </a:r>
                    </a:p>
                  </a:txBody>
                  <a:tcPr/>
                </a:tc>
                <a:extLst>
                  <a:ext uri="{0D108BD9-81ED-4DB2-BD59-A6C34878D82A}">
                    <a16:rowId xmlns:a16="http://schemas.microsoft.com/office/drawing/2014/main" val="1696247111"/>
                  </a:ext>
                </a:extLst>
              </a:tr>
              <a:tr h="308165">
                <a:tc>
                  <a:txBody>
                    <a:bodyPr/>
                    <a:lstStyle/>
                    <a:p>
                      <a:pPr algn="ctr"/>
                      <a:r>
                        <a:rPr lang="en-US" dirty="0"/>
                        <a:t>6</a:t>
                      </a:r>
                    </a:p>
                  </a:txBody>
                  <a:tcPr/>
                </a:tc>
                <a:tc>
                  <a:txBody>
                    <a:bodyPr/>
                    <a:lstStyle/>
                    <a:p>
                      <a:pPr algn="ctr"/>
                      <a:r>
                        <a:rPr lang="en-US" dirty="0"/>
                        <a:t>3.0 – 3.5</a:t>
                      </a:r>
                    </a:p>
                  </a:txBody>
                  <a:tcPr/>
                </a:tc>
                <a:tc>
                  <a:txBody>
                    <a:bodyPr/>
                    <a:lstStyle/>
                    <a:p>
                      <a:pPr algn="ctr"/>
                      <a:r>
                        <a:rPr lang="en-US" dirty="0"/>
                        <a:t>-2 – 0 </a:t>
                      </a:r>
                    </a:p>
                  </a:txBody>
                  <a:tcPr/>
                </a:tc>
                <a:extLst>
                  <a:ext uri="{0D108BD9-81ED-4DB2-BD59-A6C34878D82A}">
                    <a16:rowId xmlns:a16="http://schemas.microsoft.com/office/drawing/2014/main" val="1283915286"/>
                  </a:ext>
                </a:extLst>
              </a:tr>
              <a:tr h="308165">
                <a:tc>
                  <a:txBody>
                    <a:bodyPr/>
                    <a:lstStyle/>
                    <a:p>
                      <a:pPr algn="ctr"/>
                      <a:r>
                        <a:rPr lang="en-US" dirty="0"/>
                        <a:t>7</a:t>
                      </a:r>
                    </a:p>
                  </a:txBody>
                  <a:tcPr/>
                </a:tc>
                <a:tc>
                  <a:txBody>
                    <a:bodyPr/>
                    <a:lstStyle/>
                    <a:p>
                      <a:pPr algn="ctr"/>
                      <a:r>
                        <a:rPr lang="en-US" dirty="0"/>
                        <a:t>3.5 – 4.0</a:t>
                      </a:r>
                    </a:p>
                  </a:txBody>
                  <a:tcPr/>
                </a:tc>
                <a:tc>
                  <a:txBody>
                    <a:bodyPr/>
                    <a:lstStyle/>
                    <a:p>
                      <a:pPr algn="ctr"/>
                      <a:r>
                        <a:rPr lang="en-US" dirty="0"/>
                        <a:t>-4 – -2 </a:t>
                      </a:r>
                    </a:p>
                  </a:txBody>
                  <a:tcPr/>
                </a:tc>
                <a:extLst>
                  <a:ext uri="{0D108BD9-81ED-4DB2-BD59-A6C34878D82A}">
                    <a16:rowId xmlns:a16="http://schemas.microsoft.com/office/drawing/2014/main" val="22593621"/>
                  </a:ext>
                </a:extLst>
              </a:tr>
              <a:tr h="308165">
                <a:tc>
                  <a:txBody>
                    <a:bodyPr/>
                    <a:lstStyle/>
                    <a:p>
                      <a:pPr algn="ctr"/>
                      <a:r>
                        <a:rPr lang="en-US" dirty="0"/>
                        <a:t>8</a:t>
                      </a:r>
                    </a:p>
                  </a:txBody>
                  <a:tcPr/>
                </a:tc>
                <a:tc>
                  <a:txBody>
                    <a:bodyPr/>
                    <a:lstStyle/>
                    <a:p>
                      <a:pPr algn="ctr"/>
                      <a:r>
                        <a:rPr lang="en-US" dirty="0"/>
                        <a:t>4.0 – 4.5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-6 – -4</a:t>
                      </a:r>
                    </a:p>
                  </a:txBody>
                  <a:tcPr/>
                </a:tc>
                <a:extLst>
                  <a:ext uri="{0D108BD9-81ED-4DB2-BD59-A6C34878D82A}">
                    <a16:rowId xmlns:a16="http://schemas.microsoft.com/office/drawing/2014/main" val="2054947172"/>
                  </a:ext>
                </a:extLst>
              </a:tr>
              <a:tr h="308165">
                <a:tc>
                  <a:txBody>
                    <a:bodyPr/>
                    <a:lstStyle/>
                    <a:p>
                      <a:pPr algn="ctr"/>
                      <a:r>
                        <a:rPr lang="en-US" dirty="0"/>
                        <a:t>9</a:t>
                      </a:r>
                    </a:p>
                  </a:txBody>
                  <a:tcPr/>
                </a:tc>
                <a:tc>
                  <a:txBody>
                    <a:bodyPr/>
                    <a:lstStyle/>
                    <a:p>
                      <a:pPr algn="ctr"/>
                      <a:r>
                        <a:rPr lang="en-US" dirty="0"/>
                        <a:t>4.5 – 5.0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-8 – -6 </a:t>
                      </a:r>
                    </a:p>
                  </a:txBody>
                  <a:tcPr/>
                </a:tc>
                <a:extLst>
                  <a:ext uri="{0D108BD9-81ED-4DB2-BD59-A6C34878D82A}">
                    <a16:rowId xmlns:a16="http://schemas.microsoft.com/office/drawing/2014/main" val="1843317956"/>
                  </a:ext>
                </a:extLst>
              </a:tr>
              <a:tr h="308165">
                <a:tc>
                  <a:txBody>
                    <a:bodyPr/>
                    <a:lstStyle/>
                    <a:p>
                      <a:pPr algn="ctr"/>
                      <a:r>
                        <a:rPr lang="en-US" dirty="0"/>
                        <a:t>10</a:t>
                      </a:r>
                    </a:p>
                  </a:txBody>
                  <a:tcPr/>
                </a:tc>
                <a:tc>
                  <a:txBody>
                    <a:bodyPr/>
                    <a:lstStyle/>
                    <a:p>
                      <a:pPr algn="ctr"/>
                      <a:r>
                        <a:rPr lang="en-US" dirty="0"/>
                        <a:t>&gt; 5.0</a:t>
                      </a:r>
                    </a:p>
                  </a:txBody>
                  <a:tcPr/>
                </a:tc>
                <a:tc>
                  <a:txBody>
                    <a:bodyPr/>
                    <a:lstStyle/>
                    <a:p>
                      <a:pPr algn="ctr"/>
                      <a:r>
                        <a:rPr lang="en-US" dirty="0"/>
                        <a:t>&lt; -8</a:t>
                      </a:r>
                    </a:p>
                  </a:txBody>
                  <a:tcPr/>
                </a:tc>
                <a:extLst>
                  <a:ext uri="{0D108BD9-81ED-4DB2-BD59-A6C34878D82A}">
                    <a16:rowId xmlns:a16="http://schemas.microsoft.com/office/drawing/2014/main" val="2632890615"/>
                  </a:ext>
                </a:extLst>
              </a:tr>
            </a:tbl>
          </a:graphicData>
        </a:graphic>
      </p:graphicFrame>
    </p:spTree>
    <p:extLst>
      <p:ext uri="{BB962C8B-B14F-4D97-AF65-F5344CB8AC3E}">
        <p14:creationId xmlns:p14="http://schemas.microsoft.com/office/powerpoint/2010/main" val="44465432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9C9D4B-657A-49F0-A867-3341AFCD370D}"/>
              </a:ext>
            </a:extLst>
          </p:cNvPr>
          <p:cNvSpPr>
            <a:spLocks noGrp="1"/>
          </p:cNvSpPr>
          <p:nvPr>
            <p:ph idx="1"/>
          </p:nvPr>
        </p:nvSpPr>
        <p:spPr>
          <a:xfrm>
            <a:off x="485776" y="1213609"/>
            <a:ext cx="8251824" cy="4351338"/>
          </a:xfrm>
        </p:spPr>
        <p:txBody>
          <a:bodyPr/>
          <a:lstStyle/>
          <a:p>
            <a:pPr marL="514350" indent="-514350" algn="r" rtl="1">
              <a:buFont typeface="+mj-lt"/>
              <a:buAutoNum type="arabicPeriod" startAt="3"/>
            </a:pPr>
            <a:endParaRPr lang="ar-SY" dirty="0"/>
          </a:p>
          <a:p>
            <a:pPr marL="514350" indent="-514350" algn="r" rtl="1">
              <a:buFont typeface="+mj-lt"/>
              <a:buAutoNum type="arabicPeriod" startAt="3"/>
            </a:pPr>
            <a:r>
              <a:rPr lang="ar-SY" dirty="0"/>
              <a:t>إعادة تشكيل مؤشرات درجة الحرارة والتساقطات إلى ~ 1 كم. </a:t>
            </a:r>
          </a:p>
          <a:p>
            <a:pPr marL="514350" indent="-514350" algn="r" rtl="1">
              <a:buFont typeface="+mj-lt"/>
              <a:buAutoNum type="arabicPeriod" startAt="3"/>
            </a:pPr>
            <a:r>
              <a:rPr lang="ar-SY" dirty="0"/>
              <a:t>المؤشرات الإجمالية باستخدام ترجيح 0.4 لدرجة الحرارة و 0.6 لهطول الأمطار. </a:t>
            </a:r>
          </a:p>
          <a:p>
            <a:pPr marL="514350" indent="-514350" algn="r" rtl="1">
              <a:buFont typeface="+mj-lt"/>
              <a:buAutoNum type="arabicPeriod" startAt="3"/>
            </a:pPr>
            <a:r>
              <a:rPr lang="ar-SY" dirty="0"/>
              <a:t>استخلاص النتائج بناء على ملف شكل حوض نهر مجردة (معطى). </a:t>
            </a:r>
          </a:p>
          <a:p>
            <a:pPr marL="514350" indent="-514350" algn="r" rtl="1">
              <a:buFont typeface="+mj-lt"/>
              <a:buAutoNum type="arabicPeriod" startAt="3"/>
            </a:pPr>
            <a:r>
              <a:rPr lang="ar-SY" dirty="0"/>
              <a:t>أعد تصنيف الناتج باستخدام فاصل زمني متساوي وخريطة باستخدام نظام ألوان "التوقف".</a:t>
            </a:r>
          </a:p>
          <a:p>
            <a:pPr marL="514350" indent="-514350" algn="r" rtl="1">
              <a:buFont typeface="+mj-lt"/>
              <a:buAutoNum type="arabicPeriod" startAt="3"/>
            </a:pPr>
            <a:endParaRPr lang="ar-SY" dirty="0"/>
          </a:p>
        </p:txBody>
      </p:sp>
      <p:sp>
        <p:nvSpPr>
          <p:cNvPr id="3" name="Slide Number Placeholder 2">
            <a:extLst>
              <a:ext uri="{FF2B5EF4-FFF2-40B4-BE49-F238E27FC236}">
                <a16:creationId xmlns:a16="http://schemas.microsoft.com/office/drawing/2014/main" id="{6D6ED88D-F7B2-4BB8-89AC-1A1E532BF0FF}"/>
              </a:ext>
            </a:extLst>
          </p:cNvPr>
          <p:cNvSpPr>
            <a:spLocks noGrp="1"/>
          </p:cNvSpPr>
          <p:nvPr>
            <p:ph type="sldNum" sz="quarter" idx="4"/>
          </p:nvPr>
        </p:nvSpPr>
        <p:spPr/>
        <p:txBody>
          <a:bodyPr/>
          <a:lstStyle/>
          <a:p>
            <a:fld id="{927968B9-F71B-4241-9647-2B023690AF84}" type="slidenum">
              <a:rPr lang="en-US" smtClean="0"/>
              <a:t>41</a:t>
            </a:fld>
            <a:endParaRPr lang="en-US" dirty="0"/>
          </a:p>
        </p:txBody>
      </p:sp>
      <p:sp>
        <p:nvSpPr>
          <p:cNvPr id="4" name="Rectangle 2">
            <a:extLst>
              <a:ext uri="{FF2B5EF4-FFF2-40B4-BE49-F238E27FC236}">
                <a16:creationId xmlns:a16="http://schemas.microsoft.com/office/drawing/2014/main" id="{38D78E37-EEA6-43EE-81B9-7B86ED966B18}"/>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تمرين تدريبي</a:t>
            </a:r>
          </a:p>
        </p:txBody>
      </p:sp>
      <p:pic>
        <p:nvPicPr>
          <p:cNvPr id="5" name="Picture 4">
            <a:extLst>
              <a:ext uri="{FF2B5EF4-FFF2-40B4-BE49-F238E27FC236}">
                <a16:creationId xmlns:a16="http://schemas.microsoft.com/office/drawing/2014/main" id="{66D1840C-5553-4991-B240-9010EE7086D2}"/>
              </a:ext>
            </a:extLst>
          </p:cNvPr>
          <p:cNvPicPr>
            <a:picLocks noChangeAspect="1"/>
          </p:cNvPicPr>
          <p:nvPr/>
        </p:nvPicPr>
        <p:blipFill rotWithShape="1">
          <a:blip r:embed="rId3">
            <a:clrChange>
              <a:clrFrom>
                <a:srgbClr val="FFFFFF"/>
              </a:clrFrom>
              <a:clrTo>
                <a:srgbClr val="FFFFFF">
                  <a:alpha val="0"/>
                </a:srgbClr>
              </a:clrTo>
            </a:clrChange>
          </a:blip>
          <a:srcRect l="30937" t="7995" r="45417" b="64989"/>
          <a:stretch/>
        </p:blipFill>
        <p:spPr>
          <a:xfrm>
            <a:off x="5236218" y="4372023"/>
            <a:ext cx="3726806" cy="2544736"/>
          </a:xfrm>
          <a:prstGeom prst="rect">
            <a:avLst/>
          </a:prstGeom>
        </p:spPr>
      </p:pic>
      <p:sp>
        <p:nvSpPr>
          <p:cNvPr id="6" name="TextBox 5">
            <a:extLst>
              <a:ext uri="{FF2B5EF4-FFF2-40B4-BE49-F238E27FC236}">
                <a16:creationId xmlns:a16="http://schemas.microsoft.com/office/drawing/2014/main" id="{4CFA53B6-8776-4816-89E5-0B263135A215}"/>
              </a:ext>
            </a:extLst>
          </p:cNvPr>
          <p:cNvSpPr txBox="1"/>
          <p:nvPr/>
        </p:nvSpPr>
        <p:spPr>
          <a:xfrm>
            <a:off x="4019217" y="5275059"/>
            <a:ext cx="1217001" cy="369332"/>
          </a:xfrm>
          <a:prstGeom prst="rect">
            <a:avLst/>
          </a:prstGeom>
          <a:noFill/>
        </p:spPr>
        <p:txBody>
          <a:bodyPr wrap="none" rtlCol="0">
            <a:spAutoFit/>
          </a:bodyPr>
          <a:lstStyle/>
          <a:p>
            <a:pPr lvl="0" algn="r" defTabSz="914400" rtl="1"/>
            <a:r>
              <a:rPr lang="ar-LB" dirty="0">
                <a:solidFill>
                  <a:prstClr val="black"/>
                </a:solidFill>
                <a:latin typeface="Calibri"/>
                <a:cs typeface="Arial" panose="020B0604020202020204" pitchFamily="34" charset="0"/>
              </a:rPr>
              <a:t>النتيجة النهائية</a:t>
            </a:r>
            <a:endParaRPr lang="en-US" dirty="0">
              <a:solidFill>
                <a:prstClr val="black"/>
              </a:solidFill>
              <a:latin typeface="Calibri"/>
            </a:endParaRPr>
          </a:p>
        </p:txBody>
      </p:sp>
    </p:spTree>
    <p:extLst>
      <p:ext uri="{BB962C8B-B14F-4D97-AF65-F5344CB8AC3E}">
        <p14:creationId xmlns:p14="http://schemas.microsoft.com/office/powerpoint/2010/main" val="196873629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9DA5D-65FB-4A57-BD15-D33BEF8710E8}"/>
              </a:ext>
            </a:extLst>
          </p:cNvPr>
          <p:cNvSpPr>
            <a:spLocks noGrp="1"/>
          </p:cNvSpPr>
          <p:nvPr>
            <p:ph type="title"/>
          </p:nvPr>
        </p:nvSpPr>
        <p:spPr>
          <a:xfrm>
            <a:off x="2171700" y="469049"/>
            <a:ext cx="5010150" cy="1283551"/>
          </a:xfrm>
        </p:spPr>
        <p:txBody>
          <a:bodyPr anchor="t" anchorCtr="0">
            <a:noAutofit/>
          </a:bodyPr>
          <a:lstStyle/>
          <a:p>
            <a:pPr algn="ctr"/>
            <a:r>
              <a:rPr lang="ar-SY" sz="5400" b="1" dirty="0">
                <a:latin typeface="+mn-lt"/>
                <a:cs typeface="Arial" pitchFamily="34" charset="0"/>
              </a:rPr>
              <a:t>شكرا لمتابعتكم</a:t>
            </a:r>
            <a:endParaRPr lang="en-US" sz="2000" dirty="0">
              <a:latin typeface="Arial" pitchFamily="34" charset="0"/>
              <a:cs typeface="Arial" pitchFamily="34" charset="0"/>
            </a:endParaRPr>
          </a:p>
        </p:txBody>
      </p:sp>
      <p:pic>
        <p:nvPicPr>
          <p:cNvPr id="6" name="Picture 5">
            <a:extLst>
              <a:ext uri="{FF2B5EF4-FFF2-40B4-BE49-F238E27FC236}">
                <a16:creationId xmlns:a16="http://schemas.microsoft.com/office/drawing/2014/main" id="{E05F56AD-2983-4B39-AFBA-0DB1D5EF68DE}"/>
              </a:ext>
            </a:extLst>
          </p:cNvPr>
          <p:cNvPicPr>
            <a:picLocks noChangeAspect="1"/>
          </p:cNvPicPr>
          <p:nvPr/>
        </p:nvPicPr>
        <p:blipFill>
          <a:blip r:embed="rId3"/>
          <a:stretch>
            <a:fillRect/>
          </a:stretch>
        </p:blipFill>
        <p:spPr>
          <a:xfrm>
            <a:off x="7496175" y="113731"/>
            <a:ext cx="1448004" cy="1357601"/>
          </a:xfrm>
          <a:prstGeom prst="rect">
            <a:avLst/>
          </a:prstGeom>
        </p:spPr>
      </p:pic>
      <p:sp>
        <p:nvSpPr>
          <p:cNvPr id="8" name="TextBox 7">
            <a:extLst>
              <a:ext uri="{FF2B5EF4-FFF2-40B4-BE49-F238E27FC236}">
                <a16:creationId xmlns:a16="http://schemas.microsoft.com/office/drawing/2014/main" id="{39184826-76F4-4E06-86FE-62A4D07BA96D}"/>
              </a:ext>
            </a:extLst>
          </p:cNvPr>
          <p:cNvSpPr txBox="1"/>
          <p:nvPr/>
        </p:nvSpPr>
        <p:spPr>
          <a:xfrm>
            <a:off x="49918" y="5256420"/>
            <a:ext cx="4522082" cy="156966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Y" sz="1600" i="0" u="none" strike="noStrike" kern="1200" cap="none" spc="0" normalizeH="0" baseline="0" noProof="0" dirty="0">
                <a:ln>
                  <a:noFill/>
                </a:ln>
                <a:solidFill>
                  <a:srgbClr val="FFFFFF"/>
                </a:solidFill>
                <a:effectLst/>
                <a:uLnTx/>
                <a:uFillTx/>
                <a:latin typeface="Roboto Condensed"/>
                <a:ea typeface="+mn-ea"/>
                <a:cs typeface="Arial" pitchFamily="34" charset="0"/>
              </a:rPr>
              <a:t>هيام الأشقر</a:t>
            </a:r>
            <a:endParaRPr kumimoji="0" lang="en-US" sz="1600" i="0" u="none" strike="noStrike" kern="1200" cap="none" spc="0" normalizeH="0" baseline="0" noProof="0" dirty="0">
              <a:ln>
                <a:noFill/>
              </a:ln>
              <a:solidFill>
                <a:srgbClr val="FFFFFF"/>
              </a:solidFill>
              <a:effectLst/>
              <a:uLnTx/>
              <a:uFillTx/>
              <a:latin typeface="Roboto Condensed"/>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SY" sz="1600" i="0" u="none" strike="noStrike" kern="1200" cap="none" spc="0" normalizeH="0" baseline="0" noProof="0" dirty="0">
                <a:ln>
                  <a:noFill/>
                </a:ln>
                <a:solidFill>
                  <a:srgbClr val="FFFFFF"/>
                </a:solidFill>
                <a:effectLst/>
                <a:uLnTx/>
                <a:uFillTx/>
                <a:latin typeface="Roboto Condensed"/>
                <a:ea typeface="+mn-ea"/>
                <a:cs typeface="+mn-cs"/>
              </a:rPr>
              <a:t>خبيرة نظم معلومات جغرافية وتحليل </a:t>
            </a:r>
            <a:r>
              <a:rPr lang="ar-SY" sz="1600" dirty="0">
                <a:solidFill>
                  <a:srgbClr val="FFFFFF"/>
                </a:solidFill>
                <a:latin typeface="Roboto Condensed"/>
              </a:rPr>
              <a:t>تغير</a:t>
            </a:r>
            <a:r>
              <a:rPr kumimoji="0" lang="ar-SY" sz="1600" i="0" u="none" strike="noStrike" kern="1200" cap="none" spc="0" normalizeH="0" baseline="0" noProof="0" dirty="0">
                <a:ln>
                  <a:noFill/>
                </a:ln>
                <a:solidFill>
                  <a:srgbClr val="FFFFFF"/>
                </a:solidFill>
                <a:effectLst/>
                <a:uLnTx/>
                <a:uFillTx/>
                <a:latin typeface="Roboto Condensed"/>
                <a:ea typeface="+mn-ea"/>
                <a:cs typeface="+mn-cs"/>
              </a:rPr>
              <a:t> مناخ</a:t>
            </a:r>
            <a:endParaRPr kumimoji="0" lang="en-US" sz="1600" i="0" u="none" strike="noStrike" kern="1200" cap="none" spc="0" normalizeH="0" baseline="0" noProof="0" dirty="0">
              <a:ln>
                <a:noFill/>
              </a:ln>
              <a:solidFill>
                <a:srgbClr val="FFFFFF"/>
              </a:solidFill>
              <a:effectLst/>
              <a:uLnTx/>
              <a:uFillTx/>
              <a:latin typeface="Roboto Condensed"/>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SY" sz="1600" i="0" u="none" strike="noStrike" kern="1200" cap="none" spc="0" normalizeH="0" baseline="0" noProof="0" dirty="0">
                <a:ln>
                  <a:noFill/>
                </a:ln>
                <a:solidFill>
                  <a:srgbClr val="FFFFFF"/>
                </a:solidFill>
                <a:effectLst/>
                <a:uLnTx/>
                <a:uFillTx/>
                <a:latin typeface="Roboto Condensed"/>
                <a:ea typeface="+mn-ea"/>
                <a:cs typeface="Arial" pitchFamily="34" charset="0"/>
              </a:rPr>
              <a:t>إدارة الموارد المائية</a:t>
            </a:r>
            <a:endParaRPr kumimoji="0" lang="en-US" sz="1600" i="0" u="none" strike="noStrike" kern="1200" cap="none" spc="0" normalizeH="0" baseline="0" noProof="0" dirty="0">
              <a:ln>
                <a:noFill/>
              </a:ln>
              <a:solidFill>
                <a:srgbClr val="FFFFFF"/>
              </a:solidFill>
              <a:effectLst/>
              <a:uLnTx/>
              <a:uFillTx/>
              <a:latin typeface="Roboto Condensed"/>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SY" sz="1600" i="0" u="none" strike="noStrike" kern="1200" cap="none" spc="0" normalizeH="0" baseline="0" noProof="0" dirty="0">
                <a:ln>
                  <a:noFill/>
                </a:ln>
                <a:solidFill>
                  <a:srgbClr val="FFFFFF"/>
                </a:solidFill>
                <a:effectLst/>
                <a:uLnTx/>
                <a:uFillTx/>
                <a:latin typeface="Roboto Condensed"/>
                <a:ea typeface="+mn-ea"/>
                <a:cs typeface="+mn-cs"/>
              </a:rPr>
              <a:t>المركز العربي لدراسات المناطق الجافة والأراضي القاحلة (أكساد)</a:t>
            </a:r>
            <a:endParaRPr kumimoji="0" lang="en-US" sz="1600" i="0" u="none" strike="noStrike" kern="1200" cap="none" spc="0" normalizeH="0" baseline="0" noProof="0" dirty="0">
              <a:ln>
                <a:noFill/>
              </a:ln>
              <a:solidFill>
                <a:srgbClr val="FFFFFF"/>
              </a:solidFill>
              <a:effectLst/>
              <a:uLnTx/>
              <a:uFillTx/>
              <a:latin typeface="Roboto Condensed"/>
              <a:ea typeface="+mn-ea"/>
              <a:cs typeface="Arial"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Roboto Condensed"/>
                <a:ea typeface="+mn-ea"/>
                <a:cs typeface="Arial" pitchFamily="34" charset="0"/>
              </a:rPr>
              <a:t>hiamalashkar2014@gmail.com</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FFFFFF"/>
                </a:solidFill>
                <a:effectLst/>
                <a:uLnTx/>
                <a:uFillTx/>
                <a:latin typeface="Roboto Condensed"/>
                <a:ea typeface="+mn-ea"/>
                <a:cs typeface="Arial" pitchFamily="34" charset="0"/>
              </a:rPr>
              <a:t>www.acsad.org</a:t>
            </a:r>
          </a:p>
        </p:txBody>
      </p:sp>
      <p:pic>
        <p:nvPicPr>
          <p:cNvPr id="9" name="Picture 8">
            <a:extLst>
              <a:ext uri="{FF2B5EF4-FFF2-40B4-BE49-F238E27FC236}">
                <a16:creationId xmlns:a16="http://schemas.microsoft.com/office/drawing/2014/main" id="{6AC5889C-55BD-4E19-BE2A-034C19D5D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9521" y="5468652"/>
            <a:ext cx="1104658" cy="1275617"/>
          </a:xfrm>
          <a:prstGeom prst="rect">
            <a:avLst/>
          </a:prstGeom>
          <a:solidFill>
            <a:schemeClr val="bg1"/>
          </a:solidFill>
          <a:ln>
            <a:solidFill>
              <a:schemeClr val="tx1"/>
            </a:solidFill>
          </a:ln>
        </p:spPr>
      </p:pic>
    </p:spTree>
    <p:extLst>
      <p:ext uri="{BB962C8B-B14F-4D97-AF65-F5344CB8AC3E}">
        <p14:creationId xmlns:p14="http://schemas.microsoft.com/office/powerpoint/2010/main" val="119838349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818D61-106E-45A5-97B1-B108FB0D433E}"/>
              </a:ext>
            </a:extLst>
          </p:cNvPr>
          <p:cNvSpPr>
            <a:spLocks noGrp="1"/>
          </p:cNvSpPr>
          <p:nvPr>
            <p:ph type="sldNum" sz="quarter" idx="4"/>
          </p:nvPr>
        </p:nvSpPr>
        <p:spPr/>
        <p:txBody>
          <a:bodyPr/>
          <a:lstStyle/>
          <a:p>
            <a:fld id="{927968B9-F71B-4241-9647-2B023690AF84}" type="slidenum">
              <a:rPr lang="en-US" smtClean="0"/>
              <a:t>5</a:t>
            </a:fld>
            <a:endParaRPr lang="en-US" dirty="0"/>
          </a:p>
        </p:txBody>
      </p:sp>
      <p:sp>
        <p:nvSpPr>
          <p:cNvPr id="4" name="Rectangle 2">
            <a:extLst>
              <a:ext uri="{FF2B5EF4-FFF2-40B4-BE49-F238E27FC236}">
                <a16:creationId xmlns:a16="http://schemas.microsoft.com/office/drawing/2014/main" id="{778F9AC0-692C-453C-AF9E-4288DA2BF352}"/>
              </a:ext>
            </a:extLst>
          </p:cNvPr>
          <p:cNvSpPr txBox="1">
            <a:spLocks noChangeArrowheads="1"/>
          </p:cNvSpPr>
          <p:nvPr/>
        </p:nvSpPr>
        <p:spPr>
          <a:xfrm>
            <a:off x="1085850" y="159180"/>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تعريف قابلية التأثر</a:t>
            </a:r>
          </a:p>
        </p:txBody>
      </p:sp>
      <p:sp>
        <p:nvSpPr>
          <p:cNvPr id="6" name="TextBox 5">
            <a:extLst>
              <a:ext uri="{FF2B5EF4-FFF2-40B4-BE49-F238E27FC236}">
                <a16:creationId xmlns:a16="http://schemas.microsoft.com/office/drawing/2014/main" id="{EE1C19F6-74BD-4850-9569-DDC62C6CF2EB}"/>
              </a:ext>
            </a:extLst>
          </p:cNvPr>
          <p:cNvSpPr txBox="1"/>
          <p:nvPr/>
        </p:nvSpPr>
        <p:spPr>
          <a:xfrm>
            <a:off x="182124" y="1257300"/>
            <a:ext cx="3858225" cy="923330"/>
          </a:xfrm>
          <a:prstGeom prst="rect">
            <a:avLst/>
          </a:prstGeom>
          <a:noFill/>
        </p:spPr>
        <p:txBody>
          <a:bodyPr wrap="square" rtlCol="0">
            <a:spAutoFit/>
          </a:bodyPr>
          <a:lstStyle/>
          <a:p>
            <a:pPr algn="r" rtl="1"/>
            <a:r>
              <a:rPr lang="ar-SY" dirty="0"/>
              <a:t>اعتمد </a:t>
            </a:r>
            <a:r>
              <a:rPr lang="ar-SY" dirty="0" err="1"/>
              <a:t>ريكار</a:t>
            </a:r>
            <a:r>
              <a:rPr lang="ar-SY" dirty="0"/>
              <a:t> تعريف قابلية التأثر من </a:t>
            </a:r>
            <a:r>
              <a:rPr lang="en-US" dirty="0"/>
              <a:t>IPCC </a:t>
            </a:r>
            <a:r>
              <a:rPr lang="ar-SY" dirty="0"/>
              <a:t>في تقرير التقييم الرابع </a:t>
            </a:r>
            <a:r>
              <a:rPr lang="en-US" dirty="0"/>
              <a:t>AR4)</a:t>
            </a:r>
            <a:r>
              <a:rPr lang="ar-SY" dirty="0"/>
              <a:t>)</a:t>
            </a:r>
            <a:endParaRPr lang="en-US" dirty="0"/>
          </a:p>
          <a:p>
            <a:pPr algn="r" rtl="1"/>
            <a:endParaRPr lang="en-US" dirty="0"/>
          </a:p>
        </p:txBody>
      </p:sp>
      <p:sp>
        <p:nvSpPr>
          <p:cNvPr id="29" name="Oval 28">
            <a:extLst>
              <a:ext uri="{FF2B5EF4-FFF2-40B4-BE49-F238E27FC236}">
                <a16:creationId xmlns:a16="http://schemas.microsoft.com/office/drawing/2014/main" id="{436C8201-31D3-4E9D-90DC-E2D743843C36}"/>
              </a:ext>
            </a:extLst>
          </p:cNvPr>
          <p:cNvSpPr/>
          <p:nvPr/>
        </p:nvSpPr>
        <p:spPr>
          <a:xfrm>
            <a:off x="4530504" y="3989387"/>
            <a:ext cx="2095499" cy="2324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b="1" dirty="0"/>
              <a:t>النظم البيئية </a:t>
            </a:r>
            <a:endParaRPr lang="en-US" b="1" dirty="0"/>
          </a:p>
        </p:txBody>
      </p:sp>
      <p:sp>
        <p:nvSpPr>
          <p:cNvPr id="30" name="Rectangle: Rounded Corners 29">
            <a:extLst>
              <a:ext uri="{FF2B5EF4-FFF2-40B4-BE49-F238E27FC236}">
                <a16:creationId xmlns:a16="http://schemas.microsoft.com/office/drawing/2014/main" id="{56E29D92-9FC7-433E-9290-4305AE6B6C8F}"/>
              </a:ext>
            </a:extLst>
          </p:cNvPr>
          <p:cNvSpPr/>
          <p:nvPr/>
        </p:nvSpPr>
        <p:spPr>
          <a:xfrm>
            <a:off x="2044561" y="3524250"/>
            <a:ext cx="2176763" cy="2705100"/>
          </a:xfrm>
          <a:prstGeom prst="roundRect">
            <a:avLst/>
          </a:prstGeom>
          <a:solidFill>
            <a:srgbClr val="517FA2">
              <a:alpha val="50196"/>
            </a:srgbClr>
          </a:solidFill>
          <a:ln>
            <a:solidFill>
              <a:srgbClr val="517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b="1" dirty="0">
                <a:solidFill>
                  <a:schemeClr val="tx1"/>
                </a:solidFill>
              </a:rPr>
              <a:t>مخاطر تغير المناخ</a:t>
            </a:r>
          </a:p>
          <a:p>
            <a:pPr marL="285750" indent="-285750" algn="r" rtl="1">
              <a:buFont typeface="Arial" panose="020B0604020202020204" pitchFamily="34" charset="0"/>
              <a:buChar char="•"/>
            </a:pPr>
            <a:r>
              <a:rPr lang="ar-SY" dirty="0">
                <a:solidFill>
                  <a:schemeClr val="tx1"/>
                </a:solidFill>
              </a:rPr>
              <a:t>زيادة درجة الحرارة</a:t>
            </a:r>
          </a:p>
          <a:p>
            <a:pPr marL="285750" indent="-285750" algn="r" rtl="1">
              <a:buFont typeface="Arial" panose="020B0604020202020204" pitchFamily="34" charset="0"/>
              <a:buChar char="•"/>
            </a:pPr>
            <a:r>
              <a:rPr lang="ar-SY" dirty="0">
                <a:solidFill>
                  <a:schemeClr val="tx1"/>
                </a:solidFill>
              </a:rPr>
              <a:t>تساقطات متغيرة</a:t>
            </a:r>
          </a:p>
          <a:p>
            <a:pPr marL="285750" indent="-285750" algn="r" rtl="1">
              <a:buFont typeface="Arial" panose="020B0604020202020204" pitchFamily="34" charset="0"/>
              <a:buChar char="•"/>
            </a:pPr>
            <a:r>
              <a:rPr lang="ar-SY" dirty="0">
                <a:solidFill>
                  <a:schemeClr val="tx1"/>
                </a:solidFill>
              </a:rPr>
              <a:t>ارتفاع مستوى سطح البحر</a:t>
            </a:r>
          </a:p>
          <a:p>
            <a:pPr marL="285750" indent="-285750" algn="r" rtl="1">
              <a:buFont typeface="Arial" panose="020B0604020202020204" pitchFamily="34" charset="0"/>
              <a:buChar char="•"/>
            </a:pPr>
            <a:r>
              <a:rPr lang="ar-SY" dirty="0">
                <a:solidFill>
                  <a:schemeClr val="tx1"/>
                </a:solidFill>
              </a:rPr>
              <a:t>حرائق الغابات</a:t>
            </a:r>
            <a:endParaRPr lang="en-US" dirty="0">
              <a:solidFill>
                <a:schemeClr val="tx1"/>
              </a:solidFill>
            </a:endParaRPr>
          </a:p>
        </p:txBody>
      </p:sp>
      <p:sp>
        <p:nvSpPr>
          <p:cNvPr id="31" name="Arrow: Right 30">
            <a:extLst>
              <a:ext uri="{FF2B5EF4-FFF2-40B4-BE49-F238E27FC236}">
                <a16:creationId xmlns:a16="http://schemas.microsoft.com/office/drawing/2014/main" id="{7B238069-2A09-471D-9268-4619567DE2AD}"/>
              </a:ext>
            </a:extLst>
          </p:cNvPr>
          <p:cNvSpPr/>
          <p:nvPr/>
        </p:nvSpPr>
        <p:spPr>
          <a:xfrm rot="20646750">
            <a:off x="4008809" y="5574608"/>
            <a:ext cx="1126382" cy="484632"/>
          </a:xfrm>
          <a:prstGeom prst="rightArrow">
            <a:avLst/>
          </a:prstGeom>
          <a:solidFill>
            <a:srgbClr val="517FA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5AF5CBB5-6FF9-4AD3-98A9-00D47D2DDAE4}"/>
              </a:ext>
            </a:extLst>
          </p:cNvPr>
          <p:cNvSpPr txBox="1"/>
          <p:nvPr/>
        </p:nvSpPr>
        <p:spPr>
          <a:xfrm rot="2264303">
            <a:off x="1974096" y="2430574"/>
            <a:ext cx="1560107" cy="369332"/>
          </a:xfrm>
          <a:prstGeom prst="rect">
            <a:avLst/>
          </a:prstGeom>
          <a:noFill/>
        </p:spPr>
        <p:txBody>
          <a:bodyPr wrap="none" rtlCol="0">
            <a:spAutoFit/>
          </a:bodyPr>
          <a:lstStyle/>
          <a:p>
            <a:r>
              <a:rPr lang="el-GR" dirty="0">
                <a:solidFill>
                  <a:schemeClr val="bg1"/>
                </a:solidFill>
                <a:latin typeface="Calibri" panose="020F0502020204030204" pitchFamily="34" charset="0"/>
                <a:cs typeface="Calibri" panose="020F0502020204030204" pitchFamily="34" charset="0"/>
              </a:rPr>
              <a:t>Δ</a:t>
            </a:r>
            <a:r>
              <a:rPr lang="en-US" dirty="0">
                <a:solidFill>
                  <a:schemeClr val="bg1"/>
                </a:solidFill>
                <a:latin typeface="Calibri" panose="020F0502020204030204" pitchFamily="34" charset="0"/>
                <a:cs typeface="Calibri" panose="020F0502020204030204" pitchFamily="34" charset="0"/>
              </a:rPr>
              <a:t> Precipitation</a:t>
            </a:r>
            <a:endParaRPr lang="en-US" dirty="0">
              <a:solidFill>
                <a:schemeClr val="bg1"/>
              </a:solidFill>
            </a:endParaRPr>
          </a:p>
        </p:txBody>
      </p:sp>
      <p:sp>
        <p:nvSpPr>
          <p:cNvPr id="35" name="Rectangle: Rounded Corners 34">
            <a:extLst>
              <a:ext uri="{FF2B5EF4-FFF2-40B4-BE49-F238E27FC236}">
                <a16:creationId xmlns:a16="http://schemas.microsoft.com/office/drawing/2014/main" id="{5504359F-A07F-4854-BEE5-EF7D61840FE6}"/>
              </a:ext>
            </a:extLst>
          </p:cNvPr>
          <p:cNvSpPr/>
          <p:nvPr/>
        </p:nvSpPr>
        <p:spPr>
          <a:xfrm>
            <a:off x="4364044" y="1111528"/>
            <a:ext cx="2475353" cy="2705100"/>
          </a:xfrm>
          <a:prstGeom prst="roundRect">
            <a:avLst/>
          </a:prstGeom>
          <a:solidFill>
            <a:srgbClr val="9BB83C">
              <a:alpha val="49804"/>
            </a:srgbClr>
          </a:solidFill>
          <a:ln>
            <a:solidFill>
              <a:srgbClr val="9BB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Y" b="1" dirty="0">
                <a:solidFill>
                  <a:schemeClr val="tx1"/>
                </a:solidFill>
              </a:rPr>
              <a:t>العوامل الاجتماعية والاقتصادية والبيئية</a:t>
            </a:r>
          </a:p>
          <a:p>
            <a:pPr marL="285750" indent="-285750" algn="r" rtl="1">
              <a:buFont typeface="Arial" panose="020B0604020202020204" pitchFamily="34" charset="0"/>
              <a:buChar char="•"/>
            </a:pPr>
            <a:r>
              <a:rPr lang="ar-SY" dirty="0">
                <a:solidFill>
                  <a:schemeClr val="tx1"/>
                </a:solidFill>
              </a:rPr>
              <a:t> تدهور الأراضي</a:t>
            </a:r>
            <a:endParaRPr lang="en-US" dirty="0">
              <a:solidFill>
                <a:schemeClr val="tx1"/>
              </a:solidFill>
            </a:endParaRPr>
          </a:p>
          <a:p>
            <a:pPr marL="285750" indent="-285750" algn="r" rtl="1">
              <a:buFont typeface="Arial" panose="020B0604020202020204" pitchFamily="34" charset="0"/>
              <a:buChar char="•"/>
            </a:pPr>
            <a:r>
              <a:rPr lang="ar-SY" dirty="0">
                <a:solidFill>
                  <a:schemeClr val="tx1"/>
                </a:solidFill>
              </a:rPr>
              <a:t>غلة المحاصيل</a:t>
            </a:r>
          </a:p>
          <a:p>
            <a:pPr marL="285750" indent="-285750" algn="r" rtl="1">
              <a:buFont typeface="Arial" panose="020B0604020202020204" pitchFamily="34" charset="0"/>
              <a:buChar char="•"/>
            </a:pPr>
            <a:r>
              <a:rPr lang="ar-SY" dirty="0">
                <a:solidFill>
                  <a:schemeClr val="tx1"/>
                </a:solidFill>
              </a:rPr>
              <a:t>التركيبة السكانية</a:t>
            </a:r>
          </a:p>
          <a:p>
            <a:pPr marL="285750" indent="-285750" algn="r" rtl="1">
              <a:buFont typeface="Arial" panose="020B0604020202020204" pitchFamily="34" charset="0"/>
              <a:buChar char="•"/>
            </a:pPr>
            <a:r>
              <a:rPr lang="ar-SY" dirty="0">
                <a:solidFill>
                  <a:schemeClr val="tx1"/>
                </a:solidFill>
              </a:rPr>
              <a:t> تآكل الساحل</a:t>
            </a:r>
          </a:p>
          <a:p>
            <a:pPr marL="285750" indent="-285750">
              <a:buFont typeface="Arial" panose="020B0604020202020204" pitchFamily="34" charset="0"/>
              <a:buChar char="•"/>
            </a:pPr>
            <a:endParaRPr lang="en-US" dirty="0">
              <a:solidFill>
                <a:schemeClr val="tx1"/>
              </a:solidFill>
            </a:endParaRPr>
          </a:p>
        </p:txBody>
      </p:sp>
      <p:sp>
        <p:nvSpPr>
          <p:cNvPr id="36" name="Arrow: Right 35">
            <a:extLst>
              <a:ext uri="{FF2B5EF4-FFF2-40B4-BE49-F238E27FC236}">
                <a16:creationId xmlns:a16="http://schemas.microsoft.com/office/drawing/2014/main" id="{C299818E-2DAB-4580-B64C-1EC523B41912}"/>
              </a:ext>
            </a:extLst>
          </p:cNvPr>
          <p:cNvSpPr/>
          <p:nvPr/>
        </p:nvSpPr>
        <p:spPr>
          <a:xfrm rot="5400000">
            <a:off x="5079816" y="3885740"/>
            <a:ext cx="986353" cy="484632"/>
          </a:xfrm>
          <a:prstGeom prst="rightArrow">
            <a:avLst/>
          </a:prstGeom>
          <a:solidFill>
            <a:srgbClr val="9BB83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9C2CC0D-A707-40B9-B810-1D8EEABE2926}"/>
              </a:ext>
            </a:extLst>
          </p:cNvPr>
          <p:cNvSpPr/>
          <p:nvPr/>
        </p:nvSpPr>
        <p:spPr>
          <a:xfrm>
            <a:off x="6839397" y="3608387"/>
            <a:ext cx="2176763" cy="2705100"/>
          </a:xfrm>
          <a:prstGeom prst="roundRect">
            <a:avLst/>
          </a:prstGeom>
          <a:solidFill>
            <a:srgbClr val="9A688B">
              <a:alpha val="49804"/>
            </a:srgbClr>
          </a:solidFill>
          <a:ln>
            <a:solidFill>
              <a:srgbClr val="9A68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Y" b="1" dirty="0">
                <a:solidFill>
                  <a:schemeClr val="tx1"/>
                </a:solidFill>
              </a:rPr>
              <a:t>التدابير التكيفية</a:t>
            </a:r>
          </a:p>
          <a:p>
            <a:pPr marL="285750" indent="-285750" algn="r" rtl="1">
              <a:buFont typeface="Arial" panose="020B0604020202020204" pitchFamily="34" charset="0"/>
              <a:buChar char="•"/>
            </a:pPr>
            <a:r>
              <a:rPr lang="ar-SY" dirty="0">
                <a:solidFill>
                  <a:schemeClr val="tx1"/>
                </a:solidFill>
              </a:rPr>
              <a:t>نشر المعلومات</a:t>
            </a:r>
          </a:p>
          <a:p>
            <a:pPr marL="285750" indent="-285750" algn="r" rtl="1">
              <a:buFont typeface="Arial" panose="020B0604020202020204" pitchFamily="34" charset="0"/>
              <a:buChar char="•"/>
            </a:pPr>
            <a:r>
              <a:rPr lang="ar-SY" dirty="0">
                <a:solidFill>
                  <a:schemeClr val="tx1"/>
                </a:solidFill>
              </a:rPr>
              <a:t>تحسين البنية التحتية</a:t>
            </a:r>
          </a:p>
          <a:p>
            <a:pPr marL="285750" indent="-285750" algn="r" rtl="1">
              <a:buFont typeface="Arial" panose="020B0604020202020204" pitchFamily="34" charset="0"/>
              <a:buChar char="•"/>
            </a:pPr>
            <a:r>
              <a:rPr lang="ar-SY" dirty="0">
                <a:solidFill>
                  <a:schemeClr val="tx1"/>
                </a:solidFill>
              </a:rPr>
              <a:t>موارد التمويل</a:t>
            </a:r>
            <a:endParaRPr lang="en-US" dirty="0">
              <a:solidFill>
                <a:schemeClr val="tx1"/>
              </a:solidFill>
            </a:endParaRPr>
          </a:p>
        </p:txBody>
      </p:sp>
      <p:sp>
        <p:nvSpPr>
          <p:cNvPr id="38" name="Arrow: Right 37">
            <a:extLst>
              <a:ext uri="{FF2B5EF4-FFF2-40B4-BE49-F238E27FC236}">
                <a16:creationId xmlns:a16="http://schemas.microsoft.com/office/drawing/2014/main" id="{8FFE3571-D003-428C-B1D6-A3572A59E45D}"/>
              </a:ext>
            </a:extLst>
          </p:cNvPr>
          <p:cNvSpPr/>
          <p:nvPr/>
        </p:nvSpPr>
        <p:spPr>
          <a:xfrm rot="953250" flipH="1">
            <a:off x="6062810" y="5574609"/>
            <a:ext cx="1126382" cy="484632"/>
          </a:xfrm>
          <a:prstGeom prst="rightArrow">
            <a:avLst/>
          </a:prstGeom>
          <a:solidFill>
            <a:srgbClr val="9A688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27320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0C50CB-E155-4A8A-8853-ED8B4A61D212}"/>
              </a:ext>
            </a:extLst>
          </p:cNvPr>
          <p:cNvSpPr>
            <a:spLocks noGrp="1"/>
          </p:cNvSpPr>
          <p:nvPr>
            <p:ph type="sldNum" sz="quarter" idx="4"/>
          </p:nvPr>
        </p:nvSpPr>
        <p:spPr/>
        <p:txBody>
          <a:bodyPr/>
          <a:lstStyle/>
          <a:p>
            <a:fld id="{927968B9-F71B-4241-9647-2B023690AF84}" type="slidenum">
              <a:rPr lang="en-US" smtClean="0"/>
              <a:t>6</a:t>
            </a:fld>
            <a:endParaRPr lang="en-US" dirty="0"/>
          </a:p>
        </p:txBody>
      </p:sp>
      <p:pic>
        <p:nvPicPr>
          <p:cNvPr id="4" name="Picture 3">
            <a:extLst>
              <a:ext uri="{FF2B5EF4-FFF2-40B4-BE49-F238E27FC236}">
                <a16:creationId xmlns:a16="http://schemas.microsoft.com/office/drawing/2014/main" id="{32BDF337-43AE-421D-8A41-D433ED9789ED}"/>
              </a:ext>
            </a:extLst>
          </p:cNvPr>
          <p:cNvPicPr>
            <a:picLocks noChangeAspect="1"/>
          </p:cNvPicPr>
          <p:nvPr/>
        </p:nvPicPr>
        <p:blipFill rotWithShape="1">
          <a:blip r:embed="rId3">
            <a:clrChange>
              <a:clrFrom>
                <a:srgbClr val="FFFFFF"/>
              </a:clrFrom>
              <a:clrTo>
                <a:srgbClr val="FFFFFF">
                  <a:alpha val="0"/>
                </a:srgbClr>
              </a:clrTo>
            </a:clrChange>
          </a:blip>
          <a:srcRect l="50000" t="40233" r="8542"/>
          <a:stretch/>
        </p:blipFill>
        <p:spPr>
          <a:xfrm>
            <a:off x="2533169" y="1195442"/>
            <a:ext cx="6251575" cy="5190169"/>
          </a:xfrm>
          <a:prstGeom prst="rect">
            <a:avLst/>
          </a:prstGeom>
        </p:spPr>
      </p:pic>
      <p:sp>
        <p:nvSpPr>
          <p:cNvPr id="6" name="Rectangle 2">
            <a:extLst>
              <a:ext uri="{FF2B5EF4-FFF2-40B4-BE49-F238E27FC236}">
                <a16:creationId xmlns:a16="http://schemas.microsoft.com/office/drawing/2014/main" id="{6905D0AE-F271-4A54-AE37-F83B8300AEDB}"/>
              </a:ext>
            </a:extLst>
          </p:cNvPr>
          <p:cNvSpPr txBox="1">
            <a:spLocks noChangeArrowheads="1"/>
          </p:cNvSpPr>
          <p:nvPr/>
        </p:nvSpPr>
        <p:spPr>
          <a:xfrm>
            <a:off x="1085850" y="292530"/>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200" b="1" dirty="0">
                <a:solidFill>
                  <a:schemeClr val="bg1"/>
                </a:solidFill>
                <a:cs typeface="Arial" pitchFamily="34" charset="0"/>
              </a:rPr>
              <a:t>إطار تقييم قابلية التأثر</a:t>
            </a:r>
          </a:p>
        </p:txBody>
      </p:sp>
      <p:sp>
        <p:nvSpPr>
          <p:cNvPr id="7" name="TextBox 6">
            <a:extLst>
              <a:ext uri="{FF2B5EF4-FFF2-40B4-BE49-F238E27FC236}">
                <a16:creationId xmlns:a16="http://schemas.microsoft.com/office/drawing/2014/main" id="{A2E211A7-7911-41B9-A991-9C2553F785B5}"/>
              </a:ext>
            </a:extLst>
          </p:cNvPr>
          <p:cNvSpPr txBox="1"/>
          <p:nvPr/>
        </p:nvSpPr>
        <p:spPr>
          <a:xfrm>
            <a:off x="83394" y="6306105"/>
            <a:ext cx="7015062" cy="369332"/>
          </a:xfrm>
          <a:prstGeom prst="rect">
            <a:avLst/>
          </a:prstGeom>
          <a:noFill/>
        </p:spPr>
        <p:txBody>
          <a:bodyPr wrap="none" rtlCol="0">
            <a:spAutoFit/>
          </a:bodyPr>
          <a:lstStyle/>
          <a:p>
            <a:r>
              <a:rPr lang="en-US" dirty="0"/>
              <a:t>Vulnerability = potential impact (exposure x sensitivity) – adaptive capacity</a:t>
            </a:r>
          </a:p>
        </p:txBody>
      </p:sp>
      <p:sp>
        <p:nvSpPr>
          <p:cNvPr id="2" name="Rectangle 1">
            <a:extLst>
              <a:ext uri="{FF2B5EF4-FFF2-40B4-BE49-F238E27FC236}">
                <a16:creationId xmlns:a16="http://schemas.microsoft.com/office/drawing/2014/main" id="{CAC2313A-21EC-4AC1-9C5D-24303D5F1C39}"/>
              </a:ext>
            </a:extLst>
          </p:cNvPr>
          <p:cNvSpPr/>
          <p:nvPr/>
        </p:nvSpPr>
        <p:spPr>
          <a:xfrm>
            <a:off x="3795478" y="1873414"/>
            <a:ext cx="793807" cy="369332"/>
          </a:xfrm>
          <a:prstGeom prst="rect">
            <a:avLst/>
          </a:prstGeom>
        </p:spPr>
        <p:txBody>
          <a:bodyPr wrap="none">
            <a:spAutoFit/>
          </a:bodyPr>
          <a:lstStyle/>
          <a:p>
            <a:r>
              <a:rPr lang="ar-LB" b="1" dirty="0"/>
              <a:t>التعرض</a:t>
            </a:r>
            <a:endParaRPr lang="en-US" b="1" dirty="0"/>
          </a:p>
        </p:txBody>
      </p:sp>
      <p:sp>
        <p:nvSpPr>
          <p:cNvPr id="5" name="Rectangle 4">
            <a:extLst>
              <a:ext uri="{FF2B5EF4-FFF2-40B4-BE49-F238E27FC236}">
                <a16:creationId xmlns:a16="http://schemas.microsoft.com/office/drawing/2014/main" id="{E2C6B83E-E10F-43E5-98E8-8CF0584611AA}"/>
              </a:ext>
            </a:extLst>
          </p:cNvPr>
          <p:cNvSpPr/>
          <p:nvPr/>
        </p:nvSpPr>
        <p:spPr>
          <a:xfrm>
            <a:off x="6610832" y="1918438"/>
            <a:ext cx="904415" cy="369332"/>
          </a:xfrm>
          <a:prstGeom prst="rect">
            <a:avLst/>
          </a:prstGeom>
        </p:spPr>
        <p:txBody>
          <a:bodyPr wrap="none">
            <a:spAutoFit/>
          </a:bodyPr>
          <a:lstStyle/>
          <a:p>
            <a:r>
              <a:rPr lang="ar-LB" b="1" dirty="0"/>
              <a:t>الحساسية</a:t>
            </a:r>
            <a:endParaRPr lang="en-US" b="1" dirty="0"/>
          </a:p>
        </p:txBody>
      </p:sp>
      <p:sp>
        <p:nvSpPr>
          <p:cNvPr id="8" name="Rectangle 7">
            <a:extLst>
              <a:ext uri="{FF2B5EF4-FFF2-40B4-BE49-F238E27FC236}">
                <a16:creationId xmlns:a16="http://schemas.microsoft.com/office/drawing/2014/main" id="{2A5AC0FE-0D1D-4C9B-9844-5831DF6EAEBF}"/>
              </a:ext>
            </a:extLst>
          </p:cNvPr>
          <p:cNvSpPr/>
          <p:nvPr/>
        </p:nvSpPr>
        <p:spPr>
          <a:xfrm>
            <a:off x="3886704" y="3687513"/>
            <a:ext cx="1228221" cy="369332"/>
          </a:xfrm>
          <a:prstGeom prst="rect">
            <a:avLst/>
          </a:prstGeom>
        </p:spPr>
        <p:txBody>
          <a:bodyPr wrap="none">
            <a:spAutoFit/>
          </a:bodyPr>
          <a:lstStyle/>
          <a:p>
            <a:r>
              <a:rPr lang="ar-LB" b="1" dirty="0"/>
              <a:t>الأثر المحتمل </a:t>
            </a:r>
            <a:endParaRPr lang="en-US" b="1" dirty="0"/>
          </a:p>
        </p:txBody>
      </p:sp>
      <p:sp>
        <p:nvSpPr>
          <p:cNvPr id="9" name="Rectangle 8">
            <a:extLst>
              <a:ext uri="{FF2B5EF4-FFF2-40B4-BE49-F238E27FC236}">
                <a16:creationId xmlns:a16="http://schemas.microsoft.com/office/drawing/2014/main" id="{7EE9A038-14FC-40AB-A85B-C7AF4E7B429C}"/>
              </a:ext>
            </a:extLst>
          </p:cNvPr>
          <p:cNvSpPr/>
          <p:nvPr/>
        </p:nvSpPr>
        <p:spPr>
          <a:xfrm>
            <a:off x="6610832" y="3687513"/>
            <a:ext cx="1608133" cy="369332"/>
          </a:xfrm>
          <a:prstGeom prst="rect">
            <a:avLst/>
          </a:prstGeom>
        </p:spPr>
        <p:txBody>
          <a:bodyPr wrap="none">
            <a:spAutoFit/>
          </a:bodyPr>
          <a:lstStyle/>
          <a:p>
            <a:r>
              <a:rPr lang="ar-LB" b="1" dirty="0"/>
              <a:t>القدرة على التكيف </a:t>
            </a:r>
            <a:endParaRPr lang="en-US" b="1" dirty="0"/>
          </a:p>
        </p:txBody>
      </p:sp>
      <p:sp>
        <p:nvSpPr>
          <p:cNvPr id="10" name="Rectangle 9">
            <a:extLst>
              <a:ext uri="{FF2B5EF4-FFF2-40B4-BE49-F238E27FC236}">
                <a16:creationId xmlns:a16="http://schemas.microsoft.com/office/drawing/2014/main" id="{092F6822-7535-44B8-AEBA-1FFD2934EC91}"/>
              </a:ext>
            </a:extLst>
          </p:cNvPr>
          <p:cNvSpPr/>
          <p:nvPr/>
        </p:nvSpPr>
        <p:spPr>
          <a:xfrm>
            <a:off x="5398889" y="5621111"/>
            <a:ext cx="1032655" cy="369332"/>
          </a:xfrm>
          <a:prstGeom prst="rect">
            <a:avLst/>
          </a:prstGeom>
        </p:spPr>
        <p:txBody>
          <a:bodyPr wrap="none">
            <a:spAutoFit/>
          </a:bodyPr>
          <a:lstStyle/>
          <a:p>
            <a:r>
              <a:rPr lang="ar-SY" b="1" dirty="0"/>
              <a:t>قابلية التأثر</a:t>
            </a:r>
            <a:endParaRPr lang="en-US" b="1" dirty="0"/>
          </a:p>
        </p:txBody>
      </p:sp>
    </p:spTree>
    <p:extLst>
      <p:ext uri="{BB962C8B-B14F-4D97-AF65-F5344CB8AC3E}">
        <p14:creationId xmlns:p14="http://schemas.microsoft.com/office/powerpoint/2010/main" val="462509719"/>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3E96702-2559-4322-BB68-B38DDAD5B242}"/>
              </a:ext>
            </a:extLst>
          </p:cNvPr>
          <p:cNvSpPr/>
          <p:nvPr/>
        </p:nvSpPr>
        <p:spPr>
          <a:xfrm>
            <a:off x="2800349" y="1771649"/>
            <a:ext cx="3895721" cy="4362449"/>
          </a:xfrm>
          <a:prstGeom prst="rect">
            <a:avLst/>
          </a:prstGeom>
          <a:gradFill flip="none" rotWithShape="1">
            <a:gsLst>
              <a:gs pos="0">
                <a:schemeClr val="accent1">
                  <a:lumMod val="5000"/>
                  <a:lumOff val="95000"/>
                </a:schemeClr>
              </a:gs>
              <a:gs pos="0">
                <a:srgbClr val="00B050"/>
              </a:gs>
              <a:gs pos="51000">
                <a:srgbClr val="FFFF00"/>
              </a:gs>
              <a:gs pos="100000">
                <a:srgbClr val="C00000"/>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1F5E6A0B-F96F-433B-897F-E80DD8C9403D}"/>
              </a:ext>
            </a:extLst>
          </p:cNvPr>
          <p:cNvSpPr>
            <a:spLocks noGrp="1"/>
          </p:cNvSpPr>
          <p:nvPr>
            <p:ph type="sldNum" sz="quarter" idx="4"/>
          </p:nvPr>
        </p:nvSpPr>
        <p:spPr/>
        <p:txBody>
          <a:bodyPr/>
          <a:lstStyle/>
          <a:p>
            <a:fld id="{927968B9-F71B-4241-9647-2B023690AF84}" type="slidenum">
              <a:rPr lang="en-US" smtClean="0"/>
              <a:t>7</a:t>
            </a:fld>
            <a:endParaRPr lang="en-US" dirty="0"/>
          </a:p>
        </p:txBody>
      </p:sp>
      <p:sp>
        <p:nvSpPr>
          <p:cNvPr id="4" name="Rectangle 2">
            <a:extLst>
              <a:ext uri="{FF2B5EF4-FFF2-40B4-BE49-F238E27FC236}">
                <a16:creationId xmlns:a16="http://schemas.microsoft.com/office/drawing/2014/main" id="{F94FA25D-A223-47C5-A694-BB6E7F47C193}"/>
              </a:ext>
            </a:extLst>
          </p:cNvPr>
          <p:cNvSpPr txBox="1">
            <a:spLocks noChangeArrowheads="1"/>
          </p:cNvSpPr>
          <p:nvPr/>
        </p:nvSpPr>
        <p:spPr>
          <a:xfrm>
            <a:off x="1085850" y="292530"/>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sz="3200" b="1" dirty="0">
              <a:solidFill>
                <a:schemeClr val="bg1"/>
              </a:solidFill>
              <a:cs typeface="Arial" pitchFamily="34" charset="0"/>
            </a:endParaRPr>
          </a:p>
        </p:txBody>
      </p:sp>
      <p:cxnSp>
        <p:nvCxnSpPr>
          <p:cNvPr id="14" name="Straight Arrow Connector 13">
            <a:extLst>
              <a:ext uri="{FF2B5EF4-FFF2-40B4-BE49-F238E27FC236}">
                <a16:creationId xmlns:a16="http://schemas.microsoft.com/office/drawing/2014/main" id="{518E6F11-8F62-4AE9-BE91-AF9ED7BFE85B}"/>
              </a:ext>
            </a:extLst>
          </p:cNvPr>
          <p:cNvCxnSpPr>
            <a:cxnSpLocks/>
          </p:cNvCxnSpPr>
          <p:nvPr/>
        </p:nvCxnSpPr>
        <p:spPr>
          <a:xfrm flipV="1">
            <a:off x="2757483" y="1504948"/>
            <a:ext cx="0" cy="46291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2367D95-B255-4227-9774-9C99DBB84AE4}"/>
              </a:ext>
            </a:extLst>
          </p:cNvPr>
          <p:cNvCxnSpPr>
            <a:cxnSpLocks/>
          </p:cNvCxnSpPr>
          <p:nvPr/>
        </p:nvCxnSpPr>
        <p:spPr>
          <a:xfrm flipH="1">
            <a:off x="2757483" y="6210298"/>
            <a:ext cx="39814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F0FC850-FA1F-4906-8405-63C80D63D75F}"/>
              </a:ext>
            </a:extLst>
          </p:cNvPr>
          <p:cNvSpPr txBox="1"/>
          <p:nvPr/>
        </p:nvSpPr>
        <p:spPr>
          <a:xfrm rot="16200000">
            <a:off x="533081" y="3528496"/>
            <a:ext cx="3871573" cy="369332"/>
          </a:xfrm>
          <a:prstGeom prst="rect">
            <a:avLst/>
          </a:prstGeom>
          <a:noFill/>
        </p:spPr>
        <p:txBody>
          <a:bodyPr wrap="none" rtlCol="0">
            <a:spAutoFit/>
          </a:bodyPr>
          <a:lstStyle/>
          <a:p>
            <a:r>
              <a:rPr lang="en-US" dirty="0"/>
              <a:t>Potential Impact (Exposure x Sensitivity)</a:t>
            </a:r>
          </a:p>
        </p:txBody>
      </p:sp>
      <p:sp>
        <p:nvSpPr>
          <p:cNvPr id="22" name="TextBox 21">
            <a:extLst>
              <a:ext uri="{FF2B5EF4-FFF2-40B4-BE49-F238E27FC236}">
                <a16:creationId xmlns:a16="http://schemas.microsoft.com/office/drawing/2014/main" id="{B0DD273C-6968-4FF3-BFDB-9124B647717C}"/>
              </a:ext>
            </a:extLst>
          </p:cNvPr>
          <p:cNvSpPr txBox="1"/>
          <p:nvPr/>
        </p:nvSpPr>
        <p:spPr>
          <a:xfrm>
            <a:off x="3833535" y="6308209"/>
            <a:ext cx="1829347" cy="369332"/>
          </a:xfrm>
          <a:prstGeom prst="rect">
            <a:avLst/>
          </a:prstGeom>
          <a:noFill/>
        </p:spPr>
        <p:txBody>
          <a:bodyPr wrap="none" rtlCol="0">
            <a:spAutoFit/>
          </a:bodyPr>
          <a:lstStyle/>
          <a:p>
            <a:r>
              <a:rPr lang="en-US" dirty="0"/>
              <a:t>Adaptive Capacity</a:t>
            </a:r>
          </a:p>
        </p:txBody>
      </p:sp>
      <p:sp>
        <p:nvSpPr>
          <p:cNvPr id="25" name="TextBox 24">
            <a:extLst>
              <a:ext uri="{FF2B5EF4-FFF2-40B4-BE49-F238E27FC236}">
                <a16:creationId xmlns:a16="http://schemas.microsoft.com/office/drawing/2014/main" id="{6ACCC552-115E-4501-83F2-9AABDFFB7258}"/>
              </a:ext>
            </a:extLst>
          </p:cNvPr>
          <p:cNvSpPr txBox="1"/>
          <p:nvPr/>
        </p:nvSpPr>
        <p:spPr>
          <a:xfrm>
            <a:off x="6446908" y="6200487"/>
            <a:ext cx="287258" cy="584775"/>
          </a:xfrm>
          <a:prstGeom prst="rect">
            <a:avLst/>
          </a:prstGeom>
          <a:noFill/>
        </p:spPr>
        <p:txBody>
          <a:bodyPr wrap="none" rtlCol="0">
            <a:spAutoFit/>
          </a:bodyPr>
          <a:lstStyle/>
          <a:p>
            <a:r>
              <a:rPr lang="en-US" sz="3200" dirty="0"/>
              <a:t>-</a:t>
            </a:r>
          </a:p>
        </p:txBody>
      </p:sp>
      <p:sp>
        <p:nvSpPr>
          <p:cNvPr id="27" name="TextBox 26">
            <a:extLst>
              <a:ext uri="{FF2B5EF4-FFF2-40B4-BE49-F238E27FC236}">
                <a16:creationId xmlns:a16="http://schemas.microsoft.com/office/drawing/2014/main" id="{719F85BA-2072-4296-A40C-D8932FED93E9}"/>
              </a:ext>
            </a:extLst>
          </p:cNvPr>
          <p:cNvSpPr txBox="1"/>
          <p:nvPr/>
        </p:nvSpPr>
        <p:spPr>
          <a:xfrm>
            <a:off x="2762251" y="6200487"/>
            <a:ext cx="388248" cy="584775"/>
          </a:xfrm>
          <a:prstGeom prst="rect">
            <a:avLst/>
          </a:prstGeom>
          <a:noFill/>
        </p:spPr>
        <p:txBody>
          <a:bodyPr wrap="none" rtlCol="0">
            <a:spAutoFit/>
          </a:bodyPr>
          <a:lstStyle/>
          <a:p>
            <a:r>
              <a:rPr lang="en-US" sz="3200" dirty="0"/>
              <a:t>+</a:t>
            </a:r>
          </a:p>
        </p:txBody>
      </p:sp>
      <p:sp>
        <p:nvSpPr>
          <p:cNvPr id="28" name="TextBox 27">
            <a:extLst>
              <a:ext uri="{FF2B5EF4-FFF2-40B4-BE49-F238E27FC236}">
                <a16:creationId xmlns:a16="http://schemas.microsoft.com/office/drawing/2014/main" id="{18FA0BD5-0957-4FF4-9BD3-97DE9A0F93E5}"/>
              </a:ext>
            </a:extLst>
          </p:cNvPr>
          <p:cNvSpPr txBox="1"/>
          <p:nvPr/>
        </p:nvSpPr>
        <p:spPr>
          <a:xfrm>
            <a:off x="2350185" y="1309419"/>
            <a:ext cx="388248" cy="584775"/>
          </a:xfrm>
          <a:prstGeom prst="rect">
            <a:avLst/>
          </a:prstGeom>
          <a:noFill/>
        </p:spPr>
        <p:txBody>
          <a:bodyPr wrap="none" rtlCol="0">
            <a:spAutoFit/>
          </a:bodyPr>
          <a:lstStyle/>
          <a:p>
            <a:r>
              <a:rPr lang="en-US" sz="3200" dirty="0"/>
              <a:t>+</a:t>
            </a:r>
          </a:p>
        </p:txBody>
      </p:sp>
      <p:sp>
        <p:nvSpPr>
          <p:cNvPr id="29" name="TextBox 28">
            <a:extLst>
              <a:ext uri="{FF2B5EF4-FFF2-40B4-BE49-F238E27FC236}">
                <a16:creationId xmlns:a16="http://schemas.microsoft.com/office/drawing/2014/main" id="{BE151837-E85C-4668-9C86-A80E12D34F75}"/>
              </a:ext>
            </a:extLst>
          </p:cNvPr>
          <p:cNvSpPr txBox="1"/>
          <p:nvPr/>
        </p:nvSpPr>
        <p:spPr>
          <a:xfrm>
            <a:off x="2401168" y="5723434"/>
            <a:ext cx="287258" cy="584775"/>
          </a:xfrm>
          <a:prstGeom prst="rect">
            <a:avLst/>
          </a:prstGeom>
          <a:noFill/>
        </p:spPr>
        <p:txBody>
          <a:bodyPr wrap="none" rtlCol="0">
            <a:spAutoFit/>
          </a:bodyPr>
          <a:lstStyle/>
          <a:p>
            <a:r>
              <a:rPr lang="en-US" sz="3200" dirty="0"/>
              <a:t>-</a:t>
            </a:r>
          </a:p>
        </p:txBody>
      </p:sp>
      <p:sp>
        <p:nvSpPr>
          <p:cNvPr id="30" name="TextBox 29">
            <a:extLst>
              <a:ext uri="{FF2B5EF4-FFF2-40B4-BE49-F238E27FC236}">
                <a16:creationId xmlns:a16="http://schemas.microsoft.com/office/drawing/2014/main" id="{4674FDF7-2A2F-4356-87A7-06BD173F7251}"/>
              </a:ext>
            </a:extLst>
          </p:cNvPr>
          <p:cNvSpPr txBox="1"/>
          <p:nvPr/>
        </p:nvSpPr>
        <p:spPr>
          <a:xfrm>
            <a:off x="2778917" y="5450669"/>
            <a:ext cx="1459708" cy="646331"/>
          </a:xfrm>
          <a:prstGeom prst="rect">
            <a:avLst/>
          </a:prstGeom>
          <a:noFill/>
        </p:spPr>
        <p:txBody>
          <a:bodyPr wrap="square" rtlCol="0">
            <a:spAutoFit/>
          </a:bodyPr>
          <a:lstStyle/>
          <a:p>
            <a:pPr algn="ctr"/>
            <a:r>
              <a:rPr lang="en-US" dirty="0"/>
              <a:t>Low Vulnerability</a:t>
            </a:r>
          </a:p>
        </p:txBody>
      </p:sp>
      <p:sp>
        <p:nvSpPr>
          <p:cNvPr id="31" name="TextBox 30">
            <a:extLst>
              <a:ext uri="{FF2B5EF4-FFF2-40B4-BE49-F238E27FC236}">
                <a16:creationId xmlns:a16="http://schemas.microsoft.com/office/drawing/2014/main" id="{8A063BAE-2676-4CB9-82A1-4C9BB8A2D9CF}"/>
              </a:ext>
            </a:extLst>
          </p:cNvPr>
          <p:cNvSpPr txBox="1"/>
          <p:nvPr/>
        </p:nvSpPr>
        <p:spPr>
          <a:xfrm>
            <a:off x="4018354" y="3629707"/>
            <a:ext cx="1459708" cy="646331"/>
          </a:xfrm>
          <a:prstGeom prst="rect">
            <a:avLst/>
          </a:prstGeom>
          <a:noFill/>
        </p:spPr>
        <p:txBody>
          <a:bodyPr wrap="square" rtlCol="0">
            <a:spAutoFit/>
          </a:bodyPr>
          <a:lstStyle/>
          <a:p>
            <a:pPr algn="ctr"/>
            <a:r>
              <a:rPr lang="en-US" dirty="0"/>
              <a:t>Moderate Vulnerability</a:t>
            </a:r>
          </a:p>
        </p:txBody>
      </p:sp>
      <p:sp>
        <p:nvSpPr>
          <p:cNvPr id="32" name="TextBox 31">
            <a:extLst>
              <a:ext uri="{FF2B5EF4-FFF2-40B4-BE49-F238E27FC236}">
                <a16:creationId xmlns:a16="http://schemas.microsoft.com/office/drawing/2014/main" id="{4C0D52D2-8DF4-404A-B53B-0289B4DE7874}"/>
              </a:ext>
            </a:extLst>
          </p:cNvPr>
          <p:cNvSpPr txBox="1"/>
          <p:nvPr/>
        </p:nvSpPr>
        <p:spPr>
          <a:xfrm>
            <a:off x="5257794" y="1814244"/>
            <a:ext cx="1459708" cy="646331"/>
          </a:xfrm>
          <a:prstGeom prst="rect">
            <a:avLst/>
          </a:prstGeom>
          <a:noFill/>
        </p:spPr>
        <p:txBody>
          <a:bodyPr wrap="square" rtlCol="0">
            <a:spAutoFit/>
          </a:bodyPr>
          <a:lstStyle/>
          <a:p>
            <a:pPr algn="ctr"/>
            <a:r>
              <a:rPr lang="en-US" dirty="0"/>
              <a:t>High</a:t>
            </a:r>
          </a:p>
          <a:p>
            <a:pPr algn="ctr"/>
            <a:r>
              <a:rPr lang="en-US" dirty="0"/>
              <a:t>Vulnerability</a:t>
            </a:r>
          </a:p>
        </p:txBody>
      </p:sp>
      <p:sp>
        <p:nvSpPr>
          <p:cNvPr id="33" name="Rectangle 2">
            <a:extLst>
              <a:ext uri="{FF2B5EF4-FFF2-40B4-BE49-F238E27FC236}">
                <a16:creationId xmlns:a16="http://schemas.microsoft.com/office/drawing/2014/main" id="{7C28B4FE-1D40-4DD2-9E48-F19F4BA7CD7F}"/>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توازن قابلية التأثر</a:t>
            </a:r>
          </a:p>
        </p:txBody>
      </p:sp>
    </p:spTree>
    <p:extLst>
      <p:ext uri="{BB962C8B-B14F-4D97-AF65-F5344CB8AC3E}">
        <p14:creationId xmlns:p14="http://schemas.microsoft.com/office/powerpoint/2010/main" val="74607811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ADC33E-754E-4906-9C01-5F1949EF1A6F}"/>
              </a:ext>
            </a:extLst>
          </p:cNvPr>
          <p:cNvSpPr>
            <a:spLocks noGrp="1"/>
          </p:cNvSpPr>
          <p:nvPr>
            <p:ph type="sldNum" sz="quarter" idx="4"/>
          </p:nvPr>
        </p:nvSpPr>
        <p:spPr/>
        <p:txBody>
          <a:bodyPr/>
          <a:lstStyle/>
          <a:p>
            <a:fld id="{927968B9-F71B-4241-9647-2B023690AF84}" type="slidenum">
              <a:rPr lang="en-US" smtClean="0"/>
              <a:t>8</a:t>
            </a:fld>
            <a:endParaRPr lang="en-US" dirty="0"/>
          </a:p>
        </p:txBody>
      </p:sp>
      <p:sp>
        <p:nvSpPr>
          <p:cNvPr id="4" name="Rectangle 2">
            <a:extLst>
              <a:ext uri="{FF2B5EF4-FFF2-40B4-BE49-F238E27FC236}">
                <a16:creationId xmlns:a16="http://schemas.microsoft.com/office/drawing/2014/main" id="{7FFF4438-4D7C-487C-8060-9A4CD7599AD7}"/>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مسألة المقياس</a:t>
            </a:r>
          </a:p>
        </p:txBody>
      </p:sp>
      <p:sp>
        <p:nvSpPr>
          <p:cNvPr id="5" name="TextBox 4">
            <a:extLst>
              <a:ext uri="{FF2B5EF4-FFF2-40B4-BE49-F238E27FC236}">
                <a16:creationId xmlns:a16="http://schemas.microsoft.com/office/drawing/2014/main" id="{E65FE562-D5EB-450D-A8C6-B9A66C60E645}"/>
              </a:ext>
            </a:extLst>
          </p:cNvPr>
          <p:cNvSpPr txBox="1"/>
          <p:nvPr/>
        </p:nvSpPr>
        <p:spPr>
          <a:xfrm>
            <a:off x="1660022" y="1183366"/>
            <a:ext cx="5989140" cy="461665"/>
          </a:xfrm>
          <a:prstGeom prst="rect">
            <a:avLst/>
          </a:prstGeom>
          <a:noFill/>
        </p:spPr>
        <p:txBody>
          <a:bodyPr wrap="none" rtlCol="0">
            <a:spAutoFit/>
          </a:bodyPr>
          <a:lstStyle/>
          <a:p>
            <a:pPr algn="r" rtl="1"/>
            <a:r>
              <a:rPr lang="ar-SY" sz="2400" dirty="0"/>
              <a:t>تقييمات قابلية التأثر تتعلق بالمقياس المكاني والزماني المحدد</a:t>
            </a:r>
          </a:p>
        </p:txBody>
      </p:sp>
      <p:sp>
        <p:nvSpPr>
          <p:cNvPr id="6" name="Rectangle 5">
            <a:extLst>
              <a:ext uri="{FF2B5EF4-FFF2-40B4-BE49-F238E27FC236}">
                <a16:creationId xmlns:a16="http://schemas.microsoft.com/office/drawing/2014/main" id="{3671A863-62D1-49E4-9141-92D7F477CC15}"/>
              </a:ext>
            </a:extLst>
          </p:cNvPr>
          <p:cNvSpPr/>
          <p:nvPr/>
        </p:nvSpPr>
        <p:spPr>
          <a:xfrm>
            <a:off x="2800349" y="1866899"/>
            <a:ext cx="3895721" cy="4362449"/>
          </a:xfrm>
          <a:prstGeom prst="rect">
            <a:avLst/>
          </a:prstGeom>
          <a:gradFill flip="none" rotWithShape="1">
            <a:gsLst>
              <a:gs pos="0">
                <a:srgbClr val="7030A0"/>
              </a:gs>
              <a:gs pos="0">
                <a:srgbClr val="C00000"/>
              </a:gs>
              <a:gs pos="51000">
                <a:srgbClr val="7030A0"/>
              </a:gs>
              <a:gs pos="100000">
                <a:schemeClr val="accent1"/>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289451B2-1BDE-41DE-8244-8479AE333716}"/>
              </a:ext>
            </a:extLst>
          </p:cNvPr>
          <p:cNvCxnSpPr>
            <a:cxnSpLocks/>
          </p:cNvCxnSpPr>
          <p:nvPr/>
        </p:nvCxnSpPr>
        <p:spPr>
          <a:xfrm flipV="1">
            <a:off x="2757483" y="1600198"/>
            <a:ext cx="0" cy="46291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DC561F3-ADCD-47D7-A48E-C356A95DA96D}"/>
              </a:ext>
            </a:extLst>
          </p:cNvPr>
          <p:cNvCxnSpPr>
            <a:cxnSpLocks/>
          </p:cNvCxnSpPr>
          <p:nvPr/>
        </p:nvCxnSpPr>
        <p:spPr>
          <a:xfrm>
            <a:off x="2757483" y="6305548"/>
            <a:ext cx="39814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823BA7B-51D5-4F31-A16A-E09FF0AFBC7C}"/>
              </a:ext>
            </a:extLst>
          </p:cNvPr>
          <p:cNvSpPr txBox="1"/>
          <p:nvPr/>
        </p:nvSpPr>
        <p:spPr>
          <a:xfrm rot="16200000">
            <a:off x="1769800" y="3623746"/>
            <a:ext cx="1398140" cy="369332"/>
          </a:xfrm>
          <a:prstGeom prst="rect">
            <a:avLst/>
          </a:prstGeom>
          <a:noFill/>
        </p:spPr>
        <p:txBody>
          <a:bodyPr wrap="none" rtlCol="0">
            <a:spAutoFit/>
          </a:bodyPr>
          <a:lstStyle/>
          <a:p>
            <a:r>
              <a:rPr lang="en-US" dirty="0"/>
              <a:t>Area of study</a:t>
            </a:r>
          </a:p>
        </p:txBody>
      </p:sp>
      <p:sp>
        <p:nvSpPr>
          <p:cNvPr id="10" name="TextBox 9">
            <a:extLst>
              <a:ext uri="{FF2B5EF4-FFF2-40B4-BE49-F238E27FC236}">
                <a16:creationId xmlns:a16="http://schemas.microsoft.com/office/drawing/2014/main" id="{549C951E-A51B-402C-8A89-A24D6EBA0D1C}"/>
              </a:ext>
            </a:extLst>
          </p:cNvPr>
          <p:cNvSpPr txBox="1"/>
          <p:nvPr/>
        </p:nvSpPr>
        <p:spPr>
          <a:xfrm>
            <a:off x="4115663" y="6381749"/>
            <a:ext cx="1265090" cy="369332"/>
          </a:xfrm>
          <a:prstGeom prst="rect">
            <a:avLst/>
          </a:prstGeom>
          <a:noFill/>
        </p:spPr>
        <p:txBody>
          <a:bodyPr wrap="none" rtlCol="0">
            <a:spAutoFit/>
          </a:bodyPr>
          <a:lstStyle/>
          <a:p>
            <a:r>
              <a:rPr lang="en-US" dirty="0"/>
              <a:t>Time period</a:t>
            </a:r>
          </a:p>
        </p:txBody>
      </p:sp>
      <p:sp>
        <p:nvSpPr>
          <p:cNvPr id="11" name="TextBox 10">
            <a:extLst>
              <a:ext uri="{FF2B5EF4-FFF2-40B4-BE49-F238E27FC236}">
                <a16:creationId xmlns:a16="http://schemas.microsoft.com/office/drawing/2014/main" id="{61F34F2B-2302-4B8A-B18A-ECAC00DA80EE}"/>
              </a:ext>
            </a:extLst>
          </p:cNvPr>
          <p:cNvSpPr txBox="1"/>
          <p:nvPr/>
        </p:nvSpPr>
        <p:spPr>
          <a:xfrm>
            <a:off x="6446908" y="6295737"/>
            <a:ext cx="388248" cy="584775"/>
          </a:xfrm>
          <a:prstGeom prst="rect">
            <a:avLst/>
          </a:prstGeom>
          <a:noFill/>
        </p:spPr>
        <p:txBody>
          <a:bodyPr wrap="none" rtlCol="0">
            <a:spAutoFit/>
          </a:bodyPr>
          <a:lstStyle/>
          <a:p>
            <a:r>
              <a:rPr lang="en-US" sz="3200" dirty="0"/>
              <a:t>+</a:t>
            </a:r>
          </a:p>
        </p:txBody>
      </p:sp>
      <p:sp>
        <p:nvSpPr>
          <p:cNvPr id="12" name="TextBox 11">
            <a:extLst>
              <a:ext uri="{FF2B5EF4-FFF2-40B4-BE49-F238E27FC236}">
                <a16:creationId xmlns:a16="http://schemas.microsoft.com/office/drawing/2014/main" id="{35B9B756-E83C-4428-BB1D-5005F1D7805C}"/>
              </a:ext>
            </a:extLst>
          </p:cNvPr>
          <p:cNvSpPr txBox="1"/>
          <p:nvPr/>
        </p:nvSpPr>
        <p:spPr>
          <a:xfrm>
            <a:off x="2762251" y="6295737"/>
            <a:ext cx="287258" cy="584775"/>
          </a:xfrm>
          <a:prstGeom prst="rect">
            <a:avLst/>
          </a:prstGeom>
          <a:noFill/>
        </p:spPr>
        <p:txBody>
          <a:bodyPr wrap="none" rtlCol="0">
            <a:spAutoFit/>
          </a:bodyPr>
          <a:lstStyle/>
          <a:p>
            <a:r>
              <a:rPr lang="en-US" sz="3200" dirty="0"/>
              <a:t>-</a:t>
            </a:r>
          </a:p>
        </p:txBody>
      </p:sp>
      <p:sp>
        <p:nvSpPr>
          <p:cNvPr id="13" name="TextBox 12">
            <a:extLst>
              <a:ext uri="{FF2B5EF4-FFF2-40B4-BE49-F238E27FC236}">
                <a16:creationId xmlns:a16="http://schemas.microsoft.com/office/drawing/2014/main" id="{74526F41-71A3-40E0-A3B0-E58B6687EBE5}"/>
              </a:ext>
            </a:extLst>
          </p:cNvPr>
          <p:cNvSpPr txBox="1"/>
          <p:nvPr/>
        </p:nvSpPr>
        <p:spPr>
          <a:xfrm>
            <a:off x="2350185" y="1404669"/>
            <a:ext cx="388248" cy="584775"/>
          </a:xfrm>
          <a:prstGeom prst="rect">
            <a:avLst/>
          </a:prstGeom>
          <a:noFill/>
        </p:spPr>
        <p:txBody>
          <a:bodyPr wrap="none" rtlCol="0">
            <a:spAutoFit/>
          </a:bodyPr>
          <a:lstStyle/>
          <a:p>
            <a:r>
              <a:rPr lang="en-US" sz="3200" dirty="0"/>
              <a:t>+</a:t>
            </a:r>
          </a:p>
        </p:txBody>
      </p:sp>
      <p:sp>
        <p:nvSpPr>
          <p:cNvPr id="14" name="TextBox 13">
            <a:extLst>
              <a:ext uri="{FF2B5EF4-FFF2-40B4-BE49-F238E27FC236}">
                <a16:creationId xmlns:a16="http://schemas.microsoft.com/office/drawing/2014/main" id="{7C395864-6517-4AD4-BD5E-619ECCAEBD88}"/>
              </a:ext>
            </a:extLst>
          </p:cNvPr>
          <p:cNvSpPr txBox="1"/>
          <p:nvPr/>
        </p:nvSpPr>
        <p:spPr>
          <a:xfrm>
            <a:off x="2401168" y="5818684"/>
            <a:ext cx="287258" cy="584775"/>
          </a:xfrm>
          <a:prstGeom prst="rect">
            <a:avLst/>
          </a:prstGeom>
          <a:noFill/>
        </p:spPr>
        <p:txBody>
          <a:bodyPr wrap="none" rtlCol="0">
            <a:spAutoFit/>
          </a:bodyPr>
          <a:lstStyle/>
          <a:p>
            <a:r>
              <a:rPr lang="en-US" sz="3200" dirty="0"/>
              <a:t>-</a:t>
            </a:r>
          </a:p>
        </p:txBody>
      </p:sp>
      <p:sp>
        <p:nvSpPr>
          <p:cNvPr id="15" name="TextBox 14">
            <a:extLst>
              <a:ext uri="{FF2B5EF4-FFF2-40B4-BE49-F238E27FC236}">
                <a16:creationId xmlns:a16="http://schemas.microsoft.com/office/drawing/2014/main" id="{2C4B4880-27ED-40AF-9499-D4CB732A15E5}"/>
              </a:ext>
            </a:extLst>
          </p:cNvPr>
          <p:cNvSpPr txBox="1"/>
          <p:nvPr/>
        </p:nvSpPr>
        <p:spPr>
          <a:xfrm>
            <a:off x="2778917" y="5545919"/>
            <a:ext cx="1459708" cy="646331"/>
          </a:xfrm>
          <a:prstGeom prst="rect">
            <a:avLst/>
          </a:prstGeom>
          <a:noFill/>
        </p:spPr>
        <p:txBody>
          <a:bodyPr wrap="square" rtlCol="0">
            <a:spAutoFit/>
          </a:bodyPr>
          <a:lstStyle/>
          <a:p>
            <a:pPr algn="ctr"/>
            <a:r>
              <a:rPr lang="en-US" dirty="0">
                <a:solidFill>
                  <a:schemeClr val="bg1"/>
                </a:solidFill>
              </a:rPr>
              <a:t>Specific climate event</a:t>
            </a:r>
          </a:p>
        </p:txBody>
      </p:sp>
      <p:sp>
        <p:nvSpPr>
          <p:cNvPr id="17" name="TextBox 16">
            <a:extLst>
              <a:ext uri="{FF2B5EF4-FFF2-40B4-BE49-F238E27FC236}">
                <a16:creationId xmlns:a16="http://schemas.microsoft.com/office/drawing/2014/main" id="{E9595A6B-6901-4C81-94EF-8FFDCB03CC99}"/>
              </a:ext>
            </a:extLst>
          </p:cNvPr>
          <p:cNvSpPr txBox="1"/>
          <p:nvPr/>
        </p:nvSpPr>
        <p:spPr>
          <a:xfrm>
            <a:off x="5257794" y="1909494"/>
            <a:ext cx="1459708" cy="923330"/>
          </a:xfrm>
          <a:prstGeom prst="rect">
            <a:avLst/>
          </a:prstGeom>
          <a:noFill/>
        </p:spPr>
        <p:txBody>
          <a:bodyPr wrap="square" rtlCol="0">
            <a:spAutoFit/>
          </a:bodyPr>
          <a:lstStyle/>
          <a:p>
            <a:pPr algn="ctr"/>
            <a:r>
              <a:rPr lang="en-US" dirty="0">
                <a:solidFill>
                  <a:schemeClr val="bg1"/>
                </a:solidFill>
              </a:rPr>
              <a:t>Regional climate change</a:t>
            </a:r>
          </a:p>
        </p:txBody>
      </p:sp>
    </p:spTree>
    <p:extLst>
      <p:ext uri="{BB962C8B-B14F-4D97-AF65-F5344CB8AC3E}">
        <p14:creationId xmlns:p14="http://schemas.microsoft.com/office/powerpoint/2010/main" val="385485715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10073C-8358-41A0-B042-1C8AE2632C30}"/>
              </a:ext>
            </a:extLst>
          </p:cNvPr>
          <p:cNvSpPr>
            <a:spLocks noGrp="1"/>
          </p:cNvSpPr>
          <p:nvPr>
            <p:ph type="sldNum" sz="quarter" idx="4"/>
          </p:nvPr>
        </p:nvSpPr>
        <p:spPr/>
        <p:txBody>
          <a:bodyPr/>
          <a:lstStyle/>
          <a:p>
            <a:fld id="{927968B9-F71B-4241-9647-2B023690AF84}" type="slidenum">
              <a:rPr lang="en-US" smtClean="0"/>
              <a:t>9</a:t>
            </a:fld>
            <a:endParaRPr lang="en-US" dirty="0"/>
          </a:p>
        </p:txBody>
      </p:sp>
      <p:sp>
        <p:nvSpPr>
          <p:cNvPr id="4" name="Rectangle 2">
            <a:extLst>
              <a:ext uri="{FF2B5EF4-FFF2-40B4-BE49-F238E27FC236}">
                <a16:creationId xmlns:a16="http://schemas.microsoft.com/office/drawing/2014/main" id="{5C71A627-27CF-4E15-8EE5-7C6CBFAC9B3B}"/>
              </a:ext>
            </a:extLst>
          </p:cNvPr>
          <p:cNvSpPr txBox="1">
            <a:spLocks noChangeArrowheads="1"/>
          </p:cNvSpPr>
          <p:nvPr/>
        </p:nvSpPr>
        <p:spPr>
          <a:xfrm>
            <a:off x="1085850" y="270839"/>
            <a:ext cx="8058150" cy="64092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كيفية قياس قابلية التأثر</a:t>
            </a:r>
          </a:p>
        </p:txBody>
      </p:sp>
      <p:sp>
        <p:nvSpPr>
          <p:cNvPr id="5" name="TextBox 4">
            <a:extLst>
              <a:ext uri="{FF2B5EF4-FFF2-40B4-BE49-F238E27FC236}">
                <a16:creationId xmlns:a16="http://schemas.microsoft.com/office/drawing/2014/main" id="{D4F67C68-90A9-4AEF-BD31-B1AC32967B6F}"/>
              </a:ext>
            </a:extLst>
          </p:cNvPr>
          <p:cNvSpPr txBox="1"/>
          <p:nvPr/>
        </p:nvSpPr>
        <p:spPr>
          <a:xfrm>
            <a:off x="923925" y="1695449"/>
            <a:ext cx="7296150" cy="1077218"/>
          </a:xfrm>
          <a:prstGeom prst="rect">
            <a:avLst/>
          </a:prstGeom>
          <a:noFill/>
        </p:spPr>
        <p:txBody>
          <a:bodyPr wrap="square" rtlCol="0">
            <a:spAutoFit/>
          </a:bodyPr>
          <a:lstStyle/>
          <a:p>
            <a:pPr algn="ctr"/>
            <a:r>
              <a:rPr lang="ar-SY" sz="3200" dirty="0"/>
              <a:t>يتم قياس مدى قابلية التأثر باستخدام مؤشرات </a:t>
            </a:r>
            <a:r>
              <a:rPr lang="ar-SY" sz="3200" b="1" dirty="0">
                <a:solidFill>
                  <a:srgbClr val="00B0F0"/>
                </a:solidFill>
              </a:rPr>
              <a:t>التعرض</a:t>
            </a:r>
            <a:r>
              <a:rPr lang="ar-SY" sz="3200" dirty="0"/>
              <a:t> و</a:t>
            </a:r>
            <a:r>
              <a:rPr lang="ar-SY" sz="3200" b="1" dirty="0">
                <a:solidFill>
                  <a:schemeClr val="accent2">
                    <a:lumMod val="75000"/>
                  </a:schemeClr>
                </a:solidFill>
              </a:rPr>
              <a:t>الحساسية</a:t>
            </a:r>
            <a:r>
              <a:rPr lang="ar-SY" sz="3200" dirty="0"/>
              <a:t> و</a:t>
            </a:r>
            <a:r>
              <a:rPr lang="ar-SY" sz="3200" b="1" dirty="0">
                <a:solidFill>
                  <a:srgbClr val="7030A0"/>
                </a:solidFill>
              </a:rPr>
              <a:t>القدرة على التكيف</a:t>
            </a:r>
          </a:p>
        </p:txBody>
      </p:sp>
      <p:sp>
        <p:nvSpPr>
          <p:cNvPr id="6" name="TextBox 5">
            <a:extLst>
              <a:ext uri="{FF2B5EF4-FFF2-40B4-BE49-F238E27FC236}">
                <a16:creationId xmlns:a16="http://schemas.microsoft.com/office/drawing/2014/main" id="{A2D3A41B-0DB1-4545-A06F-1EDCDD1C75F7}"/>
              </a:ext>
            </a:extLst>
          </p:cNvPr>
          <p:cNvSpPr txBox="1"/>
          <p:nvPr/>
        </p:nvSpPr>
        <p:spPr>
          <a:xfrm>
            <a:off x="746124" y="4085333"/>
            <a:ext cx="8058149" cy="1384995"/>
          </a:xfrm>
          <a:prstGeom prst="rect">
            <a:avLst/>
          </a:prstGeom>
          <a:noFill/>
        </p:spPr>
        <p:txBody>
          <a:bodyPr wrap="square" rtlCol="0">
            <a:spAutoFit/>
          </a:bodyPr>
          <a:lstStyle/>
          <a:p>
            <a:pPr algn="ctr" rtl="1"/>
            <a:r>
              <a:rPr lang="ar-SY" sz="2800" dirty="0"/>
              <a:t>هناك حاجة إلى مؤشرات جغرافية مكانية لإجراء رسم خرائط متكاملة </a:t>
            </a:r>
            <a:r>
              <a:rPr lang="ar-SY" sz="2800" dirty="0">
                <a:solidFill>
                  <a:schemeClr val="accent4">
                    <a:lumMod val="75000"/>
                  </a:schemeClr>
                </a:solidFill>
              </a:rPr>
              <a:t>(</a:t>
            </a:r>
            <a:r>
              <a:rPr lang="en-US" sz="2800" b="1" dirty="0">
                <a:solidFill>
                  <a:srgbClr val="E39C39"/>
                </a:solidFill>
              </a:rPr>
              <a:t>integrated mapping </a:t>
            </a:r>
            <a:r>
              <a:rPr lang="ar-SY" sz="2800" b="1" dirty="0">
                <a:solidFill>
                  <a:srgbClr val="E39C39"/>
                </a:solidFill>
              </a:rPr>
              <a:t> ) </a:t>
            </a:r>
            <a:r>
              <a:rPr lang="ar-SY" sz="2800" dirty="0"/>
              <a:t>لتقييم قابلية التأثر </a:t>
            </a:r>
            <a:r>
              <a:rPr lang="ar-SY" sz="2800" dirty="0">
                <a:solidFill>
                  <a:schemeClr val="accent4">
                    <a:lumMod val="75000"/>
                  </a:schemeClr>
                </a:solidFill>
              </a:rPr>
              <a:t>(</a:t>
            </a:r>
            <a:r>
              <a:rPr lang="en-US" sz="2800" dirty="0">
                <a:solidFill>
                  <a:schemeClr val="accent4">
                    <a:lumMod val="75000"/>
                  </a:schemeClr>
                </a:solidFill>
              </a:rPr>
              <a:t>(</a:t>
            </a:r>
            <a:r>
              <a:rPr lang="en-US" sz="2800" b="1" dirty="0">
                <a:solidFill>
                  <a:srgbClr val="E39C39"/>
                </a:solidFill>
              </a:rPr>
              <a:t>vulnerability assessment</a:t>
            </a:r>
          </a:p>
        </p:txBody>
      </p:sp>
    </p:spTree>
    <p:extLst>
      <p:ext uri="{BB962C8B-B14F-4D97-AF65-F5344CB8AC3E}">
        <p14:creationId xmlns:p14="http://schemas.microsoft.com/office/powerpoint/2010/main" val="120165925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theme/theme1.xml><?xml version="1.0" encoding="utf-8"?>
<a:theme xmlns:a="http://schemas.openxmlformats.org/drawingml/2006/main" name="Office Theme">
  <a:themeElements>
    <a:clrScheme name="Custom 8">
      <a:dk1>
        <a:srgbClr val="171616"/>
      </a:dk1>
      <a:lt1>
        <a:srgbClr val="FFFFFF"/>
      </a:lt1>
      <a:dk2>
        <a:srgbClr val="FFFFF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Roboto Condensed"/>
        <a:ea typeface=""/>
        <a:cs typeface=""/>
      </a:majorFont>
      <a:minorFont>
        <a:latin typeface="Roboto Condense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CCAR Presentation Template" id="{31F49906-55B9-475B-A49C-C0FCA57ED651}" vid="{F9FEAD0F-1F83-46B6-AC0E-F1C9526565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1376</TotalTime>
  <Words>4999</Words>
  <Application>Microsoft Office PowerPoint</Application>
  <PresentationFormat>On-screen Show (4:3)</PresentationFormat>
  <Paragraphs>849</Paragraphs>
  <Slides>42</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Calibri</vt:lpstr>
      <vt:lpstr>Cambria Math</vt:lpstr>
      <vt:lpstr>CIDFont+F4</vt:lpstr>
      <vt:lpstr>Courier New</vt:lpstr>
      <vt:lpstr>DINOT</vt:lpstr>
      <vt:lpstr>Roboto Condensed</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شكرا لمتابعتكم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Zoubeida ZIADEH</dc:creator>
  <cp:lastModifiedBy>Hiam Ashkar</cp:lastModifiedBy>
  <cp:revision>135</cp:revision>
  <cp:lastPrinted>2020-08-10T11:49:18Z</cp:lastPrinted>
  <dcterms:modified xsi:type="dcterms:W3CDTF">2020-09-08T08:27:35Z</dcterms:modified>
</cp:coreProperties>
</file>