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69"/>
  </p:notesMasterIdLst>
  <p:handoutMasterIdLst>
    <p:handoutMasterId r:id="rId70"/>
  </p:handoutMasterIdLst>
  <p:sldIdLst>
    <p:sldId id="888" r:id="rId5"/>
    <p:sldId id="889" r:id="rId6"/>
    <p:sldId id="887" r:id="rId7"/>
    <p:sldId id="852" r:id="rId8"/>
    <p:sldId id="789" r:id="rId9"/>
    <p:sldId id="266" r:id="rId10"/>
    <p:sldId id="623" r:id="rId11"/>
    <p:sldId id="274" r:id="rId12"/>
    <p:sldId id="275" r:id="rId13"/>
    <p:sldId id="629" r:id="rId14"/>
    <p:sldId id="630" r:id="rId15"/>
    <p:sldId id="861" r:id="rId16"/>
    <p:sldId id="631" r:id="rId17"/>
    <p:sldId id="269" r:id="rId18"/>
    <p:sldId id="273" r:id="rId19"/>
    <p:sldId id="762" r:id="rId20"/>
    <p:sldId id="878" r:id="rId21"/>
    <p:sldId id="643" r:id="rId22"/>
    <p:sldId id="626" r:id="rId23"/>
    <p:sldId id="268" r:id="rId24"/>
    <p:sldId id="724" r:id="rId25"/>
    <p:sldId id="864" r:id="rId26"/>
    <p:sldId id="279" r:id="rId27"/>
    <p:sldId id="850" r:id="rId28"/>
    <p:sldId id="881" r:id="rId29"/>
    <p:sldId id="851" r:id="rId30"/>
    <p:sldId id="866" r:id="rId31"/>
    <p:sldId id="867" r:id="rId32"/>
    <p:sldId id="855" r:id="rId33"/>
    <p:sldId id="302" r:id="rId34"/>
    <p:sldId id="286" r:id="rId35"/>
    <p:sldId id="303" r:id="rId36"/>
    <p:sldId id="304" r:id="rId37"/>
    <p:sldId id="305" r:id="rId38"/>
    <p:sldId id="306" r:id="rId39"/>
    <p:sldId id="300" r:id="rId40"/>
    <p:sldId id="307" r:id="rId41"/>
    <p:sldId id="723" r:id="rId42"/>
    <p:sldId id="874" r:id="rId43"/>
    <p:sldId id="875" r:id="rId44"/>
    <p:sldId id="882" r:id="rId45"/>
    <p:sldId id="883" r:id="rId46"/>
    <p:sldId id="860" r:id="rId47"/>
    <p:sldId id="371" r:id="rId48"/>
    <p:sldId id="318" r:id="rId49"/>
    <p:sldId id="637" r:id="rId50"/>
    <p:sldId id="877" r:id="rId51"/>
    <p:sldId id="857" r:id="rId52"/>
    <p:sldId id="698" r:id="rId53"/>
    <p:sldId id="699" r:id="rId54"/>
    <p:sldId id="700" r:id="rId55"/>
    <p:sldId id="885" r:id="rId56"/>
    <p:sldId id="259" r:id="rId57"/>
    <p:sldId id="260" r:id="rId58"/>
    <p:sldId id="362" r:id="rId59"/>
    <p:sldId id="862" r:id="rId60"/>
    <p:sldId id="348" r:id="rId61"/>
    <p:sldId id="347" r:id="rId62"/>
    <p:sldId id="764" r:id="rId63"/>
    <p:sldId id="777" r:id="rId64"/>
    <p:sldId id="781" r:id="rId65"/>
    <p:sldId id="884" r:id="rId66"/>
    <p:sldId id="638" r:id="rId67"/>
    <p:sldId id="283" r:id="rId68"/>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4E2C1F3B-8B86-4175-953C-4EEA75D058F5}">
          <p14:sldIdLst>
            <p14:sldId id="888"/>
            <p14:sldId id="889"/>
            <p14:sldId id="887"/>
            <p14:sldId id="852"/>
            <p14:sldId id="789"/>
            <p14:sldId id="266"/>
            <p14:sldId id="623"/>
            <p14:sldId id="274"/>
            <p14:sldId id="275"/>
            <p14:sldId id="629"/>
            <p14:sldId id="630"/>
            <p14:sldId id="861"/>
            <p14:sldId id="631"/>
            <p14:sldId id="269"/>
            <p14:sldId id="273"/>
            <p14:sldId id="762"/>
            <p14:sldId id="878"/>
            <p14:sldId id="643"/>
            <p14:sldId id="626"/>
            <p14:sldId id="268"/>
            <p14:sldId id="724"/>
            <p14:sldId id="864"/>
            <p14:sldId id="279"/>
            <p14:sldId id="850"/>
            <p14:sldId id="881"/>
            <p14:sldId id="851"/>
            <p14:sldId id="866"/>
            <p14:sldId id="867"/>
            <p14:sldId id="855"/>
            <p14:sldId id="302"/>
            <p14:sldId id="286"/>
            <p14:sldId id="303"/>
            <p14:sldId id="304"/>
            <p14:sldId id="305"/>
            <p14:sldId id="306"/>
            <p14:sldId id="300"/>
            <p14:sldId id="307"/>
            <p14:sldId id="723"/>
            <p14:sldId id="874"/>
            <p14:sldId id="875"/>
            <p14:sldId id="882"/>
            <p14:sldId id="883"/>
            <p14:sldId id="860"/>
            <p14:sldId id="371"/>
            <p14:sldId id="318"/>
            <p14:sldId id="637"/>
            <p14:sldId id="877"/>
            <p14:sldId id="857"/>
            <p14:sldId id="698"/>
            <p14:sldId id="699"/>
            <p14:sldId id="700"/>
            <p14:sldId id="885"/>
            <p14:sldId id="259"/>
            <p14:sldId id="260"/>
            <p14:sldId id="362"/>
            <p14:sldId id="862"/>
            <p14:sldId id="348"/>
            <p14:sldId id="347"/>
            <p14:sldId id="764"/>
            <p14:sldId id="777"/>
            <p14:sldId id="781"/>
            <p14:sldId id="884"/>
            <p14:sldId id="638"/>
            <p14:sldId id="28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E09641"/>
    <a:srgbClr val="F69200"/>
    <a:srgbClr val="009900"/>
    <a:srgbClr val="44789D"/>
    <a:srgbClr val="008EC0"/>
    <a:srgbClr val="FFFFCC"/>
    <a:srgbClr val="A8A878"/>
    <a:srgbClr val="FAEDDE"/>
    <a:srgbClr val="F3D6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39" autoAdjust="0"/>
    <p:restoredTop sz="94980" autoAdjust="0"/>
  </p:normalViewPr>
  <p:slideViewPr>
    <p:cSldViewPr snapToGrid="0">
      <p:cViewPr varScale="1">
        <p:scale>
          <a:sx n="140" d="100"/>
          <a:sy n="140" d="100"/>
        </p:scale>
        <p:origin x="102" y="4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65" d="100"/>
          <a:sy n="65" d="100"/>
        </p:scale>
        <p:origin x="3556" y="6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2EB3FBF-A5AA-483A-90E9-9AE0C1E83F19}"/>
              </a:ext>
            </a:extLst>
          </p:cNvPr>
          <p:cNvSpPr>
            <a:spLocks noGrp="1"/>
          </p:cNvSpPr>
          <p:nvPr>
            <p:ph type="hdr" sz="quarter"/>
          </p:nvPr>
        </p:nvSpPr>
        <p:spPr>
          <a:xfrm>
            <a:off x="0" y="1"/>
            <a:ext cx="3038145" cy="465743"/>
          </a:xfrm>
          <a:prstGeom prst="rect">
            <a:avLst/>
          </a:prstGeom>
        </p:spPr>
        <p:txBody>
          <a:bodyPr vert="horz" lIns="86018" tIns="43009" rIns="86018" bIns="43009" rtlCol="0"/>
          <a:lstStyle>
            <a:lvl1pPr algn="l">
              <a:defRPr sz="1100"/>
            </a:lvl1pPr>
          </a:lstStyle>
          <a:p>
            <a:r>
              <a:rPr lang="en-GB" dirty="0"/>
              <a:t>RICCAR Webinar Series – Module 1</a:t>
            </a:r>
            <a:endParaRPr lang="en-US" dirty="0"/>
          </a:p>
        </p:txBody>
      </p:sp>
      <p:sp>
        <p:nvSpPr>
          <p:cNvPr id="3" name="Date Placeholder 2">
            <a:extLst>
              <a:ext uri="{FF2B5EF4-FFF2-40B4-BE49-F238E27FC236}">
                <a16:creationId xmlns:a16="http://schemas.microsoft.com/office/drawing/2014/main" id="{3C4897B5-D2AC-4478-B235-BB8644D8F05C}"/>
              </a:ext>
            </a:extLst>
          </p:cNvPr>
          <p:cNvSpPr>
            <a:spLocks noGrp="1"/>
          </p:cNvSpPr>
          <p:nvPr>
            <p:ph type="dt" sz="quarter" idx="1"/>
          </p:nvPr>
        </p:nvSpPr>
        <p:spPr>
          <a:xfrm>
            <a:off x="3970734" y="1"/>
            <a:ext cx="3038145" cy="465743"/>
          </a:xfrm>
          <a:prstGeom prst="rect">
            <a:avLst/>
          </a:prstGeom>
        </p:spPr>
        <p:txBody>
          <a:bodyPr vert="horz" lIns="86018" tIns="43009" rIns="86018" bIns="43009" rtlCol="0"/>
          <a:lstStyle>
            <a:lvl1pPr algn="r">
              <a:defRPr sz="1100"/>
            </a:lvl1pPr>
          </a:lstStyle>
          <a:p>
            <a:r>
              <a:rPr lang="en-US" dirty="0"/>
              <a:t>1 July 2020</a:t>
            </a:r>
          </a:p>
        </p:txBody>
      </p:sp>
      <p:sp>
        <p:nvSpPr>
          <p:cNvPr id="4" name="Footer Placeholder 3">
            <a:extLst>
              <a:ext uri="{FF2B5EF4-FFF2-40B4-BE49-F238E27FC236}">
                <a16:creationId xmlns:a16="http://schemas.microsoft.com/office/drawing/2014/main" id="{63C1C80A-832B-4D29-90E1-C901BDDF2C3C}"/>
              </a:ext>
            </a:extLst>
          </p:cNvPr>
          <p:cNvSpPr>
            <a:spLocks noGrp="1"/>
          </p:cNvSpPr>
          <p:nvPr>
            <p:ph type="ftr" sz="quarter" idx="2"/>
          </p:nvPr>
        </p:nvSpPr>
        <p:spPr>
          <a:xfrm>
            <a:off x="0" y="8830659"/>
            <a:ext cx="3038145" cy="465741"/>
          </a:xfrm>
          <a:prstGeom prst="rect">
            <a:avLst/>
          </a:prstGeom>
        </p:spPr>
        <p:txBody>
          <a:bodyPr vert="horz" lIns="86018" tIns="43009" rIns="86018" bIns="43009" rtlCol="0" anchor="b"/>
          <a:lstStyle>
            <a:lvl1pPr algn="l">
              <a:defRPr sz="1100"/>
            </a:lvl1pPr>
          </a:lstStyle>
          <a:p>
            <a:r>
              <a:rPr lang="en-GB" dirty="0"/>
              <a:t>www.riccar.org </a:t>
            </a:r>
          </a:p>
          <a:p>
            <a:r>
              <a:rPr lang="en-US" dirty="0"/>
              <a:t>www.unescwa.org</a:t>
            </a:r>
          </a:p>
        </p:txBody>
      </p:sp>
      <p:sp>
        <p:nvSpPr>
          <p:cNvPr id="5" name="Slide Number Placeholder 4">
            <a:extLst>
              <a:ext uri="{FF2B5EF4-FFF2-40B4-BE49-F238E27FC236}">
                <a16:creationId xmlns:a16="http://schemas.microsoft.com/office/drawing/2014/main" id="{94EE9AEE-2B6E-4636-98DE-CAD32C8C7D71}"/>
              </a:ext>
            </a:extLst>
          </p:cNvPr>
          <p:cNvSpPr>
            <a:spLocks noGrp="1"/>
          </p:cNvSpPr>
          <p:nvPr>
            <p:ph type="sldNum" sz="quarter" idx="3"/>
          </p:nvPr>
        </p:nvSpPr>
        <p:spPr>
          <a:xfrm>
            <a:off x="3970734" y="8830659"/>
            <a:ext cx="3038145" cy="465741"/>
          </a:xfrm>
          <a:prstGeom prst="rect">
            <a:avLst/>
          </a:prstGeom>
        </p:spPr>
        <p:txBody>
          <a:bodyPr vert="horz" lIns="86018" tIns="43009" rIns="86018" bIns="43009" rtlCol="0" anchor="b"/>
          <a:lstStyle>
            <a:lvl1pPr algn="r">
              <a:defRPr sz="1100"/>
            </a:lvl1pPr>
          </a:lstStyle>
          <a:p>
            <a:fld id="{E405981D-7065-4852-B9B1-AC562321E4B1}" type="slidenum">
              <a:rPr lang="en-US" smtClean="0"/>
              <a:t>‹#›</a:t>
            </a:fld>
            <a:endParaRPr lang="en-US"/>
          </a:p>
        </p:txBody>
      </p:sp>
    </p:spTree>
    <p:extLst>
      <p:ext uri="{BB962C8B-B14F-4D97-AF65-F5344CB8AC3E}">
        <p14:creationId xmlns:p14="http://schemas.microsoft.com/office/powerpoint/2010/main" val="3529238067"/>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86018" tIns="43009" rIns="86018" bIns="43009" rtlCol="0"/>
          <a:lstStyle>
            <a:lvl1pPr algn="l">
              <a:defRPr sz="1100"/>
            </a:lvl1pPr>
          </a:lstStyle>
          <a:p>
            <a:r>
              <a:rPr lang="en-GB" dirty="0"/>
              <a:t>RICCAR Webinar Series – Module 1</a:t>
            </a:r>
            <a:endParaRPr lang="en-US" dirty="0"/>
          </a:p>
        </p:txBody>
      </p:sp>
      <p:sp>
        <p:nvSpPr>
          <p:cNvPr id="3" name="Date Placeholder 2"/>
          <p:cNvSpPr>
            <a:spLocks noGrp="1"/>
          </p:cNvSpPr>
          <p:nvPr>
            <p:ph type="dt" idx="1"/>
          </p:nvPr>
        </p:nvSpPr>
        <p:spPr>
          <a:xfrm>
            <a:off x="3970939" y="1"/>
            <a:ext cx="3037840" cy="464820"/>
          </a:xfrm>
          <a:prstGeom prst="rect">
            <a:avLst/>
          </a:prstGeom>
        </p:spPr>
        <p:txBody>
          <a:bodyPr vert="horz" lIns="86018" tIns="43009" rIns="86018" bIns="43009" rtlCol="0"/>
          <a:lstStyle>
            <a:lvl1pPr algn="r">
              <a:defRPr sz="1100"/>
            </a:lvl1pPr>
          </a:lstStyle>
          <a:p>
            <a:r>
              <a:rPr lang="en-US" dirty="0"/>
              <a:t>1 July 2020</a:t>
            </a:r>
          </a:p>
        </p:txBody>
      </p:sp>
      <p:sp>
        <p:nvSpPr>
          <p:cNvPr id="4" name="Slide Image Placeholder 3"/>
          <p:cNvSpPr>
            <a:spLocks noGrp="1" noRot="1" noChangeAspect="1"/>
          </p:cNvSpPr>
          <p:nvPr>
            <p:ph type="sldImg" idx="2"/>
          </p:nvPr>
        </p:nvSpPr>
        <p:spPr>
          <a:xfrm>
            <a:off x="1179513" y="696913"/>
            <a:ext cx="4651375" cy="3487737"/>
          </a:xfrm>
          <a:prstGeom prst="rect">
            <a:avLst/>
          </a:prstGeom>
          <a:noFill/>
          <a:ln w="12700">
            <a:solidFill>
              <a:prstClr val="black"/>
            </a:solidFill>
          </a:ln>
        </p:spPr>
        <p:txBody>
          <a:bodyPr vert="horz" lIns="86018" tIns="43009" rIns="86018" bIns="4300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86018" tIns="43009" rIns="86018" bIns="4300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86018" tIns="43009" rIns="86018" bIns="43009" rtlCol="0" anchor="b"/>
          <a:lstStyle>
            <a:lvl1pPr algn="l">
              <a:defRPr sz="1100"/>
            </a:lvl1pPr>
          </a:lstStyle>
          <a:p>
            <a:r>
              <a:rPr lang="en-GB" dirty="0"/>
              <a:t>www.riccar.org </a:t>
            </a:r>
          </a:p>
          <a:p>
            <a:r>
              <a:rPr lang="en-US" dirty="0"/>
              <a:t>www.unescwa.org </a:t>
            </a:r>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86018" tIns="43009" rIns="86018" bIns="43009" rtlCol="0" anchor="b"/>
          <a:lstStyle>
            <a:lvl1pPr algn="r">
              <a:defRPr sz="1100"/>
            </a:lvl1pPr>
          </a:lstStyle>
          <a:p>
            <a:fld id="{4A2A2BB7-44E0-432B-87C8-060107797DD9}" type="slidenum">
              <a:rPr lang="en-US" smtClean="0"/>
              <a:t>‹#›</a:t>
            </a:fld>
            <a:endParaRPr lang="en-US" dirty="0"/>
          </a:p>
        </p:txBody>
      </p:sp>
    </p:spTree>
    <p:extLst>
      <p:ext uri="{BB962C8B-B14F-4D97-AF65-F5344CB8AC3E}">
        <p14:creationId xmlns:p14="http://schemas.microsoft.com/office/powerpoint/2010/main" val="1970651121"/>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100" b="1" dirty="0"/>
              <a:t>المبادرة الإقليمية لتقييم أثر تغيّر المناخ على الموارد المائية وقابلية تأثر القطاعات الاجتماعية والاقتصادية في المنطقة العربية (ريكار) </a:t>
            </a:r>
            <a:endParaRPr lang="en-US" sz="1100" dirty="0"/>
          </a:p>
          <a:p>
            <a:pPr algn="r" rtl="1"/>
            <a:r>
              <a:rPr lang="ar-SA" sz="1100" b="1" dirty="0"/>
              <a:t> </a:t>
            </a:r>
            <a:endParaRPr lang="en-US" sz="1100" dirty="0"/>
          </a:p>
          <a:p>
            <a:pPr algn="r" rtl="1"/>
            <a:r>
              <a:rPr lang="ar-SA" sz="1100" dirty="0"/>
              <a:t>سلسلة ندوات ريكار عبر الانترنت حول تحليل تغير المناخ باستخدام أدوات نظم المعلومات الجغرافية</a:t>
            </a:r>
            <a:endParaRPr lang="en-US" sz="1100" dirty="0"/>
          </a:p>
          <a:p>
            <a:pPr algn="r" rtl="1"/>
            <a:r>
              <a:rPr lang="en-US" sz="1100" b="1" dirty="0"/>
              <a:t> </a:t>
            </a:r>
            <a:endParaRPr lang="en-US" sz="1100" dirty="0"/>
          </a:p>
          <a:p>
            <a:pPr algn="r" rtl="1"/>
            <a:r>
              <a:rPr lang="ar-SA" sz="1100" dirty="0"/>
              <a:t>الوحدة  </a:t>
            </a:r>
            <a:r>
              <a:rPr lang="en-US" sz="1100" dirty="0"/>
              <a:t>2</a:t>
            </a:r>
            <a:r>
              <a:rPr lang="ar-SA" sz="1100" dirty="0"/>
              <a:t>: عرض مجموعات بيانات النمذجة المناخية الإقليمية بصيغة  </a:t>
            </a:r>
            <a:r>
              <a:rPr lang="en-US" sz="1100" dirty="0"/>
              <a:t>NetCDF</a:t>
            </a:r>
            <a:r>
              <a:rPr lang="ar-SA" sz="1100" dirty="0"/>
              <a:t> في نظم المعلومات الجغرافية</a:t>
            </a:r>
            <a:endParaRPr lang="en-US" sz="1100" dirty="0"/>
          </a:p>
          <a:p>
            <a:pPr algn="r"/>
            <a:endParaRPr lang="en-US" dirty="0"/>
          </a:p>
        </p:txBody>
      </p:sp>
      <p:sp>
        <p:nvSpPr>
          <p:cNvPr id="4" name="Slide Number Placeholder 3"/>
          <p:cNvSpPr>
            <a:spLocks noGrp="1"/>
          </p:cNvSpPr>
          <p:nvPr>
            <p:ph type="sldNum" sz="quarter" idx="5"/>
          </p:nvPr>
        </p:nvSpPr>
        <p:spPr/>
        <p:txBody>
          <a:bodyPr/>
          <a:lstStyle/>
          <a:p>
            <a:pPr defTabSz="430088">
              <a:defRPr/>
            </a:pPr>
            <a:fld id="{4A2A2BB7-44E0-432B-87C8-060107797DD9}" type="slidenum">
              <a:rPr lang="en-US">
                <a:solidFill>
                  <a:prstClr val="black"/>
                </a:solidFill>
                <a:latin typeface="Calibri"/>
              </a:rPr>
              <a:pPr defTabSz="430088">
                <a:defRPr/>
              </a:pPr>
              <a:t>1</a:t>
            </a:fld>
            <a:endParaRPr lang="en-US" dirty="0">
              <a:solidFill>
                <a:prstClr val="black"/>
              </a:solidFill>
              <a:latin typeface="Calibri"/>
            </a:endParaRPr>
          </a:p>
        </p:txBody>
      </p:sp>
      <p:sp>
        <p:nvSpPr>
          <p:cNvPr id="5" name="Date Placeholder 4">
            <a:extLst>
              <a:ext uri="{FF2B5EF4-FFF2-40B4-BE49-F238E27FC236}">
                <a16:creationId xmlns:a16="http://schemas.microsoft.com/office/drawing/2014/main" id="{219D4509-3DAC-49E6-AD39-15BDA6B68D4F}"/>
              </a:ext>
            </a:extLst>
          </p:cNvPr>
          <p:cNvSpPr>
            <a:spLocks noGrp="1"/>
          </p:cNvSpPr>
          <p:nvPr>
            <p:ph type="dt" idx="1"/>
          </p:nvPr>
        </p:nvSpPr>
        <p:spPr/>
        <p:txBody>
          <a:bodyPr/>
          <a:lstStyle/>
          <a:p>
            <a:pPr defTabSz="430088">
              <a:defRPr/>
            </a:pPr>
            <a:r>
              <a:rPr lang="en-US">
                <a:solidFill>
                  <a:prstClr val="black"/>
                </a:solidFill>
                <a:latin typeface="Calibri"/>
              </a:rPr>
              <a:t>8 July 2020</a:t>
            </a:r>
            <a:endParaRPr lang="en-US" dirty="0">
              <a:solidFill>
                <a:prstClr val="black"/>
              </a:solidFill>
              <a:latin typeface="Calibri"/>
            </a:endParaRPr>
          </a:p>
        </p:txBody>
      </p:sp>
      <p:sp>
        <p:nvSpPr>
          <p:cNvPr id="6" name="Footer Placeholder 5">
            <a:extLst>
              <a:ext uri="{FF2B5EF4-FFF2-40B4-BE49-F238E27FC236}">
                <a16:creationId xmlns:a16="http://schemas.microsoft.com/office/drawing/2014/main" id="{73D9A12F-D283-4BDC-952B-3A1FDD6E29C7}"/>
              </a:ext>
            </a:extLst>
          </p:cNvPr>
          <p:cNvSpPr>
            <a:spLocks noGrp="1"/>
          </p:cNvSpPr>
          <p:nvPr>
            <p:ph type="ftr" sz="quarter" idx="4"/>
          </p:nvPr>
        </p:nvSpPr>
        <p:spPr/>
        <p:txBody>
          <a:bodyPr/>
          <a:lstStyle/>
          <a:p>
            <a:pPr defTabSz="430088">
              <a:defRPr/>
            </a:pPr>
            <a:r>
              <a:rPr lang="en-US" dirty="0">
                <a:solidFill>
                  <a:prstClr val="black"/>
                </a:solidFill>
                <a:latin typeface="Calibri"/>
              </a:rPr>
              <a:t>www.riccar.org </a:t>
            </a:r>
          </a:p>
          <a:p>
            <a:pPr defTabSz="430088">
              <a:defRPr/>
            </a:pPr>
            <a:r>
              <a:rPr lang="en-US" dirty="0">
                <a:solidFill>
                  <a:prstClr val="black"/>
                </a:solidFill>
                <a:latin typeface="Calibri"/>
              </a:rPr>
              <a:t>www.unescwa.org</a:t>
            </a:r>
          </a:p>
        </p:txBody>
      </p:sp>
      <p:sp>
        <p:nvSpPr>
          <p:cNvPr id="7" name="Header Placeholder 6">
            <a:extLst>
              <a:ext uri="{FF2B5EF4-FFF2-40B4-BE49-F238E27FC236}">
                <a16:creationId xmlns:a16="http://schemas.microsoft.com/office/drawing/2014/main" id="{492A527F-7A7A-4F9A-84E7-39EC513C8979}"/>
              </a:ext>
            </a:extLst>
          </p:cNvPr>
          <p:cNvSpPr>
            <a:spLocks noGrp="1"/>
          </p:cNvSpPr>
          <p:nvPr>
            <p:ph type="hdr" sz="quarter"/>
          </p:nvPr>
        </p:nvSpPr>
        <p:spPr/>
        <p:txBody>
          <a:bodyPr/>
          <a:lstStyle/>
          <a:p>
            <a:pPr defTabSz="430088">
              <a:defRPr/>
            </a:pPr>
            <a:r>
              <a:rPr lang="en-US">
                <a:solidFill>
                  <a:prstClr val="black"/>
                </a:solidFill>
                <a:latin typeface="Calibri"/>
              </a:rPr>
              <a:t>RICCAR Webinar Series – Module 2</a:t>
            </a:r>
            <a:endParaRPr lang="en-US" dirty="0">
              <a:solidFill>
                <a:prstClr val="black"/>
              </a:solidFill>
              <a:latin typeface="Calibri"/>
            </a:endParaRPr>
          </a:p>
        </p:txBody>
      </p:sp>
    </p:spTree>
    <p:extLst>
      <p:ext uri="{BB962C8B-B14F-4D97-AF65-F5344CB8AC3E}">
        <p14:creationId xmlns:p14="http://schemas.microsoft.com/office/powerpoint/2010/main" val="1829872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77143" y="4416425"/>
            <a:ext cx="5925084" cy="4183380"/>
          </a:xfrm>
        </p:spPr>
        <p:txBody>
          <a:bodyPr/>
          <a:lstStyle/>
          <a:p>
            <a:pPr marL="161283" indent="-161283">
              <a:buFont typeface="Arial" panose="020B0604020202020204" pitchFamily="34" charset="0"/>
              <a:buChar char="•"/>
            </a:pPr>
            <a:endParaRPr lang="en-US" sz="1100" dirty="0"/>
          </a:p>
        </p:txBody>
      </p:sp>
      <p:sp>
        <p:nvSpPr>
          <p:cNvPr id="4" name="Slide Number Placeholder 3"/>
          <p:cNvSpPr>
            <a:spLocks noGrp="1"/>
          </p:cNvSpPr>
          <p:nvPr>
            <p:ph type="sldNum" sz="quarter" idx="5"/>
          </p:nvPr>
        </p:nvSpPr>
        <p:spPr/>
        <p:txBody>
          <a:bodyPr/>
          <a:lstStyle/>
          <a:p>
            <a:fld id="{4A2A2BB7-44E0-432B-87C8-060107797DD9}" type="slidenum">
              <a:rPr lang="en-US" smtClean="0"/>
              <a:t>10</a:t>
            </a:fld>
            <a:endParaRPr lang="en-US" dirty="0"/>
          </a:p>
        </p:txBody>
      </p:sp>
      <p:sp>
        <p:nvSpPr>
          <p:cNvPr id="5" name="Date Placeholder 4">
            <a:extLst>
              <a:ext uri="{FF2B5EF4-FFF2-40B4-BE49-F238E27FC236}">
                <a16:creationId xmlns:a16="http://schemas.microsoft.com/office/drawing/2014/main" id="{F02A165E-11D7-4AC3-9076-BA4D361582FB}"/>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7CC8666D-0CB8-4C39-AAB9-EF263E280459}"/>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47C963A0-D476-4716-8894-4EA7982D3175}"/>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1086869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sz="1100" dirty="0"/>
          </a:p>
        </p:txBody>
      </p:sp>
      <p:sp>
        <p:nvSpPr>
          <p:cNvPr id="4" name="Slide Number Placeholder 3"/>
          <p:cNvSpPr>
            <a:spLocks noGrp="1"/>
          </p:cNvSpPr>
          <p:nvPr>
            <p:ph type="sldNum" sz="quarter" idx="5"/>
          </p:nvPr>
        </p:nvSpPr>
        <p:spPr/>
        <p:txBody>
          <a:bodyPr/>
          <a:lstStyle/>
          <a:p>
            <a:fld id="{4A2A2BB7-44E0-432B-87C8-060107797DD9}" type="slidenum">
              <a:rPr lang="en-US" smtClean="0"/>
              <a:t>11</a:t>
            </a:fld>
            <a:endParaRPr lang="en-US" dirty="0"/>
          </a:p>
        </p:txBody>
      </p:sp>
      <p:sp>
        <p:nvSpPr>
          <p:cNvPr id="5" name="Date Placeholder 4">
            <a:extLst>
              <a:ext uri="{FF2B5EF4-FFF2-40B4-BE49-F238E27FC236}">
                <a16:creationId xmlns:a16="http://schemas.microsoft.com/office/drawing/2014/main" id="{4E0C6FFC-FC55-4FF0-A414-619A945DA927}"/>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3AAE0399-F868-4CC9-B997-7C641143689B}"/>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C40365FA-A6CA-4B5A-B938-3A64CDE766EF}"/>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3737459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GB" sz="1100" dirty="0"/>
              <a:t>P, T are the most commonly used raw outputs generative from climate modelling experiments.  Raw and bias corrected data for the RICCAR projections are openly available for analysis or use in your own modelling work.</a:t>
            </a:r>
          </a:p>
          <a:p>
            <a:pPr algn="l" rtl="0"/>
            <a:r>
              <a:rPr lang="en-GB" sz="1100" dirty="0"/>
              <a:t> </a:t>
            </a:r>
          </a:p>
          <a:p>
            <a:pPr algn="l" rtl="0"/>
            <a:r>
              <a:rPr lang="en-US" sz="1100" dirty="0"/>
              <a:t>How to access other available essential climate variables will be discussed during Module 5….such wind speed and direction, humidity …. which can be used for projecting sand and dust storms.  Snow cover is also available.</a:t>
            </a:r>
          </a:p>
          <a:p>
            <a:pPr algn="l" rtl="0"/>
            <a:r>
              <a:rPr lang="en-US" sz="1100" dirty="0"/>
              <a:t>RICCAR work is a land-based model that generates atmosphere and land-based essential climate variable.</a:t>
            </a:r>
          </a:p>
          <a:p>
            <a:pPr algn="l" rtl="0"/>
            <a:r>
              <a:rPr lang="en-US" sz="1100" dirty="0"/>
              <a:t>We do not include ocean circulation models in our work, not analysis on sea level rise.</a:t>
            </a:r>
          </a:p>
        </p:txBody>
      </p:sp>
      <p:sp>
        <p:nvSpPr>
          <p:cNvPr id="4" name="Slide Number Placeholder 3"/>
          <p:cNvSpPr>
            <a:spLocks noGrp="1"/>
          </p:cNvSpPr>
          <p:nvPr>
            <p:ph type="sldNum" sz="quarter" idx="5"/>
          </p:nvPr>
        </p:nvSpPr>
        <p:spPr/>
        <p:txBody>
          <a:bodyPr/>
          <a:lstStyle/>
          <a:p>
            <a:fld id="{4A2A2BB7-44E0-432B-87C8-060107797DD9}" type="slidenum">
              <a:rPr lang="en-US" smtClean="0"/>
              <a:t>12</a:t>
            </a:fld>
            <a:endParaRPr lang="en-US" dirty="0"/>
          </a:p>
        </p:txBody>
      </p:sp>
      <p:sp>
        <p:nvSpPr>
          <p:cNvPr id="5" name="Date Placeholder 4">
            <a:extLst>
              <a:ext uri="{FF2B5EF4-FFF2-40B4-BE49-F238E27FC236}">
                <a16:creationId xmlns:a16="http://schemas.microsoft.com/office/drawing/2014/main" id="{3006B505-6E83-403D-8598-15C5EAC9ABE7}"/>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1B5AD842-97EB-4A99-A77D-958641B63099}"/>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ADE1685A-4EF2-4424-9D21-2C9CBCD0EDEB}"/>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2736827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sz="1100" dirty="0"/>
          </a:p>
        </p:txBody>
      </p:sp>
      <p:sp>
        <p:nvSpPr>
          <p:cNvPr id="4" name="Slide Number Placeholder 3"/>
          <p:cNvSpPr>
            <a:spLocks noGrp="1"/>
          </p:cNvSpPr>
          <p:nvPr>
            <p:ph type="sldNum" sz="quarter" idx="5"/>
          </p:nvPr>
        </p:nvSpPr>
        <p:spPr/>
        <p:txBody>
          <a:bodyPr/>
          <a:lstStyle/>
          <a:p>
            <a:fld id="{4A2A2BB7-44E0-432B-87C8-060107797DD9}" type="slidenum">
              <a:rPr lang="en-US" smtClean="0"/>
              <a:t>13</a:t>
            </a:fld>
            <a:endParaRPr lang="en-US" dirty="0"/>
          </a:p>
        </p:txBody>
      </p:sp>
      <p:sp>
        <p:nvSpPr>
          <p:cNvPr id="5" name="Date Placeholder 4">
            <a:extLst>
              <a:ext uri="{FF2B5EF4-FFF2-40B4-BE49-F238E27FC236}">
                <a16:creationId xmlns:a16="http://schemas.microsoft.com/office/drawing/2014/main" id="{F235E53D-44CE-4152-9806-37CE6FB02309}"/>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C8FB721A-2EA3-4C0F-9F1B-983C4B4B8E2B}"/>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02CDF48D-5FAB-43D9-A1DE-97F5957704A3}"/>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37956207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0176">
              <a:defRPr/>
            </a:pPr>
            <a:endParaRPr lang="en-US" b="1" dirty="0"/>
          </a:p>
        </p:txBody>
      </p:sp>
      <p:sp>
        <p:nvSpPr>
          <p:cNvPr id="4" name="Slide Number Placeholder 3"/>
          <p:cNvSpPr>
            <a:spLocks noGrp="1"/>
          </p:cNvSpPr>
          <p:nvPr>
            <p:ph type="sldNum" sz="quarter" idx="5"/>
          </p:nvPr>
        </p:nvSpPr>
        <p:spPr/>
        <p:txBody>
          <a:bodyPr/>
          <a:lstStyle/>
          <a:p>
            <a:fld id="{4A2A2BB7-44E0-432B-87C8-060107797DD9}" type="slidenum">
              <a:rPr lang="en-US" smtClean="0"/>
              <a:t>14</a:t>
            </a:fld>
            <a:endParaRPr lang="en-US" dirty="0"/>
          </a:p>
        </p:txBody>
      </p:sp>
      <p:sp>
        <p:nvSpPr>
          <p:cNvPr id="5" name="Date Placeholder 4">
            <a:extLst>
              <a:ext uri="{FF2B5EF4-FFF2-40B4-BE49-F238E27FC236}">
                <a16:creationId xmlns:a16="http://schemas.microsoft.com/office/drawing/2014/main" id="{7D72820F-BE15-4D84-8EA1-56BE3D5D8711}"/>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1325CC54-BAC9-4986-81BE-9F1C09B9FEDC}"/>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C18275AB-EF13-4613-A181-38A0D23D7426}"/>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882810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0176">
              <a:defRPr/>
            </a:pPr>
            <a:endParaRPr lang="en-US" dirty="0"/>
          </a:p>
        </p:txBody>
      </p:sp>
      <p:sp>
        <p:nvSpPr>
          <p:cNvPr id="4" name="Slide Number Placeholder 3"/>
          <p:cNvSpPr>
            <a:spLocks noGrp="1"/>
          </p:cNvSpPr>
          <p:nvPr>
            <p:ph type="sldNum" sz="quarter" idx="5"/>
          </p:nvPr>
        </p:nvSpPr>
        <p:spPr/>
        <p:txBody>
          <a:bodyPr/>
          <a:lstStyle/>
          <a:p>
            <a:fld id="{4A2A2BB7-44E0-432B-87C8-060107797DD9}" type="slidenum">
              <a:rPr lang="en-US" smtClean="0"/>
              <a:t>15</a:t>
            </a:fld>
            <a:endParaRPr lang="en-US" dirty="0"/>
          </a:p>
        </p:txBody>
      </p:sp>
      <p:sp>
        <p:nvSpPr>
          <p:cNvPr id="5" name="Date Placeholder 4">
            <a:extLst>
              <a:ext uri="{FF2B5EF4-FFF2-40B4-BE49-F238E27FC236}">
                <a16:creationId xmlns:a16="http://schemas.microsoft.com/office/drawing/2014/main" id="{A098E573-D652-4216-B751-148C214FFE2E}"/>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289F4885-F246-4873-8E82-0EE0EF3AAD1E}"/>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8778C599-2B80-4DC2-96DA-DBA31F5EDB81}"/>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2070707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708025"/>
            <a:ext cx="4729163" cy="3546475"/>
          </a:xfrm>
        </p:spPr>
      </p:sp>
      <p:sp>
        <p:nvSpPr>
          <p:cNvPr id="3" name="Notes Placeholder 2"/>
          <p:cNvSpPr>
            <a:spLocks noGrp="1"/>
          </p:cNvSpPr>
          <p:nvPr>
            <p:ph type="body" idx="1"/>
          </p:nvPr>
        </p:nvSpPr>
        <p:spPr/>
        <p:txBody>
          <a:bodyPr/>
          <a:lstStyle/>
          <a:p>
            <a:pPr lvl="0" algn="l" rtl="0">
              <a:defRPr/>
            </a:pPr>
            <a:endParaRPr lang="en-US" dirty="0"/>
          </a:p>
        </p:txBody>
      </p:sp>
      <p:sp>
        <p:nvSpPr>
          <p:cNvPr id="4" name="Slide Number Placeholder 3"/>
          <p:cNvSpPr>
            <a:spLocks noGrp="1"/>
          </p:cNvSpPr>
          <p:nvPr>
            <p:ph type="sldNum" sz="quarter" idx="5"/>
          </p:nvPr>
        </p:nvSpPr>
        <p:spPr>
          <a:xfrm>
            <a:off x="3970938" y="8821346"/>
            <a:ext cx="3037840" cy="464820"/>
          </a:xfrm>
        </p:spPr>
        <p:txBody>
          <a:bodyPr/>
          <a:lstStyle/>
          <a:p>
            <a:pPr defTabSz="430088" fontAlgn="base">
              <a:spcBef>
                <a:spcPct val="0"/>
              </a:spcBef>
              <a:spcAft>
                <a:spcPct val="0"/>
              </a:spcAft>
              <a:defRPr/>
            </a:pPr>
            <a:fld id="{173D6A04-D356-5A42-B3CA-CD60BD5F91DD}" type="slidenum">
              <a:rPr lang="en-US">
                <a:solidFill>
                  <a:prstClr val="black"/>
                </a:solidFill>
                <a:ea typeface="ＭＳ Ｐゴシック" charset="0"/>
              </a:rPr>
              <a:pPr defTabSz="430088" fontAlgn="base">
                <a:spcBef>
                  <a:spcPct val="0"/>
                </a:spcBef>
                <a:spcAft>
                  <a:spcPct val="0"/>
                </a:spcAft>
                <a:defRPr/>
              </a:pPr>
              <a:t>16</a:t>
            </a:fld>
            <a:endParaRPr lang="en-US" dirty="0">
              <a:solidFill>
                <a:prstClr val="black"/>
              </a:solidFill>
              <a:ea typeface="ＭＳ Ｐゴシック" charset="0"/>
            </a:endParaRPr>
          </a:p>
        </p:txBody>
      </p:sp>
      <p:sp>
        <p:nvSpPr>
          <p:cNvPr id="5" name="Date Placeholder 4">
            <a:extLst>
              <a:ext uri="{FF2B5EF4-FFF2-40B4-BE49-F238E27FC236}">
                <a16:creationId xmlns:a16="http://schemas.microsoft.com/office/drawing/2014/main" id="{007AEC2D-C587-4BF5-9C8B-7943B9D2D63F}"/>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1E264CB6-A75E-47C5-849C-C6E90FF197E5}"/>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9C71AA00-7D05-4EF5-86B4-A5C149CB999C}"/>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2255984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Felippo</a:t>
            </a:r>
            <a:r>
              <a:rPr lang="en-GB" dirty="0"/>
              <a:t> GEE-or-GEE  </a:t>
            </a:r>
          </a:p>
          <a:p>
            <a:r>
              <a:rPr lang="en-GB" dirty="0"/>
              <a:t>Colin Jones (with SMHI) and </a:t>
            </a:r>
          </a:p>
          <a:p>
            <a:r>
              <a:rPr lang="en-GB" dirty="0" err="1"/>
              <a:t>Ghassem</a:t>
            </a:r>
            <a:r>
              <a:rPr lang="en-GB" dirty="0"/>
              <a:t> R. Asrar</a:t>
            </a:r>
          </a:p>
          <a:p>
            <a:endParaRPr lang="en-GB" dirty="0"/>
          </a:p>
          <a:p>
            <a:r>
              <a:rPr lang="en-GB" dirty="0"/>
              <a:t>Promoting the set up of a Coordinated approach to Regional Climate Downscaling in 2009. </a:t>
            </a:r>
          </a:p>
          <a:p>
            <a:r>
              <a:rPr lang="en-GB" dirty="0"/>
              <a:t>They initially identified the above domains to encourage climate research centres to coordinate and contribute output for the same area.</a:t>
            </a:r>
          </a:p>
          <a:p>
            <a:r>
              <a:rPr lang="en-GB" dirty="0"/>
              <a:t>RICCAR was being launched around the same time in 2010.</a:t>
            </a:r>
          </a:p>
          <a:p>
            <a:endParaRPr lang="en-GB" dirty="0"/>
          </a:p>
          <a:p>
            <a:endParaRPr lang="en-GB" dirty="0"/>
          </a:p>
          <a:p>
            <a:endParaRPr lang="en-GB" dirty="0"/>
          </a:p>
          <a:p>
            <a:endParaRPr lang="en-GB" dirty="0"/>
          </a:p>
          <a:p>
            <a:endParaRPr lang="en-US" dirty="0"/>
          </a:p>
        </p:txBody>
      </p:sp>
      <p:sp>
        <p:nvSpPr>
          <p:cNvPr id="4" name="Slide Number Placeholder 3"/>
          <p:cNvSpPr>
            <a:spLocks noGrp="1"/>
          </p:cNvSpPr>
          <p:nvPr>
            <p:ph type="sldNum" sz="quarter" idx="5"/>
          </p:nvPr>
        </p:nvSpPr>
        <p:spPr/>
        <p:txBody>
          <a:bodyPr/>
          <a:lstStyle/>
          <a:p>
            <a:fld id="{4A2A2BB7-44E0-432B-87C8-060107797DD9}" type="slidenum">
              <a:rPr lang="en-US" smtClean="0"/>
              <a:t>17</a:t>
            </a:fld>
            <a:endParaRPr lang="en-US" dirty="0"/>
          </a:p>
        </p:txBody>
      </p:sp>
      <p:sp>
        <p:nvSpPr>
          <p:cNvPr id="5" name="Date Placeholder 4">
            <a:extLst>
              <a:ext uri="{FF2B5EF4-FFF2-40B4-BE49-F238E27FC236}">
                <a16:creationId xmlns:a16="http://schemas.microsoft.com/office/drawing/2014/main" id="{3FF04D02-0266-48FF-BE41-D91CE9858D26}"/>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357D1088-1201-4036-8785-39307898A44C}"/>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243F80BE-41E5-41DD-9150-CA40749F954A}"/>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3336736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19672" y="4415790"/>
            <a:ext cx="5889690" cy="4183380"/>
          </a:xfrm>
        </p:spPr>
        <p:txBody>
          <a:bodyPr/>
          <a:lstStyle/>
          <a:p>
            <a:pPr marL="161283" indent="-161283">
              <a:buFont typeface="Wingdings" panose="05000000000000000000" pitchFamily="2" charset="2"/>
              <a:buChar char="§"/>
            </a:pPr>
            <a:endParaRPr lang="en-US" sz="1000" dirty="0"/>
          </a:p>
        </p:txBody>
      </p:sp>
      <p:sp>
        <p:nvSpPr>
          <p:cNvPr id="4" name="Slide Number Placeholder 3"/>
          <p:cNvSpPr>
            <a:spLocks noGrp="1"/>
          </p:cNvSpPr>
          <p:nvPr>
            <p:ph type="sldNum" sz="quarter" idx="5"/>
          </p:nvPr>
        </p:nvSpPr>
        <p:spPr/>
        <p:txBody>
          <a:bodyPr/>
          <a:lstStyle/>
          <a:p>
            <a:fld id="{4A2A2BB7-44E0-432B-87C8-060107797DD9}" type="slidenum">
              <a:rPr lang="en-US" smtClean="0"/>
              <a:t>18</a:t>
            </a:fld>
            <a:endParaRPr lang="en-US" dirty="0"/>
          </a:p>
        </p:txBody>
      </p:sp>
      <p:sp>
        <p:nvSpPr>
          <p:cNvPr id="5" name="Date Placeholder 4">
            <a:extLst>
              <a:ext uri="{FF2B5EF4-FFF2-40B4-BE49-F238E27FC236}">
                <a16:creationId xmlns:a16="http://schemas.microsoft.com/office/drawing/2014/main" id="{C66407FF-3FB2-434A-B011-250A540F813B}"/>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1D79CFDF-A4B8-4F4B-9FB5-A9E0D6A46AEE}"/>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132A105E-DAF2-4586-826F-74231C51253E}"/>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16770048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sz="1100" dirty="0"/>
          </a:p>
        </p:txBody>
      </p:sp>
      <p:sp>
        <p:nvSpPr>
          <p:cNvPr id="4" name="Slide Number Placeholder 3"/>
          <p:cNvSpPr>
            <a:spLocks noGrp="1"/>
          </p:cNvSpPr>
          <p:nvPr>
            <p:ph type="sldNum" sz="quarter" idx="5"/>
          </p:nvPr>
        </p:nvSpPr>
        <p:spPr/>
        <p:txBody>
          <a:bodyPr/>
          <a:lstStyle/>
          <a:p>
            <a:fld id="{4A2A2BB7-44E0-432B-87C8-060107797DD9}" type="slidenum">
              <a:rPr lang="en-US" smtClean="0"/>
              <a:t>19</a:t>
            </a:fld>
            <a:endParaRPr lang="en-US"/>
          </a:p>
        </p:txBody>
      </p:sp>
      <p:sp>
        <p:nvSpPr>
          <p:cNvPr id="5" name="Date Placeholder 4">
            <a:extLst>
              <a:ext uri="{FF2B5EF4-FFF2-40B4-BE49-F238E27FC236}">
                <a16:creationId xmlns:a16="http://schemas.microsoft.com/office/drawing/2014/main" id="{192DF666-7069-487B-A659-5983D5CA1FF4}"/>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D648C26A-D499-42C8-A4F2-1BAC91D1BA7F}"/>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0B3C9CBE-7F62-4A53-A711-2A1A47EF1332}"/>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1402969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100" b="1" dirty="0"/>
              <a:t>سلسلة ندوات ريكار عبر الانترنت</a:t>
            </a:r>
            <a:endParaRPr lang="en-US" sz="1100" b="1" dirty="0"/>
          </a:p>
          <a:p>
            <a:pPr algn="r" rtl="1"/>
            <a:endParaRPr lang="en-US" sz="1100" dirty="0"/>
          </a:p>
          <a:p>
            <a:pPr marL="161283" indent="-161283" algn="r" rtl="1">
              <a:buFont typeface="Arial" panose="020B0604020202020204" pitchFamily="34" charset="0"/>
              <a:buChar char="•"/>
            </a:pPr>
            <a:r>
              <a:rPr lang="ar-SA" sz="1100" dirty="0"/>
              <a:t>الوحدة 1 – تقديم مجموعات بيانات ريكار الناتجة عن النمذجة </a:t>
            </a:r>
            <a:r>
              <a:rPr lang="ar-SA" dirty="0"/>
              <a:t>المناخية الإقليمية </a:t>
            </a:r>
            <a:r>
              <a:rPr lang="ar-SA" sz="1100" dirty="0"/>
              <a:t>و النمذجة الهيدرولوجية الإقليمية</a:t>
            </a:r>
            <a:endParaRPr lang="en-US" sz="1100" dirty="0"/>
          </a:p>
          <a:p>
            <a:pPr lvl="0" algn="r" rtl="1"/>
            <a:endParaRPr lang="en-US" sz="1100" dirty="0"/>
          </a:p>
          <a:p>
            <a:pPr marL="161283" indent="-161283" algn="r" rtl="1">
              <a:buFont typeface="Arial" panose="020B0604020202020204" pitchFamily="34" charset="0"/>
              <a:buChar char="•"/>
            </a:pPr>
            <a:r>
              <a:rPr lang="ar-SA" sz="1100" dirty="0"/>
              <a:t>الوحدة 2- عرض مجموعات بيانات النمذجة المناخية الإقليمية بصيغة </a:t>
            </a:r>
            <a:r>
              <a:rPr lang="en-US" sz="1100" dirty="0"/>
              <a:t>NetCDF </a:t>
            </a:r>
            <a:r>
              <a:rPr lang="ar-SA" sz="1100" dirty="0"/>
              <a:t>في نظم المعلومات الجغرافية</a:t>
            </a:r>
            <a:endParaRPr lang="en-US" sz="1100" dirty="0"/>
          </a:p>
          <a:p>
            <a:pPr lvl="0" algn="r" rtl="1"/>
            <a:endParaRPr lang="en-US" sz="1100" dirty="0"/>
          </a:p>
          <a:p>
            <a:pPr marL="161283" indent="-161283" algn="r" rtl="1">
              <a:buFont typeface="Arial" panose="020B0604020202020204" pitchFamily="34" charset="0"/>
              <a:buChar char="•"/>
            </a:pPr>
            <a:r>
              <a:rPr lang="ar-SA" sz="1100" dirty="0"/>
              <a:t>الوحدة 3- استخراج البيانات الجدولية من الملفات المناخية بصيغة </a:t>
            </a:r>
            <a:r>
              <a:rPr lang="en-US" sz="1100" dirty="0"/>
              <a:t>NetCDF </a:t>
            </a:r>
            <a:r>
              <a:rPr lang="ar-SA" sz="1100" dirty="0"/>
              <a:t>لاستخدامها في النماذج والتطبيقات الأخرى</a:t>
            </a:r>
            <a:endParaRPr lang="en-US" sz="1100" dirty="0"/>
          </a:p>
          <a:p>
            <a:pPr lvl="0" algn="r" rtl="1"/>
            <a:endParaRPr lang="en-US" sz="1100" dirty="0"/>
          </a:p>
          <a:p>
            <a:pPr marL="161283" indent="-161283" algn="r" rtl="1">
              <a:buFont typeface="Arial" panose="020B0604020202020204" pitchFamily="34" charset="0"/>
              <a:buChar char="•"/>
            </a:pPr>
            <a:r>
              <a:rPr lang="ar-SA" sz="1100" dirty="0"/>
              <a:t>الوحدة 4- إنشاء مجموعة لإسقاطات النمذجة المناخية الإقليمية باستخدام نظم المعلومات الجغرافية ومؤشرات الظواهر المناخية المتطرفة</a:t>
            </a:r>
            <a:endParaRPr lang="en-US" sz="1100" dirty="0"/>
          </a:p>
          <a:p>
            <a:pPr lvl="0" algn="r" rtl="1"/>
            <a:endParaRPr lang="en-US" sz="1100" dirty="0"/>
          </a:p>
          <a:p>
            <a:pPr marL="161283" indent="-161283" algn="r" rtl="1">
              <a:buFont typeface="Arial" panose="020B0604020202020204" pitchFamily="34" charset="0"/>
              <a:buChar char="•"/>
            </a:pPr>
            <a:r>
              <a:rPr lang="ar-SA" sz="1100" dirty="0"/>
              <a:t>الوحدة 5- الوصول إلى مجموعات البيانات المناخية العالمية والإقليمية والمنصات ذات الصلة</a:t>
            </a:r>
            <a:endParaRPr lang="en-US" sz="1100" dirty="0"/>
          </a:p>
          <a:p>
            <a:pPr lvl="0" algn="r" rtl="1"/>
            <a:endParaRPr lang="en-US" sz="1100" dirty="0"/>
          </a:p>
          <a:p>
            <a:pPr marL="161283" indent="-161283" algn="r" rtl="1">
              <a:buFont typeface="Arial" panose="020B0604020202020204" pitchFamily="34" charset="0"/>
              <a:buChar char="•"/>
            </a:pPr>
            <a:r>
              <a:rPr lang="ar-SA" sz="1100" dirty="0"/>
              <a:t>الوحدة 6- منهجية التقييم المتكامل لقابلية التأثر المتبعة في ريكار</a:t>
            </a:r>
            <a:endParaRPr lang="en-US" dirty="0"/>
          </a:p>
        </p:txBody>
      </p:sp>
      <p:sp>
        <p:nvSpPr>
          <p:cNvPr id="4" name="Slide Number Placeholder 3"/>
          <p:cNvSpPr>
            <a:spLocks noGrp="1"/>
          </p:cNvSpPr>
          <p:nvPr>
            <p:ph type="sldNum" sz="quarter" idx="5"/>
          </p:nvPr>
        </p:nvSpPr>
        <p:spPr/>
        <p:txBody>
          <a:bodyPr/>
          <a:lstStyle/>
          <a:p>
            <a:pPr defTabSz="430088">
              <a:defRPr/>
            </a:pPr>
            <a:fld id="{4A2A2BB7-44E0-432B-87C8-060107797DD9}" type="slidenum">
              <a:rPr lang="en-US">
                <a:solidFill>
                  <a:prstClr val="black"/>
                </a:solidFill>
                <a:latin typeface="Calibri"/>
              </a:rPr>
              <a:pPr defTabSz="430088">
                <a:defRPr/>
              </a:pPr>
              <a:t>2</a:t>
            </a:fld>
            <a:endParaRPr lang="en-US" dirty="0">
              <a:solidFill>
                <a:prstClr val="black"/>
              </a:solidFill>
              <a:latin typeface="Calibri"/>
            </a:endParaRPr>
          </a:p>
        </p:txBody>
      </p:sp>
      <p:sp>
        <p:nvSpPr>
          <p:cNvPr id="5" name="Date Placeholder 4">
            <a:extLst>
              <a:ext uri="{FF2B5EF4-FFF2-40B4-BE49-F238E27FC236}">
                <a16:creationId xmlns:a16="http://schemas.microsoft.com/office/drawing/2014/main" id="{BF5A8626-242B-4614-BDCF-3001885A4699}"/>
              </a:ext>
            </a:extLst>
          </p:cNvPr>
          <p:cNvSpPr>
            <a:spLocks noGrp="1"/>
          </p:cNvSpPr>
          <p:nvPr>
            <p:ph type="dt" idx="1"/>
          </p:nvPr>
        </p:nvSpPr>
        <p:spPr/>
        <p:txBody>
          <a:bodyPr/>
          <a:lstStyle/>
          <a:p>
            <a:pPr defTabSz="430088">
              <a:defRPr/>
            </a:pPr>
            <a:r>
              <a:rPr lang="en-US">
                <a:solidFill>
                  <a:prstClr val="black"/>
                </a:solidFill>
                <a:latin typeface="Calibri"/>
              </a:rPr>
              <a:t>8 July 2020</a:t>
            </a:r>
            <a:endParaRPr lang="en-US" dirty="0">
              <a:solidFill>
                <a:prstClr val="black"/>
              </a:solidFill>
              <a:latin typeface="Calibri"/>
            </a:endParaRPr>
          </a:p>
        </p:txBody>
      </p:sp>
      <p:sp>
        <p:nvSpPr>
          <p:cNvPr id="7" name="Header Placeholder 6">
            <a:extLst>
              <a:ext uri="{FF2B5EF4-FFF2-40B4-BE49-F238E27FC236}">
                <a16:creationId xmlns:a16="http://schemas.microsoft.com/office/drawing/2014/main" id="{30B9E2CE-7606-4E3F-88CE-A8039EBBFCB4}"/>
              </a:ext>
            </a:extLst>
          </p:cNvPr>
          <p:cNvSpPr>
            <a:spLocks noGrp="1"/>
          </p:cNvSpPr>
          <p:nvPr>
            <p:ph type="hdr" sz="quarter"/>
          </p:nvPr>
        </p:nvSpPr>
        <p:spPr/>
        <p:txBody>
          <a:bodyPr/>
          <a:lstStyle/>
          <a:p>
            <a:pPr defTabSz="430088">
              <a:defRPr/>
            </a:pPr>
            <a:r>
              <a:rPr lang="en-US">
                <a:solidFill>
                  <a:prstClr val="black"/>
                </a:solidFill>
                <a:latin typeface="Calibri"/>
              </a:rPr>
              <a:t>RICCAR Webinar Series – Module 2</a:t>
            </a:r>
            <a:endParaRPr lang="en-US" dirty="0">
              <a:solidFill>
                <a:prstClr val="black"/>
              </a:solidFill>
              <a:latin typeface="Calibri"/>
            </a:endParaRPr>
          </a:p>
        </p:txBody>
      </p:sp>
      <p:sp>
        <p:nvSpPr>
          <p:cNvPr id="8" name="Footer Placeholder 5">
            <a:extLst>
              <a:ext uri="{FF2B5EF4-FFF2-40B4-BE49-F238E27FC236}">
                <a16:creationId xmlns:a16="http://schemas.microsoft.com/office/drawing/2014/main" id="{352B7536-3518-4A26-A1AF-6ADFD5A4AC8F}"/>
              </a:ext>
            </a:extLst>
          </p:cNvPr>
          <p:cNvSpPr>
            <a:spLocks noGrp="1"/>
          </p:cNvSpPr>
          <p:nvPr>
            <p:ph type="ftr" sz="quarter" idx="4"/>
          </p:nvPr>
        </p:nvSpPr>
        <p:spPr>
          <a:xfrm>
            <a:off x="0" y="8517693"/>
            <a:ext cx="2853749" cy="448381"/>
          </a:xfrm>
        </p:spPr>
        <p:txBody>
          <a:bodyPr/>
          <a:lstStyle/>
          <a:p>
            <a:pPr defTabSz="430088">
              <a:defRPr/>
            </a:pPr>
            <a:r>
              <a:rPr lang="en-US" dirty="0">
                <a:solidFill>
                  <a:prstClr val="black"/>
                </a:solidFill>
                <a:latin typeface="Calibri"/>
              </a:rPr>
              <a:t>www.riccar.org </a:t>
            </a:r>
          </a:p>
          <a:p>
            <a:pPr defTabSz="430088">
              <a:defRPr/>
            </a:pPr>
            <a:r>
              <a:rPr lang="en-US" dirty="0">
                <a:solidFill>
                  <a:prstClr val="black"/>
                </a:solidFill>
                <a:latin typeface="Calibri"/>
              </a:rPr>
              <a:t>www.unescwa.org</a:t>
            </a:r>
          </a:p>
        </p:txBody>
      </p:sp>
    </p:spTree>
    <p:extLst>
      <p:ext uri="{BB962C8B-B14F-4D97-AF65-F5344CB8AC3E}">
        <p14:creationId xmlns:p14="http://schemas.microsoft.com/office/powerpoint/2010/main" val="37661557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30088" eaLnBrk="0" fontAlgn="base" hangingPunct="0">
              <a:spcBef>
                <a:spcPct val="30000"/>
              </a:spcBef>
              <a:spcAft>
                <a:spcPct val="0"/>
              </a:spcAft>
              <a:defRPr/>
            </a:pPr>
            <a:endParaRPr lang="en-US" sz="1100" dirty="0"/>
          </a:p>
        </p:txBody>
      </p:sp>
      <p:sp>
        <p:nvSpPr>
          <p:cNvPr id="4" name="Slide Number Placeholder 3"/>
          <p:cNvSpPr>
            <a:spLocks noGrp="1"/>
          </p:cNvSpPr>
          <p:nvPr>
            <p:ph type="sldNum" sz="quarter" idx="5"/>
          </p:nvPr>
        </p:nvSpPr>
        <p:spPr/>
        <p:txBody>
          <a:bodyPr/>
          <a:lstStyle/>
          <a:p>
            <a:fld id="{4A2A2BB7-44E0-432B-87C8-060107797DD9}" type="slidenum">
              <a:rPr lang="en-US" smtClean="0"/>
              <a:t>20</a:t>
            </a:fld>
            <a:endParaRPr lang="en-US" dirty="0"/>
          </a:p>
        </p:txBody>
      </p:sp>
      <p:sp>
        <p:nvSpPr>
          <p:cNvPr id="5" name="Date Placeholder 4">
            <a:extLst>
              <a:ext uri="{FF2B5EF4-FFF2-40B4-BE49-F238E27FC236}">
                <a16:creationId xmlns:a16="http://schemas.microsoft.com/office/drawing/2014/main" id="{559450B0-FD23-473B-8959-75895EF2540D}"/>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3675F3C4-483A-4BBA-9E1C-23D0F1B0F451}"/>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EFC54AB3-4BBA-470D-B3DE-C285A84B438B}"/>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35669965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15901" y="4415790"/>
            <a:ext cx="5493460" cy="4183380"/>
          </a:xfrm>
        </p:spPr>
        <p:txBody>
          <a:bodyPr/>
          <a:lstStyle/>
          <a:p>
            <a:pPr algn="l" rtl="0"/>
            <a:endParaRPr lang="ar-LB" sz="1100" dirty="0"/>
          </a:p>
        </p:txBody>
      </p:sp>
      <p:sp>
        <p:nvSpPr>
          <p:cNvPr id="4" name="Slide Number Placeholder 3"/>
          <p:cNvSpPr>
            <a:spLocks noGrp="1"/>
          </p:cNvSpPr>
          <p:nvPr>
            <p:ph type="sldNum" sz="quarter" idx="5"/>
          </p:nvPr>
        </p:nvSpPr>
        <p:spPr/>
        <p:txBody>
          <a:bodyPr/>
          <a:lstStyle/>
          <a:p>
            <a:fld id="{4A2A2BB7-44E0-432B-87C8-060107797DD9}" type="slidenum">
              <a:rPr lang="en-US" smtClean="0"/>
              <a:t>21</a:t>
            </a:fld>
            <a:endParaRPr lang="en-US"/>
          </a:p>
        </p:txBody>
      </p:sp>
      <p:sp>
        <p:nvSpPr>
          <p:cNvPr id="5" name="Date Placeholder 4">
            <a:extLst>
              <a:ext uri="{FF2B5EF4-FFF2-40B4-BE49-F238E27FC236}">
                <a16:creationId xmlns:a16="http://schemas.microsoft.com/office/drawing/2014/main" id="{6A0D9B95-03BA-479B-B33A-72AF99D1B9CE}"/>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0152CD50-3C8E-4F26-9411-0643131F93D5}"/>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4D370888-71B4-4D0C-B96D-5E2B629451C3}"/>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2436248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sz="1100" dirty="0"/>
          </a:p>
        </p:txBody>
      </p:sp>
      <p:sp>
        <p:nvSpPr>
          <p:cNvPr id="4" name="Slide Number Placeholder 3"/>
          <p:cNvSpPr>
            <a:spLocks noGrp="1"/>
          </p:cNvSpPr>
          <p:nvPr>
            <p:ph type="sldNum" sz="quarter" idx="5"/>
          </p:nvPr>
        </p:nvSpPr>
        <p:spPr/>
        <p:txBody>
          <a:bodyPr/>
          <a:lstStyle/>
          <a:p>
            <a:fld id="{4A2A2BB7-44E0-432B-87C8-060107797DD9}" type="slidenum">
              <a:rPr lang="en-US" smtClean="0"/>
              <a:t>22</a:t>
            </a:fld>
            <a:endParaRPr lang="en-US" dirty="0"/>
          </a:p>
        </p:txBody>
      </p:sp>
      <p:sp>
        <p:nvSpPr>
          <p:cNvPr id="5" name="Date Placeholder 4">
            <a:extLst>
              <a:ext uri="{FF2B5EF4-FFF2-40B4-BE49-F238E27FC236}">
                <a16:creationId xmlns:a16="http://schemas.microsoft.com/office/drawing/2014/main" id="{29BEBD25-6D3F-4FEE-BC9E-E34EEE54F0CE}"/>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A673F453-832C-4D06-9658-550DB9FBE073}"/>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26B2EB59-A9D6-45C6-BE78-2F1D2D27315D}"/>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23920668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24125" y="4415790"/>
            <a:ext cx="5985236" cy="4183380"/>
          </a:xfrm>
        </p:spPr>
        <p:txBody>
          <a:bodyPr/>
          <a:lstStyle/>
          <a:p>
            <a:pPr algn="l" rtl="0"/>
            <a:endParaRPr lang="en-US" kern="1200" dirty="0">
              <a:solidFill>
                <a:schemeClr val="tx1"/>
              </a:solidFill>
              <a:effectLst/>
              <a:latin typeface="Arial"/>
              <a:ea typeface="ＭＳ Ｐゴシック" charset="-128"/>
              <a:cs typeface="+mn-cs"/>
            </a:endParaRPr>
          </a:p>
        </p:txBody>
      </p:sp>
      <p:sp>
        <p:nvSpPr>
          <p:cNvPr id="4" name="Slide Number Placeholder 3"/>
          <p:cNvSpPr>
            <a:spLocks noGrp="1"/>
          </p:cNvSpPr>
          <p:nvPr>
            <p:ph type="sldNum" sz="quarter" idx="5"/>
          </p:nvPr>
        </p:nvSpPr>
        <p:spPr/>
        <p:txBody>
          <a:bodyPr/>
          <a:lstStyle/>
          <a:p>
            <a:fld id="{4A2A2BB7-44E0-432B-87C8-060107797DD9}" type="slidenum">
              <a:rPr lang="en-US" smtClean="0"/>
              <a:t>23</a:t>
            </a:fld>
            <a:endParaRPr lang="en-US" dirty="0"/>
          </a:p>
        </p:txBody>
      </p:sp>
      <p:sp>
        <p:nvSpPr>
          <p:cNvPr id="5" name="Date Placeholder 4">
            <a:extLst>
              <a:ext uri="{FF2B5EF4-FFF2-40B4-BE49-F238E27FC236}">
                <a16:creationId xmlns:a16="http://schemas.microsoft.com/office/drawing/2014/main" id="{68E7B82C-014E-4745-903F-4AC460F4270F}"/>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9ECAC819-2ECA-4D73-A30C-CAEF2ADBE562}"/>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6E7C5418-D3E6-47D5-9B24-65D90B9E7BDC}"/>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31745595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5217" y="4415790"/>
            <a:ext cx="6004145" cy="4183380"/>
          </a:xfrm>
        </p:spPr>
        <p:txBody>
          <a:bodyPr/>
          <a:lstStyle/>
          <a:p>
            <a:pPr defTabSz="860176">
              <a:defRPr/>
            </a:pPr>
            <a:endParaRPr lang="en-US" sz="1100" dirty="0"/>
          </a:p>
        </p:txBody>
      </p:sp>
      <p:sp>
        <p:nvSpPr>
          <p:cNvPr id="4" name="Slide Number Placeholder 3"/>
          <p:cNvSpPr>
            <a:spLocks noGrp="1"/>
          </p:cNvSpPr>
          <p:nvPr>
            <p:ph type="sldNum" sz="quarter" idx="5"/>
          </p:nvPr>
        </p:nvSpPr>
        <p:spPr/>
        <p:txBody>
          <a:bodyPr/>
          <a:lstStyle/>
          <a:p>
            <a:fld id="{4A2A2BB7-44E0-432B-87C8-060107797DD9}" type="slidenum">
              <a:rPr lang="en-US" smtClean="0"/>
              <a:t>24</a:t>
            </a:fld>
            <a:endParaRPr lang="en-US" dirty="0"/>
          </a:p>
        </p:txBody>
      </p:sp>
      <p:sp>
        <p:nvSpPr>
          <p:cNvPr id="5" name="Date Placeholder 4">
            <a:extLst>
              <a:ext uri="{FF2B5EF4-FFF2-40B4-BE49-F238E27FC236}">
                <a16:creationId xmlns:a16="http://schemas.microsoft.com/office/drawing/2014/main" id="{FF5066E5-A346-4D8F-B825-1B4B75661C96}"/>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EA86FE88-F588-4756-A632-3FF6017B1C1F}"/>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5090D078-A2C5-42EC-B0BB-7A5DF20193ED}"/>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8294671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GB" dirty="0"/>
              <a:t>Module 2 next week will discuss NetCDF datasets, which are compact files used store climate datasets.</a:t>
            </a:r>
          </a:p>
          <a:p>
            <a:pPr algn="l" rtl="0"/>
            <a:r>
              <a:rPr lang="en-GB" dirty="0"/>
              <a:t>ESGF nodes  provide projections in NetCDF formats</a:t>
            </a:r>
          </a:p>
          <a:p>
            <a:pPr algn="l" rtl="0"/>
            <a:endParaRPr lang="en-GB" dirty="0"/>
          </a:p>
          <a:p>
            <a:pPr algn="l" rtl="0"/>
            <a:r>
              <a:rPr lang="en-GB" dirty="0"/>
              <a:t>Module 3 will then get into how to extract NetCDF datasets for use in ArcGIS, which can in turn be used for other types of geospatial climate change analysis.</a:t>
            </a:r>
          </a:p>
          <a:p>
            <a:pPr algn="l" rtl="0"/>
            <a:endParaRPr lang="en-GB" dirty="0"/>
          </a:p>
          <a:p>
            <a:pPr algn="l" rtl="0"/>
            <a:r>
              <a:rPr lang="en-GB" dirty="0"/>
              <a:t>BO-GAAAA-Zi Zi  University has a couple projections on the ESGS as well.</a:t>
            </a:r>
          </a:p>
          <a:p>
            <a:pPr algn="l" rtl="0"/>
            <a:endParaRPr lang="en-GB" dirty="0"/>
          </a:p>
          <a:p>
            <a:pPr algn="l" rtl="0"/>
            <a:endParaRPr lang="en-US" dirty="0"/>
          </a:p>
        </p:txBody>
      </p:sp>
      <p:sp>
        <p:nvSpPr>
          <p:cNvPr id="4" name="Slide Number Placeholder 3"/>
          <p:cNvSpPr>
            <a:spLocks noGrp="1"/>
          </p:cNvSpPr>
          <p:nvPr>
            <p:ph type="sldNum" sz="quarter" idx="5"/>
          </p:nvPr>
        </p:nvSpPr>
        <p:spPr/>
        <p:txBody>
          <a:bodyPr/>
          <a:lstStyle/>
          <a:p>
            <a:fld id="{4A2A2BB7-44E0-432B-87C8-060107797DD9}" type="slidenum">
              <a:rPr lang="en-US" smtClean="0"/>
              <a:t>25</a:t>
            </a:fld>
            <a:endParaRPr lang="en-US" dirty="0"/>
          </a:p>
        </p:txBody>
      </p:sp>
      <p:sp>
        <p:nvSpPr>
          <p:cNvPr id="5" name="Date Placeholder 4">
            <a:extLst>
              <a:ext uri="{FF2B5EF4-FFF2-40B4-BE49-F238E27FC236}">
                <a16:creationId xmlns:a16="http://schemas.microsoft.com/office/drawing/2014/main" id="{27E30ABD-AB91-4089-ABFA-411F672D8719}"/>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CF1FC3E3-8A28-4766-BC81-45BD65DBBAA1}"/>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8FEBD246-A152-40C8-AB86-C4719EF11298}"/>
              </a:ext>
            </a:extLst>
          </p:cNvPr>
          <p:cNvSpPr>
            <a:spLocks noGrp="1"/>
          </p:cNvSpPr>
          <p:nvPr>
            <p:ph type="hdr" sz="quarter"/>
          </p:nvPr>
        </p:nvSpPr>
        <p:spPr/>
        <p:txBody>
          <a:bodyPr/>
          <a:lstStyle/>
          <a:p>
            <a:r>
              <a:rPr lang="en-GB" dirty="0"/>
              <a:t>RICCAR Webinar Series – Module 1</a:t>
            </a:r>
            <a:endParaRPr lang="en-US" dirty="0"/>
          </a:p>
        </p:txBody>
      </p:sp>
    </p:spTree>
    <p:extLst>
      <p:ext uri="{BB962C8B-B14F-4D97-AF65-F5344CB8AC3E}">
        <p14:creationId xmlns:p14="http://schemas.microsoft.com/office/powerpoint/2010/main" val="8587721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dirty="0">
              <a:cs typeface="+mn-cs"/>
            </a:endParaRPr>
          </a:p>
        </p:txBody>
      </p:sp>
      <p:sp>
        <p:nvSpPr>
          <p:cNvPr id="5" name="Date Placeholder 4"/>
          <p:cNvSpPr>
            <a:spLocks noGrp="1"/>
          </p:cNvSpPr>
          <p:nvPr>
            <p:ph type="dt" idx="11"/>
          </p:nvPr>
        </p:nvSpPr>
        <p:spPr/>
        <p:txBody>
          <a:bodyPr/>
          <a:lstStyle/>
          <a:p>
            <a:pPr>
              <a:defRPr/>
            </a:pPr>
            <a:fld id="{975ADC67-94C4-46CB-8FDA-9415AC48407C}" type="datetime1">
              <a:rPr lang="en-US" smtClean="0"/>
              <a:pPr>
                <a:defRPr/>
              </a:pPr>
              <a:t>2024/01/31</a:t>
            </a:fld>
            <a:endParaRPr lang="en-US"/>
          </a:p>
        </p:txBody>
      </p:sp>
      <p:sp>
        <p:nvSpPr>
          <p:cNvPr id="6" name="Slide Number Placeholder 5"/>
          <p:cNvSpPr>
            <a:spLocks noGrp="1"/>
          </p:cNvSpPr>
          <p:nvPr>
            <p:ph type="sldNum" sz="quarter" idx="12"/>
          </p:nvPr>
        </p:nvSpPr>
        <p:spPr/>
        <p:txBody>
          <a:bodyPr/>
          <a:lstStyle/>
          <a:p>
            <a:pPr>
              <a:defRPr/>
            </a:pPr>
            <a:fld id="{9DBC861F-11C1-42C3-8B80-2742541BD919}" type="slidenum">
              <a:rPr lang="en-US" smtClean="0"/>
              <a:pPr>
                <a:defRPr/>
              </a:pPr>
              <a:t>26</a:t>
            </a:fld>
            <a:endParaRPr lang="en-US"/>
          </a:p>
        </p:txBody>
      </p:sp>
      <p:sp>
        <p:nvSpPr>
          <p:cNvPr id="7" name="Footer Placeholder 6">
            <a:extLst>
              <a:ext uri="{FF2B5EF4-FFF2-40B4-BE49-F238E27FC236}">
                <a16:creationId xmlns:a16="http://schemas.microsoft.com/office/drawing/2014/main" id="{5001EF61-5606-4E14-9382-DA3992D77693}"/>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8" name="Header Placeholder 6">
            <a:extLst>
              <a:ext uri="{FF2B5EF4-FFF2-40B4-BE49-F238E27FC236}">
                <a16:creationId xmlns:a16="http://schemas.microsoft.com/office/drawing/2014/main" id="{0395ED34-2637-41B7-B465-D0F6AEB6974A}"/>
              </a:ext>
            </a:extLst>
          </p:cNvPr>
          <p:cNvSpPr>
            <a:spLocks noGrp="1"/>
          </p:cNvSpPr>
          <p:nvPr>
            <p:ph type="hdr" sz="quarter"/>
          </p:nvPr>
        </p:nvSpPr>
        <p:spPr>
          <a:xfrm>
            <a:off x="0" y="1"/>
            <a:ext cx="3037840" cy="464820"/>
          </a:xfrm>
        </p:spPr>
        <p:txBody>
          <a:bodyPr/>
          <a:lstStyle/>
          <a:p>
            <a:r>
              <a:rPr lang="en-GB" dirty="0"/>
              <a:t>RICCAR Webinar Series – Module 1</a:t>
            </a:r>
            <a:endParaRPr lang="en-US" dirty="0"/>
          </a:p>
        </p:txBody>
      </p:sp>
    </p:spTree>
    <p:extLst>
      <p:ext uri="{BB962C8B-B14F-4D97-AF65-F5344CB8AC3E}">
        <p14:creationId xmlns:p14="http://schemas.microsoft.com/office/powerpoint/2010/main" val="15436190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1296988" y="731838"/>
            <a:ext cx="4883150" cy="3662362"/>
          </a:xfrm>
          <a:solidFill>
            <a:srgbClr val="4F81BD"/>
          </a:solidFill>
          <a:ln w="25402">
            <a:solidFill>
              <a:srgbClr val="385D8A"/>
            </a:solidFill>
            <a:prstDash val="solid"/>
          </a:ln>
        </p:spPr>
      </p:sp>
      <p:sp>
        <p:nvSpPr>
          <p:cNvPr id="3" name="Platshållare för anteckningar 2"/>
          <p:cNvSpPr txBox="1">
            <a:spLocks noGrp="1"/>
          </p:cNvSpPr>
          <p:nvPr>
            <p:ph type="body" sz="quarter" idx="1"/>
          </p:nvPr>
        </p:nvSpPr>
        <p:spPr>
          <a:xfrm>
            <a:off x="747082" y="4636059"/>
            <a:ext cx="5982902" cy="4305203"/>
          </a:xfrm>
        </p:spPr>
        <p:txBody>
          <a:bodyPr/>
          <a:lstStyle/>
          <a:p>
            <a:pPr algn="l" rtl="0"/>
            <a:endParaRPr lang="en-US" sz="1100" dirty="0"/>
          </a:p>
        </p:txBody>
      </p:sp>
      <p:sp>
        <p:nvSpPr>
          <p:cNvPr id="4" name="Date Placeholder 3">
            <a:extLst>
              <a:ext uri="{FF2B5EF4-FFF2-40B4-BE49-F238E27FC236}">
                <a16:creationId xmlns:a16="http://schemas.microsoft.com/office/drawing/2014/main" id="{0011162B-E724-416D-9DD0-2FA0D6E8A6A3}"/>
              </a:ext>
            </a:extLst>
          </p:cNvPr>
          <p:cNvSpPr>
            <a:spLocks noGrp="1"/>
          </p:cNvSpPr>
          <p:nvPr>
            <p:ph type="dt" idx="1"/>
          </p:nvPr>
        </p:nvSpPr>
        <p:spPr/>
        <p:txBody>
          <a:bodyPr/>
          <a:lstStyle/>
          <a:p>
            <a:r>
              <a:rPr lang="en-US"/>
              <a:t>1 July 2020</a:t>
            </a:r>
            <a:endParaRPr lang="en-US" dirty="0"/>
          </a:p>
        </p:txBody>
      </p:sp>
      <p:sp>
        <p:nvSpPr>
          <p:cNvPr id="5" name="Footer Placeholder 4">
            <a:extLst>
              <a:ext uri="{FF2B5EF4-FFF2-40B4-BE49-F238E27FC236}">
                <a16:creationId xmlns:a16="http://schemas.microsoft.com/office/drawing/2014/main" id="{20F103E3-941E-4DE4-A922-BB1EEFF1DF1B}"/>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6" name="Header Placeholder 5">
            <a:extLst>
              <a:ext uri="{FF2B5EF4-FFF2-40B4-BE49-F238E27FC236}">
                <a16:creationId xmlns:a16="http://schemas.microsoft.com/office/drawing/2014/main" id="{4272051F-B1FB-45F2-BA2D-0B1CF20B2011}"/>
              </a:ext>
            </a:extLst>
          </p:cNvPr>
          <p:cNvSpPr>
            <a:spLocks noGrp="1"/>
          </p:cNvSpPr>
          <p:nvPr>
            <p:ph type="hdr" sz="quarter"/>
          </p:nvPr>
        </p:nvSpPr>
        <p:spPr/>
        <p:txBody>
          <a:bodyPr/>
          <a:lstStyle/>
          <a:p>
            <a:r>
              <a:rPr lang="en-GB" dirty="0"/>
              <a:t>RICCAR Webinar Series – Module 1</a:t>
            </a:r>
            <a:endParaRPr lang="en-US" dirty="0"/>
          </a:p>
        </p:txBody>
      </p:sp>
      <p:sp>
        <p:nvSpPr>
          <p:cNvPr id="7" name="Slide Number Placeholder 5">
            <a:extLst>
              <a:ext uri="{FF2B5EF4-FFF2-40B4-BE49-F238E27FC236}">
                <a16:creationId xmlns:a16="http://schemas.microsoft.com/office/drawing/2014/main" id="{738FAD23-0FF4-4281-AC0B-CC52F7F5CD71}"/>
              </a:ext>
            </a:extLst>
          </p:cNvPr>
          <p:cNvSpPr txBox="1">
            <a:spLocks/>
          </p:cNvSpPr>
          <p:nvPr/>
        </p:nvSpPr>
        <p:spPr>
          <a:xfrm>
            <a:off x="3970939" y="8829967"/>
            <a:ext cx="3037840" cy="464820"/>
          </a:xfrm>
          <a:prstGeom prst="rect">
            <a:avLst/>
          </a:prstGeom>
        </p:spPr>
        <p:txBody>
          <a:bodyPr vert="horz" lIns="86018" tIns="43009" rIns="86018" bIns="43009" rtlCol="0" anchor="b"/>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9DBC861F-11C1-42C3-8B80-2742541BD919}" type="slidenum">
              <a:rPr lang="en-US" smtClean="0"/>
              <a:pPr>
                <a:defRPr/>
              </a:pPr>
              <a:t>27</a:t>
            </a:fld>
            <a:endParaRPr lang="en-US"/>
          </a:p>
        </p:txBody>
      </p:sp>
    </p:spTree>
    <p:extLst>
      <p:ext uri="{BB962C8B-B14F-4D97-AF65-F5344CB8AC3E}">
        <p14:creationId xmlns:p14="http://schemas.microsoft.com/office/powerpoint/2010/main" val="33596609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dirty="0"/>
          </a:p>
        </p:txBody>
      </p:sp>
      <p:sp>
        <p:nvSpPr>
          <p:cNvPr id="5" name="Date Placeholder 4"/>
          <p:cNvSpPr>
            <a:spLocks noGrp="1"/>
          </p:cNvSpPr>
          <p:nvPr>
            <p:ph type="dt" idx="11"/>
          </p:nvPr>
        </p:nvSpPr>
        <p:spPr/>
        <p:txBody>
          <a:bodyPr/>
          <a:lstStyle/>
          <a:p>
            <a:pPr>
              <a:defRPr/>
            </a:pPr>
            <a:fld id="{975ADC67-94C4-46CB-8FDA-9415AC48407C}" type="datetime1">
              <a:rPr lang="en-US" smtClean="0"/>
              <a:pPr>
                <a:defRPr/>
              </a:pPr>
              <a:t>2024/01/31</a:t>
            </a:fld>
            <a:endParaRPr lang="en-US"/>
          </a:p>
        </p:txBody>
      </p:sp>
      <p:sp>
        <p:nvSpPr>
          <p:cNvPr id="6" name="Slide Number Placeholder 5"/>
          <p:cNvSpPr>
            <a:spLocks noGrp="1"/>
          </p:cNvSpPr>
          <p:nvPr>
            <p:ph type="sldNum" sz="quarter" idx="12"/>
          </p:nvPr>
        </p:nvSpPr>
        <p:spPr/>
        <p:txBody>
          <a:bodyPr/>
          <a:lstStyle/>
          <a:p>
            <a:pPr>
              <a:defRPr/>
            </a:pPr>
            <a:fld id="{9DBC861F-11C1-42C3-8B80-2742541BD919}" type="slidenum">
              <a:rPr lang="en-US" smtClean="0"/>
              <a:pPr>
                <a:defRPr/>
              </a:pPr>
              <a:t>28</a:t>
            </a:fld>
            <a:endParaRPr lang="en-US"/>
          </a:p>
        </p:txBody>
      </p:sp>
      <p:sp>
        <p:nvSpPr>
          <p:cNvPr id="7" name="Footer Placeholder 6">
            <a:extLst>
              <a:ext uri="{FF2B5EF4-FFF2-40B4-BE49-F238E27FC236}">
                <a16:creationId xmlns:a16="http://schemas.microsoft.com/office/drawing/2014/main" id="{4A2555C2-F73A-41B9-A425-73D306F72E58}"/>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9" name="Header Placeholder 5">
            <a:extLst>
              <a:ext uri="{FF2B5EF4-FFF2-40B4-BE49-F238E27FC236}">
                <a16:creationId xmlns:a16="http://schemas.microsoft.com/office/drawing/2014/main" id="{B6D29921-313B-49A8-BE51-10B671728D9A}"/>
              </a:ext>
            </a:extLst>
          </p:cNvPr>
          <p:cNvSpPr>
            <a:spLocks noGrp="1"/>
          </p:cNvSpPr>
          <p:nvPr>
            <p:ph type="hdr" sz="quarter"/>
          </p:nvPr>
        </p:nvSpPr>
        <p:spPr>
          <a:xfrm>
            <a:off x="0" y="1"/>
            <a:ext cx="3037840" cy="464820"/>
          </a:xfrm>
        </p:spPr>
        <p:txBody>
          <a:bodyPr/>
          <a:lstStyle/>
          <a:p>
            <a:r>
              <a:rPr lang="en-GB" dirty="0"/>
              <a:t>RICCAR Webinar Series – Module 1</a:t>
            </a:r>
            <a:endParaRPr lang="en-US" dirty="0"/>
          </a:p>
        </p:txBody>
      </p:sp>
    </p:spTree>
    <p:extLst>
      <p:ext uri="{BB962C8B-B14F-4D97-AF65-F5344CB8AC3E}">
        <p14:creationId xmlns:p14="http://schemas.microsoft.com/office/powerpoint/2010/main" val="2185229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38260"/>
            <a:endParaRPr lang="en-US" b="0" dirty="0">
              <a:cs typeface="+mn-cs"/>
            </a:endParaRPr>
          </a:p>
        </p:txBody>
      </p:sp>
      <p:sp>
        <p:nvSpPr>
          <p:cNvPr id="4" name="Slide Number Placeholder 3"/>
          <p:cNvSpPr>
            <a:spLocks noGrp="1"/>
          </p:cNvSpPr>
          <p:nvPr>
            <p:ph type="sldNum" sz="quarter" idx="5"/>
          </p:nvPr>
        </p:nvSpPr>
        <p:spPr/>
        <p:txBody>
          <a:bodyPr/>
          <a:lstStyle/>
          <a:p>
            <a:fld id="{4A2A2BB7-44E0-432B-87C8-060107797DD9}" type="slidenum">
              <a:rPr lang="en-US" smtClean="0"/>
              <a:t>29</a:t>
            </a:fld>
            <a:endParaRPr lang="en-US" dirty="0"/>
          </a:p>
        </p:txBody>
      </p:sp>
      <p:sp>
        <p:nvSpPr>
          <p:cNvPr id="5" name="Date Placeholder 4">
            <a:extLst>
              <a:ext uri="{FF2B5EF4-FFF2-40B4-BE49-F238E27FC236}">
                <a16:creationId xmlns:a16="http://schemas.microsoft.com/office/drawing/2014/main" id="{4307A79D-E29C-484E-81C5-5BC672C5D7B0}"/>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EDBA5696-E9F6-4A5D-B678-577EB864D797}"/>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ED4FF2DC-6296-4C1A-A83C-674A9DE886DB}"/>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305091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dirty="0" err="1"/>
              <a:t>Dr.</a:t>
            </a:r>
            <a:r>
              <a:rPr lang="en-GB" sz="1700" dirty="0"/>
              <a:t> Marlene </a:t>
            </a:r>
            <a:r>
              <a:rPr lang="en-GB" sz="1900" b="1" dirty="0"/>
              <a:t>Tom-a-SKEV-itch</a:t>
            </a:r>
          </a:p>
          <a:p>
            <a:endParaRPr lang="en-GB" dirty="0"/>
          </a:p>
          <a:p>
            <a:endParaRPr lang="en-US" dirty="0"/>
          </a:p>
        </p:txBody>
      </p:sp>
      <p:sp>
        <p:nvSpPr>
          <p:cNvPr id="4" name="Header Placeholder 3"/>
          <p:cNvSpPr>
            <a:spLocks noGrp="1"/>
          </p:cNvSpPr>
          <p:nvPr>
            <p:ph type="hdr" sz="quarter"/>
          </p:nvPr>
        </p:nvSpPr>
        <p:spPr/>
        <p:txBody>
          <a:bodyPr/>
          <a:lstStyle/>
          <a:p>
            <a:r>
              <a:rPr lang="en-GB"/>
              <a:t>RICCAR Webinar Series – Module 1</a:t>
            </a:r>
            <a:endParaRPr lang="en-US" dirty="0"/>
          </a:p>
        </p:txBody>
      </p:sp>
      <p:sp>
        <p:nvSpPr>
          <p:cNvPr id="5" name="Date Placeholder 4"/>
          <p:cNvSpPr>
            <a:spLocks noGrp="1"/>
          </p:cNvSpPr>
          <p:nvPr>
            <p:ph type="dt" idx="1"/>
          </p:nvPr>
        </p:nvSpPr>
        <p:spPr/>
        <p:txBody>
          <a:bodyPr/>
          <a:lstStyle/>
          <a:p>
            <a:r>
              <a:rPr lang="en-US"/>
              <a:t>1 July 2020</a:t>
            </a:r>
            <a:endParaRPr lang="en-US" dirty="0"/>
          </a:p>
        </p:txBody>
      </p:sp>
      <p:sp>
        <p:nvSpPr>
          <p:cNvPr id="6" name="Footer Placeholder 5"/>
          <p:cNvSpPr>
            <a:spLocks noGrp="1"/>
          </p:cNvSpPr>
          <p:nvPr>
            <p:ph type="ftr" sz="quarter" idx="4"/>
          </p:nvPr>
        </p:nvSpPr>
        <p:spPr/>
        <p:txBody>
          <a:bodyPr/>
          <a:lstStyle/>
          <a:p>
            <a:r>
              <a:rPr lang="en-GB"/>
              <a:t>www.riccar.org </a:t>
            </a:r>
          </a:p>
          <a:p>
            <a:r>
              <a:rPr lang="en-US"/>
              <a:t>www.unescwa.org </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3</a:t>
            </a:fld>
            <a:endParaRPr lang="en-US" dirty="0"/>
          </a:p>
        </p:txBody>
      </p:sp>
    </p:spTree>
    <p:extLst>
      <p:ext uri="{BB962C8B-B14F-4D97-AF65-F5344CB8AC3E}">
        <p14:creationId xmlns:p14="http://schemas.microsoft.com/office/powerpoint/2010/main" val="6914051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0176">
              <a:defRPr/>
            </a:pPr>
            <a:endParaRPr lang="en-US" sz="1100" dirty="0"/>
          </a:p>
        </p:txBody>
      </p:sp>
      <p:sp>
        <p:nvSpPr>
          <p:cNvPr id="4" name="Slide Number Placeholder 3"/>
          <p:cNvSpPr>
            <a:spLocks noGrp="1"/>
          </p:cNvSpPr>
          <p:nvPr>
            <p:ph type="sldNum" sz="quarter" idx="5"/>
          </p:nvPr>
        </p:nvSpPr>
        <p:spPr/>
        <p:txBody>
          <a:bodyPr/>
          <a:lstStyle/>
          <a:p>
            <a:fld id="{4A2A2BB7-44E0-432B-87C8-060107797DD9}" type="slidenum">
              <a:rPr lang="en-US" smtClean="0"/>
              <a:t>30</a:t>
            </a:fld>
            <a:endParaRPr lang="en-US" dirty="0"/>
          </a:p>
        </p:txBody>
      </p:sp>
      <p:sp>
        <p:nvSpPr>
          <p:cNvPr id="5" name="Date Placeholder 4">
            <a:extLst>
              <a:ext uri="{FF2B5EF4-FFF2-40B4-BE49-F238E27FC236}">
                <a16:creationId xmlns:a16="http://schemas.microsoft.com/office/drawing/2014/main" id="{A0FC0120-40B1-4932-9207-8782F1EC25EB}"/>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1562EBDD-E919-40F7-A689-793A0432FF8B}"/>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DFA1C257-750E-48EA-AA88-2988FEFD5D44}"/>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5319282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GB" sz="1100" b="1" dirty="0"/>
              <a:t>HYPE: Hydrological Predications for the Environment model</a:t>
            </a:r>
          </a:p>
          <a:p>
            <a:pPr marL="161283" indent="-161283">
              <a:buFontTx/>
              <a:buChar char="-"/>
            </a:pPr>
            <a:r>
              <a:rPr lang="en-GB" sz="1100" dirty="0"/>
              <a:t>Semi-distributed catchment model that describes hydrological processes in different sub-basins for the purpose of providing multi-basin analysis.</a:t>
            </a:r>
          </a:p>
          <a:p>
            <a:pPr marL="161283" indent="-161283">
              <a:buFontTx/>
              <a:buChar char="-"/>
            </a:pPr>
            <a:r>
              <a:rPr lang="en-GB" sz="1100" dirty="0"/>
              <a:t>Is SMHI’s main model with open source codes</a:t>
            </a:r>
          </a:p>
          <a:p>
            <a:pPr marL="161283" indent="-161283">
              <a:buFontTx/>
              <a:buChar char="-"/>
            </a:pPr>
            <a:endParaRPr lang="en-GB" sz="1100" dirty="0"/>
          </a:p>
          <a:p>
            <a:r>
              <a:rPr lang="en-GB" sz="1100" b="1" dirty="0"/>
              <a:t>VIC: Variable Infiltration Capacity model</a:t>
            </a:r>
          </a:p>
          <a:p>
            <a:pPr marL="161283" indent="-161283">
              <a:buFontTx/>
              <a:buChar char="-"/>
            </a:pPr>
            <a:r>
              <a:rPr lang="en-US" sz="1100" dirty="0"/>
              <a:t>Semi-distributed macro-scale hydrological model that looks at water and energy balances</a:t>
            </a:r>
          </a:p>
          <a:p>
            <a:pPr marL="161283" indent="-161283">
              <a:buFontTx/>
              <a:buChar char="-"/>
            </a:pPr>
            <a:r>
              <a:rPr lang="en-US" sz="1100" dirty="0"/>
              <a:t>Has been applied to most major river basins</a:t>
            </a:r>
          </a:p>
          <a:p>
            <a:pPr marL="161283" indent="-161283">
              <a:buFontTx/>
              <a:buChar char="-"/>
            </a:pPr>
            <a:r>
              <a:rPr lang="en-US" sz="1100" dirty="0"/>
              <a:t>It is also an open source model developed by the University of Washington in the USA</a:t>
            </a:r>
          </a:p>
          <a:p>
            <a:endParaRPr lang="en-US" sz="1100" dirty="0"/>
          </a:p>
          <a:p>
            <a:r>
              <a:rPr lang="en-US" sz="1100" b="1" dirty="0"/>
              <a:t>HEC-HMS: </a:t>
            </a:r>
            <a:r>
              <a:rPr lang="en-US" sz="1100" dirty="0"/>
              <a:t>used for flood analysis for 3 basins in the Extreme Events led by ACSAD</a:t>
            </a:r>
          </a:p>
          <a:p>
            <a:endParaRPr lang="en-US" sz="1100" dirty="0"/>
          </a:p>
        </p:txBody>
      </p:sp>
      <p:sp>
        <p:nvSpPr>
          <p:cNvPr id="4" name="Slide Number Placeholder 3"/>
          <p:cNvSpPr>
            <a:spLocks noGrp="1"/>
          </p:cNvSpPr>
          <p:nvPr>
            <p:ph type="sldNum" sz="quarter" idx="5"/>
          </p:nvPr>
        </p:nvSpPr>
        <p:spPr/>
        <p:txBody>
          <a:bodyPr/>
          <a:lstStyle/>
          <a:p>
            <a:fld id="{4A2A2BB7-44E0-432B-87C8-060107797DD9}" type="slidenum">
              <a:rPr lang="en-US" smtClean="0"/>
              <a:t>31</a:t>
            </a:fld>
            <a:endParaRPr lang="en-US" dirty="0"/>
          </a:p>
        </p:txBody>
      </p:sp>
      <p:sp>
        <p:nvSpPr>
          <p:cNvPr id="5" name="Date Placeholder 4">
            <a:extLst>
              <a:ext uri="{FF2B5EF4-FFF2-40B4-BE49-F238E27FC236}">
                <a16:creationId xmlns:a16="http://schemas.microsoft.com/office/drawing/2014/main" id="{1E07CB73-E57F-461A-990F-F06BD77BCF62}"/>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C9C9E48F-1781-41CB-81B4-79950D96767D}"/>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B4D64D5B-2092-464B-89BA-86AF832A5A46}"/>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804459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GB" dirty="0"/>
              <a:t>Annual runoff presented in mm per month, and daily data available upon request.   </a:t>
            </a:r>
          </a:p>
          <a:p>
            <a:pPr algn="l" rtl="0"/>
            <a:r>
              <a:rPr lang="en-GB" dirty="0"/>
              <a:t>Ensemble for Hype and Vic available on the RKH for 20 year period using mm/month averaged over 20 year period.</a:t>
            </a:r>
          </a:p>
          <a:p>
            <a:pPr algn="l" rtl="0"/>
            <a:endParaRPr lang="en-US" dirty="0"/>
          </a:p>
        </p:txBody>
      </p:sp>
      <p:sp>
        <p:nvSpPr>
          <p:cNvPr id="4" name="Slide Number Placeholder 3"/>
          <p:cNvSpPr>
            <a:spLocks noGrp="1"/>
          </p:cNvSpPr>
          <p:nvPr>
            <p:ph type="sldNum" sz="quarter" idx="5"/>
          </p:nvPr>
        </p:nvSpPr>
        <p:spPr/>
        <p:txBody>
          <a:bodyPr/>
          <a:lstStyle/>
          <a:p>
            <a:fld id="{4A2A2BB7-44E0-432B-87C8-060107797DD9}" type="slidenum">
              <a:rPr lang="en-US" smtClean="0"/>
              <a:t>32</a:t>
            </a:fld>
            <a:endParaRPr lang="en-US" dirty="0"/>
          </a:p>
        </p:txBody>
      </p:sp>
      <p:sp>
        <p:nvSpPr>
          <p:cNvPr id="5" name="Date Placeholder 4">
            <a:extLst>
              <a:ext uri="{FF2B5EF4-FFF2-40B4-BE49-F238E27FC236}">
                <a16:creationId xmlns:a16="http://schemas.microsoft.com/office/drawing/2014/main" id="{2C491B11-17BB-4C71-812C-BF6ADDB369B7}"/>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FEDD8193-E9BA-49EB-ACD9-A10E2F351A89}"/>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B63C1294-247F-43AD-9CE5-F7C3DDEF3D2F}"/>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489008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2A2BB7-44E0-432B-87C8-060107797DD9}" type="slidenum">
              <a:rPr lang="en-US" smtClean="0"/>
              <a:t>33</a:t>
            </a:fld>
            <a:endParaRPr lang="en-US" dirty="0"/>
          </a:p>
        </p:txBody>
      </p:sp>
      <p:sp>
        <p:nvSpPr>
          <p:cNvPr id="5" name="Date Placeholder 4">
            <a:extLst>
              <a:ext uri="{FF2B5EF4-FFF2-40B4-BE49-F238E27FC236}">
                <a16:creationId xmlns:a16="http://schemas.microsoft.com/office/drawing/2014/main" id="{2D1C22FA-301F-4EAA-BD23-4F4F60233039}"/>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CAB82A4E-0E3E-4684-B317-631347942C06}"/>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9B047950-97B4-4C0B-B042-2BD0EF758BFF}"/>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31621749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RICCAR bias corrected input inform ET  projections and comes from the Hydrological modelling, and not as RCM outputs – </a:t>
            </a:r>
            <a:r>
              <a:rPr lang="en-GB" u="sng" dirty="0"/>
              <a:t>although land-based models generate ET as an Essential Climate Variable.   </a:t>
            </a:r>
          </a:p>
          <a:p>
            <a:r>
              <a:rPr lang="en-GB" u="none" dirty="0"/>
              <a:t>By using Hydro modelling – and event 2 modelling – we have greater confidence in the projections which are important not only for water available but also as inputs to agricultural productivity models, such as </a:t>
            </a:r>
            <a:r>
              <a:rPr lang="en-GB" u="none" dirty="0" err="1"/>
              <a:t>AquaCROP</a:t>
            </a:r>
            <a:r>
              <a:rPr lang="en-GB" u="none" dirty="0"/>
              <a:t>.</a:t>
            </a:r>
          </a:p>
          <a:p>
            <a:endParaRPr lang="en-US" u="sng" dirty="0"/>
          </a:p>
        </p:txBody>
      </p:sp>
      <p:sp>
        <p:nvSpPr>
          <p:cNvPr id="4" name="Slide Number Placeholder 3"/>
          <p:cNvSpPr>
            <a:spLocks noGrp="1"/>
          </p:cNvSpPr>
          <p:nvPr>
            <p:ph type="sldNum" sz="quarter" idx="5"/>
          </p:nvPr>
        </p:nvSpPr>
        <p:spPr/>
        <p:txBody>
          <a:bodyPr/>
          <a:lstStyle/>
          <a:p>
            <a:fld id="{4A2A2BB7-44E0-432B-87C8-060107797DD9}" type="slidenum">
              <a:rPr lang="en-US" smtClean="0"/>
              <a:t>34</a:t>
            </a:fld>
            <a:endParaRPr lang="en-US" dirty="0"/>
          </a:p>
        </p:txBody>
      </p:sp>
      <p:sp>
        <p:nvSpPr>
          <p:cNvPr id="5" name="Date Placeholder 4">
            <a:extLst>
              <a:ext uri="{FF2B5EF4-FFF2-40B4-BE49-F238E27FC236}">
                <a16:creationId xmlns:a16="http://schemas.microsoft.com/office/drawing/2014/main" id="{D8897743-9D51-47DB-B641-43FA39B96247}"/>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6ADC6974-4974-4CBD-838C-CCE673B1D3B4}"/>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43471F2E-0114-4DBD-AAE1-E62C35158BD7}"/>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31296142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2A2BB7-44E0-432B-87C8-060107797DD9}" type="slidenum">
              <a:rPr lang="en-US" smtClean="0"/>
              <a:t>35</a:t>
            </a:fld>
            <a:endParaRPr lang="en-US" dirty="0"/>
          </a:p>
        </p:txBody>
      </p:sp>
      <p:sp>
        <p:nvSpPr>
          <p:cNvPr id="5" name="Date Placeholder 4">
            <a:extLst>
              <a:ext uri="{FF2B5EF4-FFF2-40B4-BE49-F238E27FC236}">
                <a16:creationId xmlns:a16="http://schemas.microsoft.com/office/drawing/2014/main" id="{7F10DE06-21ED-4818-A8BB-E07D97FB27B1}"/>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30EC8199-3C08-41AD-9DEC-F44AA5B10AC9}"/>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CDEC1761-F1F6-4FF9-B1B7-05B643A3685E}"/>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11240204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0176">
              <a:defRPr/>
            </a:pPr>
            <a:endParaRPr lang="en-US" sz="1100" dirty="0"/>
          </a:p>
        </p:txBody>
      </p:sp>
      <p:sp>
        <p:nvSpPr>
          <p:cNvPr id="4" name="Slide Number Placeholder 3"/>
          <p:cNvSpPr>
            <a:spLocks noGrp="1"/>
          </p:cNvSpPr>
          <p:nvPr>
            <p:ph type="sldNum" sz="quarter" idx="5"/>
          </p:nvPr>
        </p:nvSpPr>
        <p:spPr/>
        <p:txBody>
          <a:bodyPr/>
          <a:lstStyle/>
          <a:p>
            <a:fld id="{4A2A2BB7-44E0-432B-87C8-060107797DD9}" type="slidenum">
              <a:rPr lang="en-US" smtClean="0"/>
              <a:t>36</a:t>
            </a:fld>
            <a:endParaRPr lang="en-US" dirty="0"/>
          </a:p>
        </p:txBody>
      </p:sp>
      <p:sp>
        <p:nvSpPr>
          <p:cNvPr id="5" name="Date Placeholder 4">
            <a:extLst>
              <a:ext uri="{FF2B5EF4-FFF2-40B4-BE49-F238E27FC236}">
                <a16:creationId xmlns:a16="http://schemas.microsoft.com/office/drawing/2014/main" id="{9042CC26-B1A3-42F3-8C8C-0560BF983EC9}"/>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8AE51BCB-6ACF-4DD6-AB37-94FFB48ADD3F}"/>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F38D3570-701B-4DF2-85E8-C770D8A975BC}"/>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12833720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sz="1100" dirty="0"/>
          </a:p>
        </p:txBody>
      </p:sp>
      <p:sp>
        <p:nvSpPr>
          <p:cNvPr id="4" name="Slide Number Placeholder 3"/>
          <p:cNvSpPr>
            <a:spLocks noGrp="1"/>
          </p:cNvSpPr>
          <p:nvPr>
            <p:ph type="sldNum" sz="quarter" idx="5"/>
          </p:nvPr>
        </p:nvSpPr>
        <p:spPr/>
        <p:txBody>
          <a:bodyPr/>
          <a:lstStyle/>
          <a:p>
            <a:fld id="{4A2A2BB7-44E0-432B-87C8-060107797DD9}" type="slidenum">
              <a:rPr lang="en-US" smtClean="0"/>
              <a:t>37</a:t>
            </a:fld>
            <a:endParaRPr lang="en-US" dirty="0"/>
          </a:p>
        </p:txBody>
      </p:sp>
      <p:sp>
        <p:nvSpPr>
          <p:cNvPr id="5" name="Date Placeholder 4">
            <a:extLst>
              <a:ext uri="{FF2B5EF4-FFF2-40B4-BE49-F238E27FC236}">
                <a16:creationId xmlns:a16="http://schemas.microsoft.com/office/drawing/2014/main" id="{44215471-D031-4733-B0D7-9C2D308A1976}"/>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0EE2BC2C-003D-49FC-85CE-808AE06D84CB}"/>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E7A06299-D21E-459F-921F-3407EEF70738}"/>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39566013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0176">
              <a:defRPr/>
            </a:pPr>
            <a:endParaRPr lang="en-US" sz="1100" dirty="0"/>
          </a:p>
        </p:txBody>
      </p:sp>
      <p:sp>
        <p:nvSpPr>
          <p:cNvPr id="4" name="Slide Number Placeholder 3"/>
          <p:cNvSpPr>
            <a:spLocks noGrp="1"/>
          </p:cNvSpPr>
          <p:nvPr>
            <p:ph type="sldNum" sz="quarter" idx="5"/>
          </p:nvPr>
        </p:nvSpPr>
        <p:spPr/>
        <p:txBody>
          <a:bodyPr/>
          <a:lstStyle/>
          <a:p>
            <a:fld id="{4A2A2BB7-44E0-432B-87C8-060107797DD9}" type="slidenum">
              <a:rPr lang="en-US" smtClean="0"/>
              <a:t>38</a:t>
            </a:fld>
            <a:endParaRPr lang="en-US" dirty="0"/>
          </a:p>
        </p:txBody>
      </p:sp>
      <p:sp>
        <p:nvSpPr>
          <p:cNvPr id="5" name="Date Placeholder 4">
            <a:extLst>
              <a:ext uri="{FF2B5EF4-FFF2-40B4-BE49-F238E27FC236}">
                <a16:creationId xmlns:a16="http://schemas.microsoft.com/office/drawing/2014/main" id="{0B3A6955-9053-40EC-91B7-6A3E2EEB77E3}"/>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517CE0FA-DF71-417C-B041-B61082DB89C8}"/>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0D81EABA-858A-4737-8842-63A719C1AC3B}"/>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41082754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0176">
              <a:defRPr/>
            </a:pPr>
            <a:endParaRPr lang="en-US" dirty="0"/>
          </a:p>
        </p:txBody>
      </p:sp>
      <p:sp>
        <p:nvSpPr>
          <p:cNvPr id="4" name="Slide Number Placeholder 3"/>
          <p:cNvSpPr>
            <a:spLocks noGrp="1"/>
          </p:cNvSpPr>
          <p:nvPr>
            <p:ph type="sldNum" sz="quarter" idx="5"/>
          </p:nvPr>
        </p:nvSpPr>
        <p:spPr/>
        <p:txBody>
          <a:bodyPr/>
          <a:lstStyle/>
          <a:p>
            <a:fld id="{4A2A2BB7-44E0-432B-87C8-060107797DD9}" type="slidenum">
              <a:rPr lang="en-US" smtClean="0"/>
              <a:t>39</a:t>
            </a:fld>
            <a:endParaRPr lang="en-US" dirty="0"/>
          </a:p>
        </p:txBody>
      </p:sp>
      <p:sp>
        <p:nvSpPr>
          <p:cNvPr id="5" name="Date Placeholder 4">
            <a:extLst>
              <a:ext uri="{FF2B5EF4-FFF2-40B4-BE49-F238E27FC236}">
                <a16:creationId xmlns:a16="http://schemas.microsoft.com/office/drawing/2014/main" id="{A0AD1B8E-7ADB-4F6F-A8B0-4D9944663157}"/>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1C6A0B54-0C41-46CB-A26E-4D4F72367F10}"/>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56E2FC64-81D7-4AA9-9B1C-FCD6C0EF6C52}"/>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3184174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0176">
              <a:defRPr/>
            </a:pPr>
            <a:r>
              <a:rPr lang="en-GB" sz="1100" dirty="0"/>
              <a:t>* This module on </a:t>
            </a:r>
            <a:r>
              <a:rPr lang="en-US" b="1" dirty="0">
                <a:solidFill>
                  <a:schemeClr val="accent5">
                    <a:lumMod val="75000"/>
                  </a:schemeClr>
                </a:solidFill>
                <a:ea typeface="Calibri" panose="020F0502020204030204" pitchFamily="34" charset="0"/>
              </a:rPr>
              <a:t>RICCAR regional climate modelling and hydrological modelling datasets: An introduction</a:t>
            </a:r>
          </a:p>
          <a:p>
            <a:r>
              <a:rPr lang="en-US" sz="1100" dirty="0"/>
              <a:t>* It will provide some of the Fundamentals needed to pursue climate change analysis at the regional level – and specifically in the Arab region.</a:t>
            </a:r>
          </a:p>
          <a:p>
            <a:r>
              <a:rPr lang="en-US" sz="1100" dirty="0"/>
              <a:t>* A few slides have been added to the end to introduce you to </a:t>
            </a:r>
            <a:r>
              <a:rPr lang="en-US" sz="1100" b="1" dirty="0"/>
              <a:t>how the RICCAR’s Regional Climate Modeling and Hydrological Modeling projections were used to inform our integrated VA</a:t>
            </a:r>
            <a:r>
              <a:rPr lang="en-US" sz="1100" dirty="0"/>
              <a:t>, which will be delved into more deeply in the final Sixth Session in this webinar series. </a:t>
            </a:r>
          </a:p>
          <a:p>
            <a:r>
              <a:rPr lang="en-US" sz="1100" dirty="0"/>
              <a:t>* The presentation will also briefly introduce you to the RKH, which can provide you with more resources to help you to draw upon the RICCAR findings, methods and pursue your own climate change analysis.</a:t>
            </a:r>
          </a:p>
          <a:p>
            <a:endParaRPr lang="en-US" sz="1100" dirty="0"/>
          </a:p>
        </p:txBody>
      </p:sp>
      <p:sp>
        <p:nvSpPr>
          <p:cNvPr id="4" name="Slide Number Placeholder 3"/>
          <p:cNvSpPr>
            <a:spLocks noGrp="1"/>
          </p:cNvSpPr>
          <p:nvPr>
            <p:ph type="sldNum" sz="quarter" idx="5"/>
          </p:nvPr>
        </p:nvSpPr>
        <p:spPr/>
        <p:txBody>
          <a:bodyPr/>
          <a:lstStyle/>
          <a:p>
            <a:fld id="{4A2A2BB7-44E0-432B-87C8-060107797DD9}" type="slidenum">
              <a:rPr lang="en-US" smtClean="0"/>
              <a:t>4</a:t>
            </a:fld>
            <a:endParaRPr lang="en-US" dirty="0"/>
          </a:p>
        </p:txBody>
      </p:sp>
      <p:sp>
        <p:nvSpPr>
          <p:cNvPr id="6" name="Date Placeholder 5">
            <a:extLst>
              <a:ext uri="{FF2B5EF4-FFF2-40B4-BE49-F238E27FC236}">
                <a16:creationId xmlns:a16="http://schemas.microsoft.com/office/drawing/2014/main" id="{134BDFA1-E259-4A8F-820B-4AAEF6F0D1A4}"/>
              </a:ext>
            </a:extLst>
          </p:cNvPr>
          <p:cNvSpPr>
            <a:spLocks noGrp="1"/>
          </p:cNvSpPr>
          <p:nvPr>
            <p:ph type="dt" idx="1"/>
          </p:nvPr>
        </p:nvSpPr>
        <p:spPr/>
        <p:txBody>
          <a:bodyPr/>
          <a:lstStyle/>
          <a:p>
            <a:r>
              <a:rPr lang="en-US"/>
              <a:t>1 July 2020</a:t>
            </a:r>
            <a:endParaRPr lang="en-US" dirty="0"/>
          </a:p>
        </p:txBody>
      </p:sp>
      <p:sp>
        <p:nvSpPr>
          <p:cNvPr id="8" name="Header Placeholder 7">
            <a:extLst>
              <a:ext uri="{FF2B5EF4-FFF2-40B4-BE49-F238E27FC236}">
                <a16:creationId xmlns:a16="http://schemas.microsoft.com/office/drawing/2014/main" id="{20886EDF-CB17-4F78-B4FA-C6470E7D444E}"/>
              </a:ext>
            </a:extLst>
          </p:cNvPr>
          <p:cNvSpPr>
            <a:spLocks noGrp="1"/>
          </p:cNvSpPr>
          <p:nvPr>
            <p:ph type="hdr" sz="quarter"/>
          </p:nvPr>
        </p:nvSpPr>
        <p:spPr/>
        <p:txBody>
          <a:bodyPr/>
          <a:lstStyle/>
          <a:p>
            <a:r>
              <a:rPr lang="en-GB"/>
              <a:t>RICCAR Webinar Series – Module 1</a:t>
            </a:r>
            <a:endParaRPr lang="en-US" dirty="0"/>
          </a:p>
        </p:txBody>
      </p:sp>
      <p:sp>
        <p:nvSpPr>
          <p:cNvPr id="9" name="Footer Placeholder 5">
            <a:extLst>
              <a:ext uri="{FF2B5EF4-FFF2-40B4-BE49-F238E27FC236}">
                <a16:creationId xmlns:a16="http://schemas.microsoft.com/office/drawing/2014/main" id="{209C394E-DC7F-424A-8BDD-A397035F8578}"/>
              </a:ext>
            </a:extLst>
          </p:cNvPr>
          <p:cNvSpPr>
            <a:spLocks noGrp="1"/>
          </p:cNvSpPr>
          <p:nvPr>
            <p:ph type="ftr" sz="quarter" idx="4"/>
          </p:nvPr>
        </p:nvSpPr>
        <p:spPr>
          <a:xfrm>
            <a:off x="0" y="8829967"/>
            <a:ext cx="3037840" cy="464820"/>
          </a:xfrm>
        </p:spPr>
        <p:txBody>
          <a:bodyPr/>
          <a:lstStyle/>
          <a:p>
            <a:r>
              <a:rPr lang="en-GB" dirty="0"/>
              <a:t>www.riccar.org </a:t>
            </a:r>
          </a:p>
          <a:p>
            <a:r>
              <a:rPr lang="en-US" dirty="0"/>
              <a:t>www.unescwa.org </a:t>
            </a:r>
          </a:p>
        </p:txBody>
      </p:sp>
    </p:spTree>
    <p:extLst>
      <p:ext uri="{BB962C8B-B14F-4D97-AF65-F5344CB8AC3E}">
        <p14:creationId xmlns:p14="http://schemas.microsoft.com/office/powerpoint/2010/main" val="36484826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0176">
              <a:defRPr/>
            </a:pPr>
            <a:endParaRPr lang="en-US" sz="1100" dirty="0"/>
          </a:p>
        </p:txBody>
      </p:sp>
      <p:sp>
        <p:nvSpPr>
          <p:cNvPr id="4" name="Slide Number Placeholder 3"/>
          <p:cNvSpPr>
            <a:spLocks noGrp="1"/>
          </p:cNvSpPr>
          <p:nvPr>
            <p:ph type="sldNum" sz="quarter" idx="5"/>
          </p:nvPr>
        </p:nvSpPr>
        <p:spPr/>
        <p:txBody>
          <a:bodyPr/>
          <a:lstStyle/>
          <a:p>
            <a:fld id="{4A2A2BB7-44E0-432B-87C8-060107797DD9}" type="slidenum">
              <a:rPr lang="en-US" smtClean="0"/>
              <a:t>40</a:t>
            </a:fld>
            <a:endParaRPr lang="en-US" dirty="0"/>
          </a:p>
        </p:txBody>
      </p:sp>
      <p:sp>
        <p:nvSpPr>
          <p:cNvPr id="5" name="Date Placeholder 4">
            <a:extLst>
              <a:ext uri="{FF2B5EF4-FFF2-40B4-BE49-F238E27FC236}">
                <a16:creationId xmlns:a16="http://schemas.microsoft.com/office/drawing/2014/main" id="{B778B69B-B1FC-4226-A4E3-84269CCF6A26}"/>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A2F5076F-C83C-4713-B62F-C3042D53D8C6}"/>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8872B197-02C7-4432-BE38-9B4AF418EFD0}"/>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27507051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b="0" dirty="0"/>
          </a:p>
        </p:txBody>
      </p:sp>
      <p:sp>
        <p:nvSpPr>
          <p:cNvPr id="4" name="Slide Number Placeholder 3"/>
          <p:cNvSpPr>
            <a:spLocks noGrp="1"/>
          </p:cNvSpPr>
          <p:nvPr>
            <p:ph type="sldNum" sz="quarter" idx="5"/>
          </p:nvPr>
        </p:nvSpPr>
        <p:spPr/>
        <p:txBody>
          <a:bodyPr/>
          <a:lstStyle/>
          <a:p>
            <a:fld id="{4A2A2BB7-44E0-432B-87C8-060107797DD9}" type="slidenum">
              <a:rPr lang="en-US" smtClean="0"/>
              <a:t>41</a:t>
            </a:fld>
            <a:endParaRPr lang="en-US" dirty="0"/>
          </a:p>
        </p:txBody>
      </p:sp>
      <p:sp>
        <p:nvSpPr>
          <p:cNvPr id="5" name="Date Placeholder 4">
            <a:extLst>
              <a:ext uri="{FF2B5EF4-FFF2-40B4-BE49-F238E27FC236}">
                <a16:creationId xmlns:a16="http://schemas.microsoft.com/office/drawing/2014/main" id="{5CAADC14-E5AA-4641-8D89-592A9F42915B}"/>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D017A62E-FAA2-4628-BA4F-4B30C0C5EE55}"/>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6173F25B-2EFB-4E8B-86DA-A834638D55B9}"/>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42847905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30088" eaLnBrk="0" fontAlgn="base" hangingPunct="0">
              <a:spcBef>
                <a:spcPct val="30000"/>
              </a:spcBef>
              <a:spcAft>
                <a:spcPct val="0"/>
              </a:spcAft>
              <a:defRPr/>
            </a:pPr>
            <a:endParaRPr lang="en-US" sz="1100" dirty="0">
              <a:solidFill>
                <a:prstClr val="black"/>
              </a:solidFill>
              <a:latin typeface="Arial"/>
              <a:ea typeface="ＭＳ Ｐゴシック" charset="-128"/>
            </a:endParaRPr>
          </a:p>
        </p:txBody>
      </p:sp>
      <p:sp>
        <p:nvSpPr>
          <p:cNvPr id="4" name="Slide Number Placeholder 3"/>
          <p:cNvSpPr>
            <a:spLocks noGrp="1"/>
          </p:cNvSpPr>
          <p:nvPr>
            <p:ph type="sldNum" sz="quarter" idx="5"/>
          </p:nvPr>
        </p:nvSpPr>
        <p:spPr/>
        <p:txBody>
          <a:bodyPr/>
          <a:lstStyle/>
          <a:p>
            <a:fld id="{4A2A2BB7-44E0-432B-87C8-060107797DD9}" type="slidenum">
              <a:rPr lang="en-US" smtClean="0"/>
              <a:t>42</a:t>
            </a:fld>
            <a:endParaRPr lang="en-US" dirty="0"/>
          </a:p>
        </p:txBody>
      </p:sp>
      <p:sp>
        <p:nvSpPr>
          <p:cNvPr id="5" name="Date Placeholder 4">
            <a:extLst>
              <a:ext uri="{FF2B5EF4-FFF2-40B4-BE49-F238E27FC236}">
                <a16:creationId xmlns:a16="http://schemas.microsoft.com/office/drawing/2014/main" id="{2A62AA9D-70B3-4284-A65C-584F65C20C44}"/>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60AD836F-6555-4F2F-8F67-2A52FC50C7A2}"/>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D900361C-997B-4C1B-AC9D-6F1BB5667858}"/>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41062830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b="0" dirty="0"/>
          </a:p>
        </p:txBody>
      </p:sp>
      <p:sp>
        <p:nvSpPr>
          <p:cNvPr id="4" name="Slide Number Placeholder 3"/>
          <p:cNvSpPr>
            <a:spLocks noGrp="1"/>
          </p:cNvSpPr>
          <p:nvPr>
            <p:ph type="sldNum" sz="quarter" idx="5"/>
          </p:nvPr>
        </p:nvSpPr>
        <p:spPr/>
        <p:txBody>
          <a:bodyPr/>
          <a:lstStyle/>
          <a:p>
            <a:fld id="{4A2A2BB7-44E0-432B-87C8-060107797DD9}" type="slidenum">
              <a:rPr lang="en-US" smtClean="0"/>
              <a:t>43</a:t>
            </a:fld>
            <a:endParaRPr lang="en-US" dirty="0"/>
          </a:p>
        </p:txBody>
      </p:sp>
      <p:sp>
        <p:nvSpPr>
          <p:cNvPr id="5" name="Date Placeholder 4">
            <a:extLst>
              <a:ext uri="{FF2B5EF4-FFF2-40B4-BE49-F238E27FC236}">
                <a16:creationId xmlns:a16="http://schemas.microsoft.com/office/drawing/2014/main" id="{02AA8C36-4D6C-485E-8112-CA740D6B1864}"/>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9D9CDFAE-C514-4DFA-A127-76957F2E339B}"/>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C583FF9F-89E2-4B2B-A4C6-08D407E34558}"/>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12651001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0176">
              <a:defRPr/>
            </a:pPr>
            <a:endParaRPr lang="en-US" sz="1100" dirty="0"/>
          </a:p>
        </p:txBody>
      </p:sp>
      <p:sp>
        <p:nvSpPr>
          <p:cNvPr id="4" name="Slide Number Placeholder 3"/>
          <p:cNvSpPr>
            <a:spLocks noGrp="1"/>
          </p:cNvSpPr>
          <p:nvPr>
            <p:ph type="sldNum" sz="quarter" idx="5"/>
          </p:nvPr>
        </p:nvSpPr>
        <p:spPr/>
        <p:txBody>
          <a:bodyPr/>
          <a:lstStyle/>
          <a:p>
            <a:fld id="{4A2A2BB7-44E0-432B-87C8-060107797DD9}" type="slidenum">
              <a:rPr lang="en-US" smtClean="0"/>
              <a:t>44</a:t>
            </a:fld>
            <a:endParaRPr lang="en-US" dirty="0"/>
          </a:p>
        </p:txBody>
      </p:sp>
      <p:sp>
        <p:nvSpPr>
          <p:cNvPr id="5" name="Date Placeholder 4">
            <a:extLst>
              <a:ext uri="{FF2B5EF4-FFF2-40B4-BE49-F238E27FC236}">
                <a16:creationId xmlns:a16="http://schemas.microsoft.com/office/drawing/2014/main" id="{F09FA0CE-A35D-455F-8727-F98002DA5F87}"/>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40C9510E-C7FD-42BA-B734-FFAD17A0BA90}"/>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1B273DB9-20CD-433F-9F47-F1E41DDB6785}"/>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42058381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1"/>
            <a:endParaRPr lang="en-US" dirty="0">
              <a:cs typeface="+mn-cs"/>
            </a:endParaRPr>
          </a:p>
        </p:txBody>
      </p:sp>
      <p:sp>
        <p:nvSpPr>
          <p:cNvPr id="4" name="Slide Number Placeholder 3"/>
          <p:cNvSpPr>
            <a:spLocks noGrp="1"/>
          </p:cNvSpPr>
          <p:nvPr>
            <p:ph type="sldNum" sz="quarter" idx="10"/>
          </p:nvPr>
        </p:nvSpPr>
        <p:spPr/>
        <p:txBody>
          <a:bodyPr/>
          <a:lstStyle/>
          <a:p>
            <a:fld id="{4A2A2BB7-44E0-432B-87C8-060107797DD9}" type="slidenum">
              <a:rPr lang="en-US" smtClean="0"/>
              <a:t>45</a:t>
            </a:fld>
            <a:endParaRPr lang="en-US"/>
          </a:p>
        </p:txBody>
      </p:sp>
      <p:sp>
        <p:nvSpPr>
          <p:cNvPr id="5" name="Date Placeholder 4">
            <a:extLst>
              <a:ext uri="{FF2B5EF4-FFF2-40B4-BE49-F238E27FC236}">
                <a16:creationId xmlns:a16="http://schemas.microsoft.com/office/drawing/2014/main" id="{F182CE9E-7AE2-48FE-A974-B57DBE94B734}"/>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02D3D0AA-93DF-44E0-93F2-BABB80A8CCBB}"/>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5A95D07A-71F7-497C-958A-B9FEE273DC39}"/>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23675327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1"/>
            <a:endParaRPr lang="en-US" sz="1100" dirty="0"/>
          </a:p>
        </p:txBody>
      </p:sp>
      <p:sp>
        <p:nvSpPr>
          <p:cNvPr id="4" name="Slide Number Placeholder 3"/>
          <p:cNvSpPr>
            <a:spLocks noGrp="1"/>
          </p:cNvSpPr>
          <p:nvPr>
            <p:ph type="sldNum" sz="quarter" idx="5"/>
          </p:nvPr>
        </p:nvSpPr>
        <p:spPr/>
        <p:txBody>
          <a:bodyPr/>
          <a:lstStyle/>
          <a:p>
            <a:fld id="{4A2A2BB7-44E0-432B-87C8-060107797DD9}" type="slidenum">
              <a:rPr lang="en-US" smtClean="0"/>
              <a:t>46</a:t>
            </a:fld>
            <a:endParaRPr lang="en-US" dirty="0"/>
          </a:p>
        </p:txBody>
      </p:sp>
      <p:sp>
        <p:nvSpPr>
          <p:cNvPr id="5" name="Date Placeholder 4">
            <a:extLst>
              <a:ext uri="{FF2B5EF4-FFF2-40B4-BE49-F238E27FC236}">
                <a16:creationId xmlns:a16="http://schemas.microsoft.com/office/drawing/2014/main" id="{194B8B26-E319-4EFD-B59D-C17FBBDC66A2}"/>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F586B539-CAEE-49ED-A1F7-60256792B312}"/>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29828607-DA17-4C5C-AB93-45472990DEF1}"/>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6066513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0176" rtl="1">
              <a:defRPr/>
            </a:pPr>
            <a:endParaRPr lang="en-US" kern="0" dirty="0">
              <a:solidFill>
                <a:srgbClr val="000000"/>
              </a:solidFill>
              <a:latin typeface="Arial" panose="020B0604020202020204" pitchFamily="34" charset="0"/>
              <a:ea typeface="Batang"/>
              <a:cs typeface="+mn-cs"/>
              <a:sym typeface="Arial"/>
            </a:endParaRPr>
          </a:p>
        </p:txBody>
      </p:sp>
      <p:sp>
        <p:nvSpPr>
          <p:cNvPr id="4" name="Slide Number Placeholder 3"/>
          <p:cNvSpPr>
            <a:spLocks noGrp="1"/>
          </p:cNvSpPr>
          <p:nvPr>
            <p:ph type="sldNum" sz="quarter" idx="5"/>
          </p:nvPr>
        </p:nvSpPr>
        <p:spPr/>
        <p:txBody>
          <a:bodyPr/>
          <a:lstStyle/>
          <a:p>
            <a:fld id="{4A2A2BB7-44E0-432B-87C8-060107797DD9}" type="slidenum">
              <a:rPr lang="en-US" smtClean="0"/>
              <a:t>47</a:t>
            </a:fld>
            <a:endParaRPr lang="en-US" dirty="0"/>
          </a:p>
        </p:txBody>
      </p:sp>
      <p:sp>
        <p:nvSpPr>
          <p:cNvPr id="5" name="Date Placeholder 4">
            <a:extLst>
              <a:ext uri="{FF2B5EF4-FFF2-40B4-BE49-F238E27FC236}">
                <a16:creationId xmlns:a16="http://schemas.microsoft.com/office/drawing/2014/main" id="{3105BA2F-735B-4774-93D8-10B05E0B8166}"/>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91F454AE-6533-41C4-8BDF-EC6771346B8C}"/>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BB5CF05B-52C8-41ED-8251-65C0A7B4DD6C}"/>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39974224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0176">
              <a:defRPr/>
            </a:pPr>
            <a:endParaRPr lang="en-US" baseline="0" dirty="0">
              <a:cs typeface="+mn-cs"/>
            </a:endParaRPr>
          </a:p>
        </p:txBody>
      </p:sp>
      <p:sp>
        <p:nvSpPr>
          <p:cNvPr id="4" name="Slide Number Placeholder 3"/>
          <p:cNvSpPr>
            <a:spLocks noGrp="1"/>
          </p:cNvSpPr>
          <p:nvPr>
            <p:ph type="sldNum" sz="quarter" idx="10"/>
          </p:nvPr>
        </p:nvSpPr>
        <p:spPr/>
        <p:txBody>
          <a:bodyPr/>
          <a:lstStyle/>
          <a:p>
            <a:pPr defTabSz="430088">
              <a:defRPr/>
            </a:pPr>
            <a:fld id="{4A2A2BB7-44E0-432B-87C8-060107797DD9}" type="slidenum">
              <a:rPr lang="en-US">
                <a:solidFill>
                  <a:prstClr val="black"/>
                </a:solidFill>
                <a:latin typeface="Calibri"/>
              </a:rPr>
              <a:pPr defTabSz="430088">
                <a:defRPr/>
              </a:pPr>
              <a:t>48</a:t>
            </a:fld>
            <a:endParaRPr lang="en-US">
              <a:solidFill>
                <a:prstClr val="black"/>
              </a:solidFill>
              <a:latin typeface="Calibri"/>
            </a:endParaRPr>
          </a:p>
        </p:txBody>
      </p:sp>
      <p:sp>
        <p:nvSpPr>
          <p:cNvPr id="5" name="Date Placeholder 4">
            <a:extLst>
              <a:ext uri="{FF2B5EF4-FFF2-40B4-BE49-F238E27FC236}">
                <a16:creationId xmlns:a16="http://schemas.microsoft.com/office/drawing/2014/main" id="{E7011495-F0D1-469B-93BE-B1C06913B3FD}"/>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46D71922-A8A7-4CD9-8553-6AFDF1EE8852}"/>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BE029131-40D9-4A51-B385-DA71AD1EE5FE}"/>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25523241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30088">
              <a:defRPr/>
            </a:pPr>
            <a:fld id="{4A2A2BB7-44E0-432B-87C8-060107797DD9}" type="slidenum">
              <a:rPr lang="en-US">
                <a:solidFill>
                  <a:prstClr val="black"/>
                </a:solidFill>
                <a:latin typeface="Calibri"/>
              </a:rPr>
              <a:pPr defTabSz="430088">
                <a:defRPr/>
              </a:pPr>
              <a:t>49</a:t>
            </a:fld>
            <a:endParaRPr lang="en-US">
              <a:solidFill>
                <a:prstClr val="black"/>
              </a:solidFill>
              <a:latin typeface="Calibri"/>
            </a:endParaRPr>
          </a:p>
        </p:txBody>
      </p:sp>
      <p:sp>
        <p:nvSpPr>
          <p:cNvPr id="5" name="Date Placeholder 4">
            <a:extLst>
              <a:ext uri="{FF2B5EF4-FFF2-40B4-BE49-F238E27FC236}">
                <a16:creationId xmlns:a16="http://schemas.microsoft.com/office/drawing/2014/main" id="{DBDA6AAB-2A67-4ADC-940A-F90F88D41A2C}"/>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5392D59F-85CF-44FF-90B7-79D44AE66EBC}"/>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19DAE398-5211-48BA-9B2E-6A36ACB657E3}"/>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59133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708025"/>
            <a:ext cx="4729163" cy="3546475"/>
          </a:xfrm>
        </p:spPr>
      </p:sp>
      <p:sp>
        <p:nvSpPr>
          <p:cNvPr id="3" name="Notes Placeholder 2"/>
          <p:cNvSpPr>
            <a:spLocks noGrp="1"/>
          </p:cNvSpPr>
          <p:nvPr>
            <p:ph type="body" idx="1"/>
          </p:nvPr>
        </p:nvSpPr>
        <p:spPr/>
        <p:txBody>
          <a:bodyPr>
            <a:normAutofit/>
          </a:bodyPr>
          <a:lstStyle/>
          <a:p>
            <a:pPr defTabSz="860176">
              <a:defRPr/>
            </a:pPr>
            <a:endParaRPr lang="en-US" dirty="0">
              <a:solidFill>
                <a:schemeClr val="tx1"/>
              </a:solidFill>
              <a:latin typeface="Roboto Condensed"/>
            </a:endParaRPr>
          </a:p>
        </p:txBody>
      </p:sp>
      <p:sp>
        <p:nvSpPr>
          <p:cNvPr id="4" name="Slide Number Placeholder 3"/>
          <p:cNvSpPr>
            <a:spLocks noGrp="1"/>
          </p:cNvSpPr>
          <p:nvPr>
            <p:ph type="sldNum" sz="quarter" idx="10"/>
          </p:nvPr>
        </p:nvSpPr>
        <p:spPr/>
        <p:txBody>
          <a:bodyPr/>
          <a:lstStyle/>
          <a:p>
            <a:pPr>
              <a:defRPr/>
            </a:pPr>
            <a:fld id="{730ED96E-1745-464B-A4EF-BA6E0644A088}" type="slidenum">
              <a:rPr lang="en-US" smtClean="0"/>
              <a:pPr>
                <a:defRPr/>
              </a:pPr>
              <a:t>5</a:t>
            </a:fld>
            <a:endParaRPr lang="en-US" dirty="0"/>
          </a:p>
        </p:txBody>
      </p:sp>
      <p:sp>
        <p:nvSpPr>
          <p:cNvPr id="5" name="Date Placeholder 4">
            <a:extLst>
              <a:ext uri="{FF2B5EF4-FFF2-40B4-BE49-F238E27FC236}">
                <a16:creationId xmlns:a16="http://schemas.microsoft.com/office/drawing/2014/main" id="{9DF176A4-07C4-420C-9489-4D6A52F79A45}"/>
              </a:ext>
            </a:extLst>
          </p:cNvPr>
          <p:cNvSpPr>
            <a:spLocks noGrp="1"/>
          </p:cNvSpPr>
          <p:nvPr>
            <p:ph type="dt" idx="1"/>
          </p:nvPr>
        </p:nvSpPr>
        <p:spPr/>
        <p:txBody>
          <a:bodyPr/>
          <a:lstStyle/>
          <a:p>
            <a:r>
              <a:rPr lang="en-US"/>
              <a:t>1 July 2020</a:t>
            </a:r>
            <a:endParaRPr lang="en-US" dirty="0"/>
          </a:p>
        </p:txBody>
      </p:sp>
      <p:sp>
        <p:nvSpPr>
          <p:cNvPr id="7" name="Header Placeholder 6">
            <a:extLst>
              <a:ext uri="{FF2B5EF4-FFF2-40B4-BE49-F238E27FC236}">
                <a16:creationId xmlns:a16="http://schemas.microsoft.com/office/drawing/2014/main" id="{60DE8D03-78FB-44AE-8BB8-3D10709B4148}"/>
              </a:ext>
            </a:extLst>
          </p:cNvPr>
          <p:cNvSpPr>
            <a:spLocks noGrp="1"/>
          </p:cNvSpPr>
          <p:nvPr>
            <p:ph type="hdr" sz="quarter"/>
          </p:nvPr>
        </p:nvSpPr>
        <p:spPr/>
        <p:txBody>
          <a:bodyPr/>
          <a:lstStyle/>
          <a:p>
            <a:r>
              <a:rPr lang="en-GB"/>
              <a:t>RICCAR Webinar Series – Module 1</a:t>
            </a:r>
            <a:endParaRPr lang="en-US" dirty="0"/>
          </a:p>
        </p:txBody>
      </p:sp>
      <p:sp>
        <p:nvSpPr>
          <p:cNvPr id="9" name="Footer Placeholder 5">
            <a:extLst>
              <a:ext uri="{FF2B5EF4-FFF2-40B4-BE49-F238E27FC236}">
                <a16:creationId xmlns:a16="http://schemas.microsoft.com/office/drawing/2014/main" id="{3ABADCCA-DAE0-4F9B-B61F-22CDE0AF94F9}"/>
              </a:ext>
            </a:extLst>
          </p:cNvPr>
          <p:cNvSpPr>
            <a:spLocks noGrp="1"/>
          </p:cNvSpPr>
          <p:nvPr>
            <p:ph type="ftr" sz="quarter" idx="4"/>
          </p:nvPr>
        </p:nvSpPr>
        <p:spPr>
          <a:xfrm>
            <a:off x="0" y="8829967"/>
            <a:ext cx="3037840" cy="464820"/>
          </a:xfrm>
        </p:spPr>
        <p:txBody>
          <a:bodyPr/>
          <a:lstStyle/>
          <a:p>
            <a:r>
              <a:rPr lang="en-GB" dirty="0"/>
              <a:t>www.riccar.org </a:t>
            </a:r>
          </a:p>
          <a:p>
            <a:r>
              <a:rPr lang="en-US" dirty="0"/>
              <a:t>www.unescwa.org </a:t>
            </a:r>
          </a:p>
        </p:txBody>
      </p:sp>
    </p:spTree>
    <p:extLst>
      <p:ext uri="{BB962C8B-B14F-4D97-AF65-F5344CB8AC3E}">
        <p14:creationId xmlns:p14="http://schemas.microsoft.com/office/powerpoint/2010/main" val="6959266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1"/>
            <a:endParaRPr lang="en-US" dirty="0"/>
          </a:p>
        </p:txBody>
      </p:sp>
      <p:sp>
        <p:nvSpPr>
          <p:cNvPr id="4" name="Slide Number Placeholder 3"/>
          <p:cNvSpPr>
            <a:spLocks noGrp="1"/>
          </p:cNvSpPr>
          <p:nvPr>
            <p:ph type="sldNum" sz="quarter" idx="10"/>
          </p:nvPr>
        </p:nvSpPr>
        <p:spPr/>
        <p:txBody>
          <a:bodyPr/>
          <a:lstStyle/>
          <a:p>
            <a:pPr defTabSz="430088">
              <a:defRPr/>
            </a:pPr>
            <a:fld id="{4A2A2BB7-44E0-432B-87C8-060107797DD9}" type="slidenum">
              <a:rPr lang="en-US">
                <a:solidFill>
                  <a:prstClr val="black"/>
                </a:solidFill>
                <a:latin typeface="Calibri"/>
              </a:rPr>
              <a:pPr defTabSz="430088">
                <a:defRPr/>
              </a:pPr>
              <a:t>50</a:t>
            </a:fld>
            <a:endParaRPr lang="en-US">
              <a:solidFill>
                <a:prstClr val="black"/>
              </a:solidFill>
              <a:latin typeface="Calibri"/>
            </a:endParaRPr>
          </a:p>
        </p:txBody>
      </p:sp>
      <p:sp>
        <p:nvSpPr>
          <p:cNvPr id="5" name="Date Placeholder 4">
            <a:extLst>
              <a:ext uri="{FF2B5EF4-FFF2-40B4-BE49-F238E27FC236}">
                <a16:creationId xmlns:a16="http://schemas.microsoft.com/office/drawing/2014/main" id="{8E6C076C-241F-4CC6-95A6-D05F905FA37D}"/>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1146ABD3-BF0B-4789-8C8A-B8EFC88E9B47}"/>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D9E478A5-8C8B-4011-92D2-124ADD2691AD}"/>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22371438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sz="1100" dirty="0"/>
          </a:p>
        </p:txBody>
      </p:sp>
      <p:sp>
        <p:nvSpPr>
          <p:cNvPr id="4" name="Slide Number Placeholder 3"/>
          <p:cNvSpPr>
            <a:spLocks noGrp="1"/>
          </p:cNvSpPr>
          <p:nvPr>
            <p:ph type="sldNum" sz="quarter" idx="10"/>
          </p:nvPr>
        </p:nvSpPr>
        <p:spPr/>
        <p:txBody>
          <a:bodyPr/>
          <a:lstStyle/>
          <a:p>
            <a:pPr defTabSz="430088">
              <a:defRPr/>
            </a:pPr>
            <a:fld id="{4A2A2BB7-44E0-432B-87C8-060107797DD9}" type="slidenum">
              <a:rPr lang="en-US">
                <a:solidFill>
                  <a:prstClr val="black"/>
                </a:solidFill>
                <a:latin typeface="Calibri"/>
              </a:rPr>
              <a:pPr defTabSz="430088">
                <a:defRPr/>
              </a:pPr>
              <a:t>51</a:t>
            </a:fld>
            <a:endParaRPr lang="en-US">
              <a:solidFill>
                <a:prstClr val="black"/>
              </a:solidFill>
              <a:latin typeface="Calibri"/>
            </a:endParaRPr>
          </a:p>
        </p:txBody>
      </p:sp>
      <p:sp>
        <p:nvSpPr>
          <p:cNvPr id="5" name="Date Placeholder 4">
            <a:extLst>
              <a:ext uri="{FF2B5EF4-FFF2-40B4-BE49-F238E27FC236}">
                <a16:creationId xmlns:a16="http://schemas.microsoft.com/office/drawing/2014/main" id="{0C8DA1AE-E163-40E7-9D08-93717C138FA5}"/>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8345FFD5-DF03-499C-8C78-08F025191D68}"/>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C9AD3A2F-BDEC-4869-AAE3-120E7F43E64A}"/>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20391108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0176" rtl="1">
              <a:defRPr/>
            </a:pPr>
            <a:endParaRPr lang="en-US" sz="1100" dirty="0"/>
          </a:p>
        </p:txBody>
      </p:sp>
      <p:sp>
        <p:nvSpPr>
          <p:cNvPr id="4" name="Slide Number Placeholder 3"/>
          <p:cNvSpPr>
            <a:spLocks noGrp="1"/>
          </p:cNvSpPr>
          <p:nvPr>
            <p:ph type="sldNum" sz="quarter" idx="5"/>
          </p:nvPr>
        </p:nvSpPr>
        <p:spPr/>
        <p:txBody>
          <a:bodyPr/>
          <a:lstStyle/>
          <a:p>
            <a:fld id="{4A2A2BB7-44E0-432B-87C8-060107797DD9}" type="slidenum">
              <a:rPr lang="en-US" smtClean="0"/>
              <a:t>52</a:t>
            </a:fld>
            <a:endParaRPr lang="en-US" dirty="0"/>
          </a:p>
        </p:txBody>
      </p:sp>
      <p:sp>
        <p:nvSpPr>
          <p:cNvPr id="5" name="Date Placeholder 4">
            <a:extLst>
              <a:ext uri="{FF2B5EF4-FFF2-40B4-BE49-F238E27FC236}">
                <a16:creationId xmlns:a16="http://schemas.microsoft.com/office/drawing/2014/main" id="{EBBC5B46-A9D9-41F6-A651-9A569CC53440}"/>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0D53C369-ACEE-430B-945C-0C5622EB7B9A}"/>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6C0740D6-8514-4B2C-AF3C-209A07021BA3}"/>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25873703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10"/>
          </p:nvPr>
        </p:nvSpPr>
        <p:spPr/>
        <p:txBody>
          <a:bodyPr/>
          <a:lstStyle/>
          <a:p>
            <a:fld id="{4A2A2BB7-44E0-432B-87C8-060107797DD9}" type="slidenum">
              <a:rPr lang="en-US" smtClean="0"/>
              <a:t>53</a:t>
            </a:fld>
            <a:endParaRPr lang="en-US"/>
          </a:p>
        </p:txBody>
      </p:sp>
      <p:sp>
        <p:nvSpPr>
          <p:cNvPr id="5" name="Date Placeholder 4">
            <a:extLst>
              <a:ext uri="{FF2B5EF4-FFF2-40B4-BE49-F238E27FC236}">
                <a16:creationId xmlns:a16="http://schemas.microsoft.com/office/drawing/2014/main" id="{C8B555A5-EDC2-458F-9EAC-A9BE84122B2C}"/>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8FB96D99-FB73-423B-8DD8-854DDD7BD378}"/>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DE056851-EF41-4FAF-998F-83AFE0DA9B15}"/>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27860145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0176">
              <a:defRPr/>
            </a:pPr>
            <a:endParaRPr lang="en-US" sz="1100" dirty="0"/>
          </a:p>
        </p:txBody>
      </p:sp>
      <p:sp>
        <p:nvSpPr>
          <p:cNvPr id="4" name="Slide Number Placeholder 3"/>
          <p:cNvSpPr>
            <a:spLocks noGrp="1"/>
          </p:cNvSpPr>
          <p:nvPr>
            <p:ph type="sldNum" sz="quarter" idx="5"/>
          </p:nvPr>
        </p:nvSpPr>
        <p:spPr/>
        <p:txBody>
          <a:bodyPr/>
          <a:lstStyle/>
          <a:p>
            <a:fld id="{4A2A2BB7-44E0-432B-87C8-060107797DD9}" type="slidenum">
              <a:rPr lang="en-US" smtClean="0"/>
              <a:t>54</a:t>
            </a:fld>
            <a:endParaRPr lang="en-US" dirty="0"/>
          </a:p>
        </p:txBody>
      </p:sp>
      <p:sp>
        <p:nvSpPr>
          <p:cNvPr id="5" name="Date Placeholder 4">
            <a:extLst>
              <a:ext uri="{FF2B5EF4-FFF2-40B4-BE49-F238E27FC236}">
                <a16:creationId xmlns:a16="http://schemas.microsoft.com/office/drawing/2014/main" id="{F818E037-0D1D-4DAE-A579-2927D072E18D}"/>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88FA4390-6D5C-440D-BA81-3A7D6B0E8249}"/>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4AF1AADA-612F-469C-B2EA-69BB522E5186}"/>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19962624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GB" baseline="0" dirty="0"/>
              <a:t>RKH – has all the GIS files, and all bias-corrected RCM outputs</a:t>
            </a:r>
          </a:p>
          <a:p>
            <a:pPr algn="l" rtl="0"/>
            <a:r>
              <a:rPr lang="en-GB" baseline="0" dirty="0"/>
              <a:t>ESGS has the raw output from the RCM modelling </a:t>
            </a:r>
            <a:r>
              <a:rPr lang="en-GB" baseline="0" dirty="0" err="1"/>
              <a:t>expiriments</a:t>
            </a:r>
            <a:r>
              <a:rPr lang="en-GB" baseline="0" dirty="0"/>
              <a:t> </a:t>
            </a:r>
            <a:endParaRPr lang="en-US" baseline="0" dirty="0"/>
          </a:p>
        </p:txBody>
      </p:sp>
      <p:sp>
        <p:nvSpPr>
          <p:cNvPr id="4" name="Slide Number Placeholder 3"/>
          <p:cNvSpPr>
            <a:spLocks noGrp="1"/>
          </p:cNvSpPr>
          <p:nvPr>
            <p:ph type="sldNum" sz="quarter" idx="10"/>
          </p:nvPr>
        </p:nvSpPr>
        <p:spPr/>
        <p:txBody>
          <a:bodyPr/>
          <a:lstStyle/>
          <a:p>
            <a:fld id="{4A2A2BB7-44E0-432B-87C8-060107797DD9}" type="slidenum">
              <a:rPr lang="en-US" smtClean="0"/>
              <a:pPr/>
              <a:t>55</a:t>
            </a:fld>
            <a:endParaRPr lang="en-US"/>
          </a:p>
        </p:txBody>
      </p:sp>
      <p:sp>
        <p:nvSpPr>
          <p:cNvPr id="5" name="Date Placeholder 4">
            <a:extLst>
              <a:ext uri="{FF2B5EF4-FFF2-40B4-BE49-F238E27FC236}">
                <a16:creationId xmlns:a16="http://schemas.microsoft.com/office/drawing/2014/main" id="{C015E5D9-4F8E-45FA-B696-4D7CCB27E604}"/>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1ADBC672-B6F3-4A28-B29D-B1165CC0292A}"/>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8D8DF15A-7C19-4249-B292-53C8C1E842CE}"/>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38690586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1" dirty="0"/>
          </a:p>
        </p:txBody>
      </p:sp>
      <p:sp>
        <p:nvSpPr>
          <p:cNvPr id="4" name="Slide Number Placeholder 3"/>
          <p:cNvSpPr>
            <a:spLocks noGrp="1"/>
          </p:cNvSpPr>
          <p:nvPr>
            <p:ph type="sldNum" sz="quarter" idx="5"/>
          </p:nvPr>
        </p:nvSpPr>
        <p:spPr/>
        <p:txBody>
          <a:bodyPr/>
          <a:lstStyle/>
          <a:p>
            <a:fld id="{4A2A2BB7-44E0-432B-87C8-060107797DD9}" type="slidenum">
              <a:rPr lang="en-US" smtClean="0"/>
              <a:t>56</a:t>
            </a:fld>
            <a:endParaRPr lang="en-US" dirty="0"/>
          </a:p>
        </p:txBody>
      </p:sp>
      <p:sp>
        <p:nvSpPr>
          <p:cNvPr id="5" name="Date Placeholder 4">
            <a:extLst>
              <a:ext uri="{FF2B5EF4-FFF2-40B4-BE49-F238E27FC236}">
                <a16:creationId xmlns:a16="http://schemas.microsoft.com/office/drawing/2014/main" id="{FD325EDF-0076-4500-95CC-E3C79891258E}"/>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21B62585-0736-4A69-AF3B-A07AEB930718}"/>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9C43EDBB-6A68-46A2-B606-ACEB7FA70038}"/>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22841807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b="1" dirty="0"/>
          </a:p>
        </p:txBody>
      </p:sp>
      <p:sp>
        <p:nvSpPr>
          <p:cNvPr id="4" name="Slide Number Placeholder 3"/>
          <p:cNvSpPr>
            <a:spLocks noGrp="1"/>
          </p:cNvSpPr>
          <p:nvPr>
            <p:ph type="sldNum" sz="quarter" idx="10"/>
          </p:nvPr>
        </p:nvSpPr>
        <p:spPr/>
        <p:txBody>
          <a:bodyPr/>
          <a:lstStyle/>
          <a:p>
            <a:fld id="{4A2A2BB7-44E0-432B-87C8-060107797DD9}" type="slidenum">
              <a:rPr lang="en-US" smtClean="0"/>
              <a:pPr/>
              <a:t>57</a:t>
            </a:fld>
            <a:endParaRPr lang="en-US"/>
          </a:p>
        </p:txBody>
      </p:sp>
      <p:sp>
        <p:nvSpPr>
          <p:cNvPr id="5" name="Date Placeholder 4">
            <a:extLst>
              <a:ext uri="{FF2B5EF4-FFF2-40B4-BE49-F238E27FC236}">
                <a16:creationId xmlns:a16="http://schemas.microsoft.com/office/drawing/2014/main" id="{F7250F8D-58CD-4C0F-919E-C5666A017A15}"/>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D0B859AC-86BF-4C9A-991E-B06E843EA725}"/>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1B6DAE54-A42B-4A1E-9A3F-23C1BB6A01C9}"/>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26429609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1"/>
            <a:endParaRPr lang="en-US" sz="1100" dirty="0">
              <a:solidFill>
                <a:srgbClr val="171616"/>
              </a:solidFill>
              <a:latin typeface="Roboto Condensed"/>
            </a:endParaRPr>
          </a:p>
        </p:txBody>
      </p:sp>
      <p:sp>
        <p:nvSpPr>
          <p:cNvPr id="4" name="Slide Number Placeholder 3"/>
          <p:cNvSpPr>
            <a:spLocks noGrp="1"/>
          </p:cNvSpPr>
          <p:nvPr>
            <p:ph type="sldNum" sz="quarter" idx="5"/>
          </p:nvPr>
        </p:nvSpPr>
        <p:spPr/>
        <p:txBody>
          <a:bodyPr/>
          <a:lstStyle/>
          <a:p>
            <a:fld id="{4A2A2BB7-44E0-432B-87C8-060107797DD9}" type="slidenum">
              <a:rPr lang="en-US" smtClean="0"/>
              <a:t>58</a:t>
            </a:fld>
            <a:endParaRPr lang="en-US" dirty="0"/>
          </a:p>
        </p:txBody>
      </p:sp>
      <p:sp>
        <p:nvSpPr>
          <p:cNvPr id="5" name="Date Placeholder 4">
            <a:extLst>
              <a:ext uri="{FF2B5EF4-FFF2-40B4-BE49-F238E27FC236}">
                <a16:creationId xmlns:a16="http://schemas.microsoft.com/office/drawing/2014/main" id="{414B6AE9-26F0-4614-ABDA-636BF471AFCC}"/>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E6782683-874A-47BA-8B56-08755FFFD97B}"/>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31793B67-15DF-4044-AEC7-35EFECDB0648}"/>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9156838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708025"/>
            <a:ext cx="4729163" cy="3546475"/>
          </a:xfrm>
        </p:spPr>
      </p:sp>
      <p:sp>
        <p:nvSpPr>
          <p:cNvPr id="3" name="Notes Placeholder 2"/>
          <p:cNvSpPr>
            <a:spLocks noGrp="1"/>
          </p:cNvSpPr>
          <p:nvPr>
            <p:ph type="body" idx="1"/>
          </p:nvPr>
        </p:nvSpPr>
        <p:spPr/>
        <p:txBody>
          <a:bodyPr/>
          <a:lstStyle/>
          <a:p>
            <a:pPr lvl="0" algn="l" rtl="1">
              <a:defRPr/>
            </a:pPr>
            <a:endParaRPr lang="en-GB" dirty="0">
              <a:cs typeface="+mn-cs"/>
            </a:endParaRPr>
          </a:p>
        </p:txBody>
      </p:sp>
      <p:sp>
        <p:nvSpPr>
          <p:cNvPr id="4" name="Slide Number Placeholder 3"/>
          <p:cNvSpPr>
            <a:spLocks noGrp="1"/>
          </p:cNvSpPr>
          <p:nvPr>
            <p:ph type="sldNum" sz="quarter" idx="10"/>
          </p:nvPr>
        </p:nvSpPr>
        <p:spPr/>
        <p:txBody>
          <a:bodyPr/>
          <a:lstStyle/>
          <a:p>
            <a:pPr defTabSz="430088" fontAlgn="base">
              <a:spcBef>
                <a:spcPct val="0"/>
              </a:spcBef>
              <a:spcAft>
                <a:spcPct val="0"/>
              </a:spcAft>
              <a:defRPr/>
            </a:pPr>
            <a:fld id="{4A2A2BB7-44E0-432B-87C8-060107797DD9}" type="slidenum">
              <a:rPr lang="en-US">
                <a:solidFill>
                  <a:prstClr val="black"/>
                </a:solidFill>
                <a:ea typeface="ＭＳ Ｐゴシック" charset="0"/>
              </a:rPr>
              <a:pPr defTabSz="430088" fontAlgn="base">
                <a:spcBef>
                  <a:spcPct val="0"/>
                </a:spcBef>
                <a:spcAft>
                  <a:spcPct val="0"/>
                </a:spcAft>
                <a:defRPr/>
              </a:pPr>
              <a:t>59</a:t>
            </a:fld>
            <a:endParaRPr lang="en-US" dirty="0">
              <a:solidFill>
                <a:prstClr val="black"/>
              </a:solidFill>
              <a:ea typeface="ＭＳ Ｐゴシック" charset="0"/>
            </a:endParaRPr>
          </a:p>
        </p:txBody>
      </p:sp>
      <p:sp>
        <p:nvSpPr>
          <p:cNvPr id="5" name="Date Placeholder 4">
            <a:extLst>
              <a:ext uri="{FF2B5EF4-FFF2-40B4-BE49-F238E27FC236}">
                <a16:creationId xmlns:a16="http://schemas.microsoft.com/office/drawing/2014/main" id="{38B8C465-4CDB-4483-A6AE-49E187744577}"/>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02ACF6FA-E8B1-4E9B-A779-39CB0C3DA01F}"/>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DE0944CD-05C6-4F4F-87EB-C285288EA3EE}"/>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2991068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30088" eaLnBrk="0" fontAlgn="base" hangingPunct="0">
              <a:spcBef>
                <a:spcPct val="30000"/>
              </a:spcBef>
              <a:spcAft>
                <a:spcPct val="0"/>
              </a:spcAft>
              <a:defRPr/>
            </a:pPr>
            <a:endParaRPr lang="en-US" b="0" dirty="0">
              <a:latin typeface="Arial" pitchFamily="34" charset="0"/>
              <a:cs typeface="+mj-cs"/>
            </a:endParaRPr>
          </a:p>
        </p:txBody>
      </p:sp>
      <p:sp>
        <p:nvSpPr>
          <p:cNvPr id="4" name="Slide Number Placeholder 3"/>
          <p:cNvSpPr>
            <a:spLocks noGrp="1"/>
          </p:cNvSpPr>
          <p:nvPr>
            <p:ph type="sldNum" sz="quarter" idx="5"/>
          </p:nvPr>
        </p:nvSpPr>
        <p:spPr/>
        <p:txBody>
          <a:bodyPr/>
          <a:lstStyle/>
          <a:p>
            <a:fld id="{4A2A2BB7-44E0-432B-87C8-060107797DD9}" type="slidenum">
              <a:rPr lang="en-US" smtClean="0"/>
              <a:t>6</a:t>
            </a:fld>
            <a:endParaRPr lang="en-US" dirty="0"/>
          </a:p>
        </p:txBody>
      </p:sp>
      <p:sp>
        <p:nvSpPr>
          <p:cNvPr id="5" name="Date Placeholder 4">
            <a:extLst>
              <a:ext uri="{FF2B5EF4-FFF2-40B4-BE49-F238E27FC236}">
                <a16:creationId xmlns:a16="http://schemas.microsoft.com/office/drawing/2014/main" id="{4F40295B-8E1D-4301-9C47-3848EB047D82}"/>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4FEDF029-B671-4CA8-A642-1EA36AC441CB}"/>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21190FBE-AE44-4C4F-956A-418B8083D6AC}"/>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10342835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708025"/>
            <a:ext cx="4729163" cy="3546475"/>
          </a:xfrm>
        </p:spPr>
      </p:sp>
      <p:sp>
        <p:nvSpPr>
          <p:cNvPr id="3" name="Notes Placeholder 2"/>
          <p:cNvSpPr>
            <a:spLocks noGrp="1"/>
          </p:cNvSpPr>
          <p:nvPr>
            <p:ph type="body" idx="1"/>
          </p:nvPr>
        </p:nvSpPr>
        <p:spPr/>
        <p:txBody>
          <a:bodyPr/>
          <a:lstStyle/>
          <a:p>
            <a:pPr defTabSz="860176" rtl="1">
              <a:defRPr/>
            </a:pPr>
            <a:endParaRPr lang="en-US" dirty="0">
              <a:cs typeface="+mn-cs"/>
            </a:endParaRPr>
          </a:p>
        </p:txBody>
      </p:sp>
      <p:sp>
        <p:nvSpPr>
          <p:cNvPr id="4" name="Slide Number Placeholder 3"/>
          <p:cNvSpPr>
            <a:spLocks noGrp="1"/>
          </p:cNvSpPr>
          <p:nvPr>
            <p:ph type="sldNum" sz="quarter" idx="5"/>
          </p:nvPr>
        </p:nvSpPr>
        <p:spPr/>
        <p:txBody>
          <a:bodyPr/>
          <a:lstStyle/>
          <a:p>
            <a:pPr defTabSz="430088" fontAlgn="base">
              <a:spcBef>
                <a:spcPct val="0"/>
              </a:spcBef>
              <a:spcAft>
                <a:spcPct val="0"/>
              </a:spcAft>
              <a:defRPr/>
            </a:pPr>
            <a:fld id="{173D6A04-D356-5A42-B3CA-CD60BD5F91DD}" type="slidenum">
              <a:rPr lang="en-US">
                <a:solidFill>
                  <a:prstClr val="black"/>
                </a:solidFill>
                <a:ea typeface="ＭＳ Ｐゴシック" charset="0"/>
              </a:rPr>
              <a:pPr defTabSz="430088" fontAlgn="base">
                <a:spcBef>
                  <a:spcPct val="0"/>
                </a:spcBef>
                <a:spcAft>
                  <a:spcPct val="0"/>
                </a:spcAft>
                <a:defRPr/>
              </a:pPr>
              <a:t>60</a:t>
            </a:fld>
            <a:endParaRPr lang="en-US" dirty="0">
              <a:solidFill>
                <a:prstClr val="black"/>
              </a:solidFill>
              <a:ea typeface="ＭＳ Ｐゴシック" charset="0"/>
            </a:endParaRPr>
          </a:p>
        </p:txBody>
      </p:sp>
      <p:sp>
        <p:nvSpPr>
          <p:cNvPr id="5" name="Date Placeholder 4">
            <a:extLst>
              <a:ext uri="{FF2B5EF4-FFF2-40B4-BE49-F238E27FC236}">
                <a16:creationId xmlns:a16="http://schemas.microsoft.com/office/drawing/2014/main" id="{FD7932A0-566F-441C-8374-E9657D0BBFBD}"/>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7C747B5C-5323-4989-9937-D19B5B1D26F4}"/>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428FE7A8-9AFE-4C4D-87A5-B2E0828DFDD0}"/>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41106596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708025"/>
            <a:ext cx="4729163" cy="3546475"/>
          </a:xfrm>
        </p:spPr>
      </p:sp>
      <p:sp>
        <p:nvSpPr>
          <p:cNvPr id="3" name="Notes Placeholder 2"/>
          <p:cNvSpPr>
            <a:spLocks noGrp="1"/>
          </p:cNvSpPr>
          <p:nvPr>
            <p:ph type="body" idx="1"/>
          </p:nvPr>
        </p:nvSpPr>
        <p:spPr/>
        <p:txBody>
          <a:bodyPr/>
          <a:lstStyle/>
          <a:p>
            <a:pPr algn="l"/>
            <a:endParaRPr lang="en-US" b="1" dirty="0"/>
          </a:p>
        </p:txBody>
      </p:sp>
      <p:sp>
        <p:nvSpPr>
          <p:cNvPr id="4" name="Slide Number Placeholder 3"/>
          <p:cNvSpPr>
            <a:spLocks noGrp="1"/>
          </p:cNvSpPr>
          <p:nvPr>
            <p:ph type="sldNum" sz="quarter" idx="5"/>
          </p:nvPr>
        </p:nvSpPr>
        <p:spPr/>
        <p:txBody>
          <a:bodyPr/>
          <a:lstStyle/>
          <a:p>
            <a:pPr defTabSz="430088" fontAlgn="base">
              <a:spcBef>
                <a:spcPct val="0"/>
              </a:spcBef>
              <a:spcAft>
                <a:spcPct val="0"/>
              </a:spcAft>
              <a:defRPr/>
            </a:pPr>
            <a:fld id="{173D6A04-D356-5A42-B3CA-CD60BD5F91DD}" type="slidenum">
              <a:rPr lang="en-US">
                <a:solidFill>
                  <a:prstClr val="black"/>
                </a:solidFill>
                <a:ea typeface="ＭＳ Ｐゴシック" charset="0"/>
              </a:rPr>
              <a:pPr defTabSz="430088" fontAlgn="base">
                <a:spcBef>
                  <a:spcPct val="0"/>
                </a:spcBef>
                <a:spcAft>
                  <a:spcPct val="0"/>
                </a:spcAft>
                <a:defRPr/>
              </a:pPr>
              <a:t>61</a:t>
            </a:fld>
            <a:endParaRPr lang="en-US" dirty="0">
              <a:solidFill>
                <a:prstClr val="black"/>
              </a:solidFill>
              <a:ea typeface="ＭＳ Ｐゴシック" charset="0"/>
            </a:endParaRPr>
          </a:p>
        </p:txBody>
      </p:sp>
      <p:sp>
        <p:nvSpPr>
          <p:cNvPr id="5" name="Date Placeholder 4">
            <a:extLst>
              <a:ext uri="{FF2B5EF4-FFF2-40B4-BE49-F238E27FC236}">
                <a16:creationId xmlns:a16="http://schemas.microsoft.com/office/drawing/2014/main" id="{55186C74-96E3-4837-8CE5-1F9DB94E9B79}"/>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D9923DD9-8D47-48A6-8395-031054C3D63A}"/>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ED5DCE1C-F4F4-408A-B68A-AFAC057F0E10}"/>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5753320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2A2BB7-44E0-432B-87C8-060107797DD9}" type="slidenum">
              <a:rPr lang="en-US" smtClean="0"/>
              <a:t>62</a:t>
            </a:fld>
            <a:endParaRPr lang="en-US" dirty="0"/>
          </a:p>
        </p:txBody>
      </p:sp>
      <p:sp>
        <p:nvSpPr>
          <p:cNvPr id="5" name="Date Placeholder 4">
            <a:extLst>
              <a:ext uri="{FF2B5EF4-FFF2-40B4-BE49-F238E27FC236}">
                <a16:creationId xmlns:a16="http://schemas.microsoft.com/office/drawing/2014/main" id="{81ECC774-C0F9-47D8-8DDD-7CB2C600EB6B}"/>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08A0BC22-D85A-45FA-8096-DCE4FD2D2806}"/>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233B14EA-77E8-4398-BE16-856B9AFFA8F8}"/>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27843306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4A2A2BB7-44E0-432B-87C8-060107797DD9}" type="slidenum">
              <a:rPr lang="en-US" smtClean="0"/>
              <a:t>63</a:t>
            </a:fld>
            <a:endParaRPr lang="en-US" dirty="0"/>
          </a:p>
        </p:txBody>
      </p:sp>
      <p:sp>
        <p:nvSpPr>
          <p:cNvPr id="5" name="Date Placeholder 4">
            <a:extLst>
              <a:ext uri="{FF2B5EF4-FFF2-40B4-BE49-F238E27FC236}">
                <a16:creationId xmlns:a16="http://schemas.microsoft.com/office/drawing/2014/main" id="{BB9388EB-CCA3-46D2-87FE-EDA10891E228}"/>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DB04428B-1B3B-4A6C-B420-9637B017DA7D}"/>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DAEA2969-00B4-4557-A8D2-F899D2E8E556}"/>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6543022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b="0" dirty="0"/>
          </a:p>
        </p:txBody>
      </p:sp>
      <p:sp>
        <p:nvSpPr>
          <p:cNvPr id="4" name="Slide Number Placeholder 3"/>
          <p:cNvSpPr>
            <a:spLocks noGrp="1"/>
          </p:cNvSpPr>
          <p:nvPr>
            <p:ph type="sldNum" sz="quarter" idx="5"/>
          </p:nvPr>
        </p:nvSpPr>
        <p:spPr/>
        <p:txBody>
          <a:bodyPr/>
          <a:lstStyle/>
          <a:p>
            <a:fld id="{4A2A2BB7-44E0-432B-87C8-060107797DD9}" type="slidenum">
              <a:rPr lang="en-US" smtClean="0"/>
              <a:t>64</a:t>
            </a:fld>
            <a:endParaRPr lang="en-US" dirty="0"/>
          </a:p>
        </p:txBody>
      </p:sp>
      <p:sp>
        <p:nvSpPr>
          <p:cNvPr id="5" name="Date Placeholder 4">
            <a:extLst>
              <a:ext uri="{FF2B5EF4-FFF2-40B4-BE49-F238E27FC236}">
                <a16:creationId xmlns:a16="http://schemas.microsoft.com/office/drawing/2014/main" id="{7117E105-318B-42F2-84ED-2ECD0EC1AD56}"/>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36126A20-E0D8-4E51-B3E6-9BB6BBADF235}"/>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A8357259-B8CE-4B34-80F8-B1891CC92A77}"/>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3034220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sz="1100" dirty="0">
              <a:solidFill>
                <a:prstClr val="black"/>
              </a:solidFill>
            </a:endParaRPr>
          </a:p>
        </p:txBody>
      </p:sp>
      <p:sp>
        <p:nvSpPr>
          <p:cNvPr id="4" name="Slide Number Placeholder 3"/>
          <p:cNvSpPr>
            <a:spLocks noGrp="1"/>
          </p:cNvSpPr>
          <p:nvPr>
            <p:ph type="sldNum" sz="quarter" idx="5"/>
          </p:nvPr>
        </p:nvSpPr>
        <p:spPr/>
        <p:txBody>
          <a:bodyPr/>
          <a:lstStyle/>
          <a:p>
            <a:fld id="{4A2A2BB7-44E0-432B-87C8-060107797DD9}" type="slidenum">
              <a:rPr lang="en-US" smtClean="0"/>
              <a:t>7</a:t>
            </a:fld>
            <a:endParaRPr lang="en-US"/>
          </a:p>
        </p:txBody>
      </p:sp>
      <p:sp>
        <p:nvSpPr>
          <p:cNvPr id="5" name="Date Placeholder 4">
            <a:extLst>
              <a:ext uri="{FF2B5EF4-FFF2-40B4-BE49-F238E27FC236}">
                <a16:creationId xmlns:a16="http://schemas.microsoft.com/office/drawing/2014/main" id="{34108789-85C9-4C4F-BB7B-16E9D7496093}"/>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FA389F54-FEF3-401A-B3BD-FF9370042400}"/>
              </a:ext>
            </a:extLst>
          </p:cNvPr>
          <p:cNvSpPr>
            <a:spLocks noGrp="1"/>
          </p:cNvSpPr>
          <p:nvPr>
            <p:ph type="ftr" sz="quarter" idx="4"/>
          </p:nvPr>
        </p:nvSpPr>
        <p:spPr/>
        <p:txBody>
          <a:bodyPr/>
          <a:lstStyle/>
          <a:p>
            <a:r>
              <a:rPr lang="en-GB" dirty="0"/>
              <a:t>www.riccar.org </a:t>
            </a:r>
          </a:p>
          <a:p>
            <a:r>
              <a:rPr lang="en-US" dirty="0"/>
              <a:t>www.unescwa.org </a:t>
            </a:r>
          </a:p>
        </p:txBody>
      </p:sp>
      <p:sp>
        <p:nvSpPr>
          <p:cNvPr id="7" name="Header Placeholder 6">
            <a:extLst>
              <a:ext uri="{FF2B5EF4-FFF2-40B4-BE49-F238E27FC236}">
                <a16:creationId xmlns:a16="http://schemas.microsoft.com/office/drawing/2014/main" id="{1A0D8BEC-4D2A-4930-9024-65945B8FAA47}"/>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3199884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0176">
              <a:defRPr/>
            </a:pPr>
            <a:endParaRPr lang="en-US" kern="1200" dirty="0">
              <a:solidFill>
                <a:schemeClr val="tx1"/>
              </a:solidFill>
              <a:effectLst/>
              <a:latin typeface="Arial"/>
              <a:ea typeface="ＭＳ Ｐゴシック" charset="-128"/>
              <a:cs typeface="+mn-cs"/>
            </a:endParaRPr>
          </a:p>
        </p:txBody>
      </p:sp>
      <p:sp>
        <p:nvSpPr>
          <p:cNvPr id="4" name="Slide Number Placeholder 3"/>
          <p:cNvSpPr>
            <a:spLocks noGrp="1"/>
          </p:cNvSpPr>
          <p:nvPr>
            <p:ph type="sldNum" sz="quarter" idx="5"/>
          </p:nvPr>
        </p:nvSpPr>
        <p:spPr/>
        <p:txBody>
          <a:bodyPr/>
          <a:lstStyle/>
          <a:p>
            <a:fld id="{4A2A2BB7-44E0-432B-87C8-060107797DD9}" type="slidenum">
              <a:rPr lang="en-US" smtClean="0"/>
              <a:t>8</a:t>
            </a:fld>
            <a:endParaRPr lang="en-US" dirty="0"/>
          </a:p>
        </p:txBody>
      </p:sp>
      <p:sp>
        <p:nvSpPr>
          <p:cNvPr id="5" name="Date Placeholder 4">
            <a:extLst>
              <a:ext uri="{FF2B5EF4-FFF2-40B4-BE49-F238E27FC236}">
                <a16:creationId xmlns:a16="http://schemas.microsoft.com/office/drawing/2014/main" id="{2C721C7D-4C33-43BC-9860-A94E5C593B40}"/>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7AA3560A-90F4-42C0-915C-9BB55F2A2B71}"/>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06163A45-4A0F-4B1A-AA86-DFE8B212974E}"/>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2661130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4324" y="4414982"/>
            <a:ext cx="5867957" cy="4183380"/>
          </a:xfrm>
        </p:spPr>
        <p:txBody>
          <a:bodyPr/>
          <a:lstStyle/>
          <a:p>
            <a:pPr defTabSz="430088" eaLnBrk="0" fontAlgn="base" hangingPunct="0">
              <a:spcBef>
                <a:spcPct val="30000"/>
              </a:spcBef>
              <a:spcAft>
                <a:spcPct val="0"/>
              </a:spcAft>
              <a:defRPr/>
            </a:pPr>
            <a:endParaRPr lang="en-US" sz="1100" dirty="0">
              <a:solidFill>
                <a:prstClr val="black"/>
              </a:solidFill>
              <a:latin typeface="Arial"/>
              <a:ea typeface="ＭＳ Ｐゴシック" charset="-128"/>
              <a:cs typeface="+mj-cs"/>
            </a:endParaRPr>
          </a:p>
        </p:txBody>
      </p:sp>
      <p:sp>
        <p:nvSpPr>
          <p:cNvPr id="4" name="Slide Number Placeholder 3"/>
          <p:cNvSpPr>
            <a:spLocks noGrp="1"/>
          </p:cNvSpPr>
          <p:nvPr>
            <p:ph type="sldNum" sz="quarter" idx="5"/>
          </p:nvPr>
        </p:nvSpPr>
        <p:spPr/>
        <p:txBody>
          <a:bodyPr/>
          <a:lstStyle/>
          <a:p>
            <a:fld id="{4A2A2BB7-44E0-432B-87C8-060107797DD9}" type="slidenum">
              <a:rPr lang="en-US" smtClean="0"/>
              <a:t>9</a:t>
            </a:fld>
            <a:endParaRPr lang="en-US" dirty="0"/>
          </a:p>
        </p:txBody>
      </p:sp>
      <p:sp>
        <p:nvSpPr>
          <p:cNvPr id="5" name="Date Placeholder 4">
            <a:extLst>
              <a:ext uri="{FF2B5EF4-FFF2-40B4-BE49-F238E27FC236}">
                <a16:creationId xmlns:a16="http://schemas.microsoft.com/office/drawing/2014/main" id="{BBA38FFA-410D-4D35-8113-1B3EC92C9F53}"/>
              </a:ext>
            </a:extLst>
          </p:cNvPr>
          <p:cNvSpPr>
            <a:spLocks noGrp="1"/>
          </p:cNvSpPr>
          <p:nvPr>
            <p:ph type="dt" idx="1"/>
          </p:nvPr>
        </p:nvSpPr>
        <p:spPr/>
        <p:txBody>
          <a:bodyPr/>
          <a:lstStyle/>
          <a:p>
            <a:r>
              <a:rPr lang="en-US"/>
              <a:t>1 July 2020</a:t>
            </a:r>
            <a:endParaRPr lang="en-US" dirty="0"/>
          </a:p>
        </p:txBody>
      </p:sp>
      <p:sp>
        <p:nvSpPr>
          <p:cNvPr id="6" name="Footer Placeholder 5">
            <a:extLst>
              <a:ext uri="{FF2B5EF4-FFF2-40B4-BE49-F238E27FC236}">
                <a16:creationId xmlns:a16="http://schemas.microsoft.com/office/drawing/2014/main" id="{5BD0EBEF-C051-4894-8306-5607647BA34D}"/>
              </a:ext>
            </a:extLst>
          </p:cNvPr>
          <p:cNvSpPr>
            <a:spLocks noGrp="1"/>
          </p:cNvSpPr>
          <p:nvPr>
            <p:ph type="ftr" sz="quarter" idx="4"/>
          </p:nvPr>
        </p:nvSpPr>
        <p:spPr/>
        <p:txBody>
          <a:bodyPr/>
          <a:lstStyle/>
          <a:p>
            <a:r>
              <a:rPr lang="en-GB"/>
              <a:t>www.riccar.org </a:t>
            </a:r>
          </a:p>
          <a:p>
            <a:r>
              <a:rPr lang="en-US"/>
              <a:t>www.unescwa.org </a:t>
            </a:r>
            <a:endParaRPr lang="en-US" dirty="0"/>
          </a:p>
        </p:txBody>
      </p:sp>
      <p:sp>
        <p:nvSpPr>
          <p:cNvPr id="7" name="Header Placeholder 6">
            <a:extLst>
              <a:ext uri="{FF2B5EF4-FFF2-40B4-BE49-F238E27FC236}">
                <a16:creationId xmlns:a16="http://schemas.microsoft.com/office/drawing/2014/main" id="{8815E18E-78E0-4520-A519-9753A00999FE}"/>
              </a:ext>
            </a:extLst>
          </p:cNvPr>
          <p:cNvSpPr>
            <a:spLocks noGrp="1"/>
          </p:cNvSpPr>
          <p:nvPr>
            <p:ph type="hdr" sz="quarter"/>
          </p:nvPr>
        </p:nvSpPr>
        <p:spPr/>
        <p:txBody>
          <a:bodyPr/>
          <a:lstStyle/>
          <a:p>
            <a:r>
              <a:rPr lang="en-GB"/>
              <a:t>RICCAR Webinar Series – Module 1</a:t>
            </a:r>
            <a:endParaRPr lang="en-US" dirty="0"/>
          </a:p>
        </p:txBody>
      </p:sp>
    </p:spTree>
    <p:extLst>
      <p:ext uri="{BB962C8B-B14F-4D97-AF65-F5344CB8AC3E}">
        <p14:creationId xmlns:p14="http://schemas.microsoft.com/office/powerpoint/2010/main" val="9407595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3506773" y="461913"/>
            <a:ext cx="4581426" cy="732020"/>
          </a:xfrm>
        </p:spPr>
        <p:txBody>
          <a:bodyPr>
            <a:normAutofit/>
          </a:bodyPr>
          <a:lstStyle>
            <a:lvl1pPr>
              <a:defRPr sz="2800">
                <a:solidFill>
                  <a:schemeClr val="bg1"/>
                </a:solidFill>
              </a:defRPr>
            </a:lvl1pPr>
          </a:lstStyle>
          <a:p>
            <a:endParaRPr lang="en-US" dirty="0"/>
          </a:p>
        </p:txBody>
      </p:sp>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1585" y="141241"/>
            <a:ext cx="1421650" cy="1333773"/>
          </a:xfrm>
          <a:prstGeom prst="rect">
            <a:avLst/>
          </a:prstGeom>
        </p:spPr>
      </p:pic>
    </p:spTree>
    <p:extLst>
      <p:ext uri="{BB962C8B-B14F-4D97-AF65-F5344CB8AC3E}">
        <p14:creationId xmlns:p14="http://schemas.microsoft.com/office/powerpoint/2010/main" val="4093547175"/>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0" y="134973"/>
            <a:ext cx="9144000" cy="942680"/>
          </a:xfrm>
          <a:prstGeom prst="rect">
            <a:avLst/>
          </a:prstGeom>
          <a:gradFill>
            <a:gsLst>
              <a:gs pos="71000">
                <a:srgbClr val="CE934B"/>
              </a:gs>
              <a:gs pos="81000">
                <a:srgbClr val="BA8F57"/>
              </a:gs>
              <a:gs pos="91000">
                <a:srgbClr val="8C8672"/>
              </a:gs>
              <a:gs pos="0">
                <a:srgbClr val="E09641"/>
              </a:gs>
              <a:gs pos="100000">
                <a:srgbClr val="44789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737600" y="6492875"/>
            <a:ext cx="406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7968B9-F71B-4241-9647-2B023690AF84}" type="slidenum">
              <a:rPr lang="en-US" smtClean="0"/>
              <a:t>‹#›</a:t>
            </a:fld>
            <a:endParaRPr lang="en-US" dirty="0"/>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 y="97005"/>
            <a:ext cx="1101028" cy="1033272"/>
          </a:xfrm>
          <a:prstGeom prst="rect">
            <a:avLst/>
          </a:prstGeom>
        </p:spPr>
      </p:pic>
    </p:spTree>
    <p:extLst>
      <p:ext uri="{BB962C8B-B14F-4D97-AF65-F5344CB8AC3E}">
        <p14:creationId xmlns:p14="http://schemas.microsoft.com/office/powerpoint/2010/main" val="3944495593"/>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0" y="134973"/>
            <a:ext cx="9144000" cy="942680"/>
          </a:xfrm>
          <a:prstGeom prst="rect">
            <a:avLst/>
          </a:prstGeom>
          <a:gradFill>
            <a:gsLst>
              <a:gs pos="71000">
                <a:srgbClr val="CE934B"/>
              </a:gs>
              <a:gs pos="81000">
                <a:srgbClr val="BA8F57"/>
              </a:gs>
              <a:gs pos="91000">
                <a:srgbClr val="8C8672"/>
              </a:gs>
              <a:gs pos="0">
                <a:srgbClr val="E09641"/>
              </a:gs>
              <a:gs pos="100000">
                <a:srgbClr val="44789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737600" y="6492875"/>
            <a:ext cx="406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7968B9-F71B-4241-9647-2B023690AF84}" type="slidenum">
              <a:rPr lang="en-US" smtClean="0"/>
              <a:t>‹#›</a:t>
            </a:fld>
            <a:endParaRPr lang="en-US"/>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 y="97005"/>
            <a:ext cx="1101028" cy="1033272"/>
          </a:xfrm>
          <a:prstGeom prst="rect">
            <a:avLst/>
          </a:prstGeom>
        </p:spPr>
      </p:pic>
    </p:spTree>
    <p:extLst>
      <p:ext uri="{BB962C8B-B14F-4D97-AF65-F5344CB8AC3E}">
        <p14:creationId xmlns:p14="http://schemas.microsoft.com/office/powerpoint/2010/main" val="2831145502"/>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0" y="134973"/>
            <a:ext cx="9144000" cy="942680"/>
          </a:xfrm>
          <a:prstGeom prst="rect">
            <a:avLst/>
          </a:prstGeom>
          <a:gradFill>
            <a:gsLst>
              <a:gs pos="71000">
                <a:srgbClr val="CE934B"/>
              </a:gs>
              <a:gs pos="81000">
                <a:srgbClr val="BA8F57"/>
              </a:gs>
              <a:gs pos="91000">
                <a:srgbClr val="8C8672"/>
              </a:gs>
              <a:gs pos="0">
                <a:srgbClr val="E09641"/>
              </a:gs>
              <a:gs pos="100000">
                <a:srgbClr val="44789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737600" y="6492875"/>
            <a:ext cx="406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7968B9-F71B-4241-9647-2B023690AF84}" type="slidenum">
              <a:rPr lang="en-US" smtClean="0"/>
              <a:t>‹#›</a:t>
            </a:fld>
            <a:endParaRPr lang="en-US"/>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 y="97005"/>
            <a:ext cx="1101028" cy="1033272"/>
          </a:xfrm>
          <a:prstGeom prst="rect">
            <a:avLst/>
          </a:prstGeom>
        </p:spPr>
      </p:pic>
    </p:spTree>
    <p:extLst>
      <p:ext uri="{BB962C8B-B14F-4D97-AF65-F5344CB8AC3E}">
        <p14:creationId xmlns:p14="http://schemas.microsoft.com/office/powerpoint/2010/main" val="3886680997"/>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848550D-10BA-4AC9-872B-77588F940EA3}" type="slidenum">
              <a:rPr lang="en-US"/>
              <a:pPr>
                <a:defRPr/>
              </a:pPr>
              <a:t>‹#›</a:t>
            </a:fld>
            <a:endParaRPr lang="en-US"/>
          </a:p>
        </p:txBody>
      </p:sp>
    </p:spTree>
    <p:extLst>
      <p:ext uri="{BB962C8B-B14F-4D97-AF65-F5344CB8AC3E}">
        <p14:creationId xmlns:p14="http://schemas.microsoft.com/office/powerpoint/2010/main" val="979298764"/>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10" name="Rectangle 6"/>
          <p:cNvSpPr txBox="1">
            <a:spLocks noChangeArrowheads="1"/>
          </p:cNvSpPr>
          <p:nvPr userDrawn="1"/>
        </p:nvSpPr>
        <p:spPr bwMode="auto">
          <a:xfrm>
            <a:off x="8439192" y="6421470"/>
            <a:ext cx="612732" cy="323850"/>
          </a:xfrm>
          <a:prstGeom prst="rect">
            <a:avLst/>
          </a:prstGeom>
          <a:solidFill>
            <a:schemeClr val="accent6">
              <a:lumMod val="40000"/>
              <a:lumOff val="60000"/>
            </a:schemeClr>
          </a:solidFill>
          <a:ln w="9525">
            <a:noFill/>
            <a:miter lim="800000"/>
            <a:headEnd/>
            <a:tailEnd/>
          </a:ln>
          <a:effectLst/>
        </p:spPr>
        <p:txBody>
          <a:bodyPr vert="horz" wrap="square" lIns="0" tIns="0" rIns="0" bIns="0" numCol="1" anchor="ctr" anchorCtr="0" compatLnSpc="1">
            <a:prstTxWarp prst="textNoShape">
              <a:avLst/>
            </a:prstTxWarp>
          </a:bodyPr>
          <a:lstStyle>
            <a:lvl1pPr>
              <a:defRPr sz="1800" b="1">
                <a:solidFill>
                  <a:srgbClr val="0070C0"/>
                </a:solidFill>
                <a:latin typeface="Verdana"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3B5E6D8-6549-452C-8723-1BBB59627638}" type="slidenum">
              <a:rPr kumimoji="0" lang="en-US" sz="1800" b="1" i="0" u="none" strike="noStrike" kern="1200" cap="none" spc="0" normalizeH="0" baseline="0" noProof="0" smtClean="0">
                <a:ln>
                  <a:noFill/>
                </a:ln>
                <a:solidFill>
                  <a:srgbClr val="0070C0"/>
                </a:solidFill>
                <a:effectLst/>
                <a:uLnTx/>
                <a:uFillTx/>
                <a:latin typeface="Verdana"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800" b="1" i="0" u="none" strike="noStrike" kern="1200" cap="none" spc="0" normalizeH="0" baseline="0" noProof="0" dirty="0">
              <a:ln>
                <a:noFill/>
              </a:ln>
              <a:solidFill>
                <a:srgbClr val="0070C0"/>
              </a:solidFill>
              <a:effectLst/>
              <a:uLnTx/>
              <a:uFillTx/>
              <a:latin typeface="Verdana" pitchFamily="34" charset="0"/>
              <a:ea typeface="+mn-ea"/>
              <a:cs typeface="Arial" charset="0"/>
            </a:endParaRPr>
          </a:p>
        </p:txBody>
      </p:sp>
      <p:sp>
        <p:nvSpPr>
          <p:cNvPr id="2" name="Title 1"/>
          <p:cNvSpPr>
            <a:spLocks noGrp="1"/>
          </p:cNvSpPr>
          <p:nvPr>
            <p:ph type="title"/>
          </p:nvPr>
        </p:nvSpPr>
        <p:spPr>
          <a:xfrm>
            <a:off x="428580" y="0"/>
            <a:ext cx="7724820" cy="762000"/>
          </a:xfrm>
        </p:spPr>
        <p:txBody>
          <a:bodyPr wrap="square">
            <a:normAutofit/>
          </a:bodyPr>
          <a:lstStyle>
            <a:lvl1pPr algn="l">
              <a:defRPr sz="3600"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0" y="838200"/>
            <a:ext cx="9144000" cy="5181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46038" y="6513546"/>
            <a:ext cx="1165188" cy="323850"/>
          </a:xfrm>
          <a:ln/>
        </p:spPr>
        <p:txBody>
          <a:bodyPr lIns="0" tIns="0" rIns="0" bIns="0" anchor="ctr" anchorCtr="0"/>
          <a:lstStyle>
            <a:lvl1pPr algn="l">
              <a:defRPr sz="1200">
                <a:latin typeface="Verdana" pitchFamily="34" charset="0"/>
              </a:defRPr>
            </a:lvl1pPr>
          </a:lstStyle>
          <a:p>
            <a:pPr>
              <a:defRPr/>
            </a:pPr>
            <a:r>
              <a:rPr lang="en-US" dirty="0"/>
              <a:t>May 11, 2011</a:t>
            </a:r>
          </a:p>
        </p:txBody>
      </p:sp>
      <p:sp>
        <p:nvSpPr>
          <p:cNvPr id="8" name="Rectangle 5"/>
          <p:cNvSpPr>
            <a:spLocks noGrp="1" noChangeArrowheads="1"/>
          </p:cNvSpPr>
          <p:nvPr>
            <p:ph type="ftr" sz="quarter" idx="11"/>
          </p:nvPr>
        </p:nvSpPr>
        <p:spPr>
          <a:xfrm>
            <a:off x="1257264" y="6513546"/>
            <a:ext cx="7181928" cy="323850"/>
          </a:xfrm>
          <a:ln/>
        </p:spPr>
        <p:txBody>
          <a:bodyPr lIns="0" tIns="0" rIns="0" bIns="0" anchor="ctr" anchorCtr="0"/>
          <a:lstStyle>
            <a:lvl1pPr>
              <a:defRPr b="1">
                <a:latin typeface="Verdana" pitchFamily="34" charset="0"/>
              </a:defRPr>
            </a:lvl1pPr>
          </a:lstStyle>
          <a:p>
            <a:pPr>
              <a:defRPr/>
            </a:pPr>
            <a:r>
              <a:rPr lang="en-US" dirty="0"/>
              <a:t>.</a:t>
            </a:r>
          </a:p>
        </p:txBody>
      </p:sp>
      <p:sp>
        <p:nvSpPr>
          <p:cNvPr id="9" name="Rectangle 6"/>
          <p:cNvSpPr>
            <a:spLocks noGrp="1" noChangeArrowheads="1"/>
          </p:cNvSpPr>
          <p:nvPr>
            <p:ph type="sldNum" sz="quarter" idx="12"/>
          </p:nvPr>
        </p:nvSpPr>
        <p:spPr>
          <a:xfrm>
            <a:off x="8485230" y="6513546"/>
            <a:ext cx="612732" cy="323850"/>
          </a:xfrm>
          <a:solidFill>
            <a:schemeClr val="bg1"/>
          </a:solidFill>
          <a:ln/>
        </p:spPr>
        <p:txBody>
          <a:bodyPr lIns="0" tIns="0" rIns="0" bIns="0" anchor="ctr" anchorCtr="0"/>
          <a:lstStyle>
            <a:lvl1pPr>
              <a:defRPr sz="1800" b="1">
                <a:solidFill>
                  <a:srgbClr val="0070C0"/>
                </a:solidFill>
                <a:latin typeface="Verdana" pitchFamily="34" charset="0"/>
              </a:defRPr>
            </a:lvl1pPr>
          </a:lstStyle>
          <a:p>
            <a:pPr>
              <a:defRPr/>
            </a:pPr>
            <a:fld id="{53B5E6D8-6549-452C-8723-1BBB59627638}" type="slidenum">
              <a:rPr lang="en-US" smtClean="0"/>
              <a:pPr>
                <a:defRPr/>
              </a:pPr>
              <a:t>‹#›</a:t>
            </a:fld>
            <a:endParaRPr lang="en-US" dirty="0"/>
          </a:p>
        </p:txBody>
      </p:sp>
    </p:spTree>
    <p:extLst>
      <p:ext uri="{BB962C8B-B14F-4D97-AF65-F5344CB8AC3E}">
        <p14:creationId xmlns:p14="http://schemas.microsoft.com/office/powerpoint/2010/main" val="1192902068"/>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476396"/>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118330145"/>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7B81937-F793-4ECD-BC44-ABCFC3FAF707}" type="slidenum">
              <a:rPr lang="en-US"/>
              <a:pPr>
                <a:defRPr/>
              </a:pPr>
              <a:t>‹#›</a:t>
            </a:fld>
            <a:endParaRPr lang="en-US"/>
          </a:p>
        </p:txBody>
      </p:sp>
    </p:spTree>
    <p:extLst>
      <p:ext uri="{BB962C8B-B14F-4D97-AF65-F5344CB8AC3E}">
        <p14:creationId xmlns:p14="http://schemas.microsoft.com/office/powerpoint/2010/main" val="2268054930"/>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el, Inhalt">
    <p:spTree>
      <p:nvGrpSpPr>
        <p:cNvPr id="1" name=""/>
        <p:cNvGrpSpPr/>
        <p:nvPr/>
      </p:nvGrpSpPr>
      <p:grpSpPr>
        <a:xfrm>
          <a:off x="0" y="0"/>
          <a:ext cx="0" cy="0"/>
          <a:chOff x="0" y="0"/>
          <a:chExt cx="0" cy="0"/>
        </a:xfrm>
      </p:grpSpPr>
      <p:cxnSp>
        <p:nvCxnSpPr>
          <p:cNvPr id="4" name="Gerade Verbindung 6"/>
          <p:cNvCxnSpPr/>
          <p:nvPr userDrawn="1"/>
        </p:nvCxnSpPr>
        <p:spPr>
          <a:xfrm>
            <a:off x="476690" y="6204446"/>
            <a:ext cx="8193338" cy="1440"/>
          </a:xfrm>
          <a:prstGeom prst="line">
            <a:avLst/>
          </a:prstGeom>
          <a:ln w="19050" cap="flat" cmpd="sng" algn="ctr">
            <a:solidFill>
              <a:srgbClr val="AEAEAE"/>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 name="Gerade Verbindung 7"/>
          <p:cNvCxnSpPr/>
          <p:nvPr userDrawn="1"/>
        </p:nvCxnSpPr>
        <p:spPr>
          <a:xfrm>
            <a:off x="476690" y="963058"/>
            <a:ext cx="8193338" cy="1439"/>
          </a:xfrm>
          <a:prstGeom prst="line">
            <a:avLst/>
          </a:prstGeom>
          <a:ln w="19050" cap="flat" cmpd="sng" algn="ctr">
            <a:solidFill>
              <a:srgbClr val="AEAEAE"/>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6" name="Bild 8" descr="logo_klein.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08277" y="319580"/>
            <a:ext cx="461750" cy="509599"/>
          </a:xfrm>
          <a:prstGeom prst="rect">
            <a:avLst/>
          </a:prstGeom>
          <a:noFill/>
          <a:ln w="9525">
            <a:noFill/>
            <a:miter lim="800000"/>
            <a:headEnd/>
            <a:tailEnd/>
          </a:ln>
        </p:spPr>
      </p:pic>
      <p:sp>
        <p:nvSpPr>
          <p:cNvPr id="7" name="Foliennummernplatzhalter 2"/>
          <p:cNvSpPr txBox="1">
            <a:spLocks/>
          </p:cNvSpPr>
          <p:nvPr userDrawn="1"/>
        </p:nvSpPr>
        <p:spPr>
          <a:xfrm>
            <a:off x="7821224" y="6393028"/>
            <a:ext cx="856952" cy="254799"/>
          </a:xfrm>
          <a:prstGeom prst="rect">
            <a:avLst/>
          </a:prstGeom>
        </p:spPr>
        <p:txBody>
          <a:bodyPr lIns="0" tIns="0" rIns="0" bIns="0"/>
          <a:lstStyle>
            <a:defPPr>
              <a:defRPr lang="de-DE"/>
            </a:defPPr>
            <a:lvl1pPr marL="0" algn="r" defTabSz="521437" rtl="0" eaLnBrk="1" latinLnBrk="0" hangingPunct="1">
              <a:defRPr sz="1200" kern="1200">
                <a:solidFill>
                  <a:srgbClr val="4B4B4B"/>
                </a:solidFill>
                <a:latin typeface="DINOT"/>
                <a:ea typeface="+mn-ea"/>
                <a:cs typeface="DINOT"/>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a:lstStyle>
          <a:p>
            <a:pPr fontAlgn="auto">
              <a:spcBef>
                <a:spcPts val="0"/>
              </a:spcBef>
              <a:spcAft>
                <a:spcPts val="0"/>
              </a:spcAft>
              <a:defRPr/>
            </a:pPr>
            <a:fld id="{ED549951-2D2B-441F-8710-A0F239CCA1A8}" type="slidenum">
              <a:rPr lang="de-DE" smtClean="0"/>
              <a:pPr fontAlgn="auto">
                <a:spcBef>
                  <a:spcPts val="0"/>
                </a:spcBef>
                <a:spcAft>
                  <a:spcPts val="0"/>
                </a:spcAft>
                <a:defRPr/>
              </a:pPr>
              <a:t>‹#›</a:t>
            </a:fld>
            <a:endParaRPr lang="de-DE" dirty="0"/>
          </a:p>
        </p:txBody>
      </p:sp>
      <p:sp>
        <p:nvSpPr>
          <p:cNvPr id="2" name="Titel 1"/>
          <p:cNvSpPr>
            <a:spLocks noGrp="1"/>
          </p:cNvSpPr>
          <p:nvPr>
            <p:ph type="title"/>
          </p:nvPr>
        </p:nvSpPr>
        <p:spPr>
          <a:xfrm>
            <a:off x="457199" y="431261"/>
            <a:ext cx="7640620" cy="453706"/>
          </a:xfrm>
        </p:spPr>
        <p:txBody>
          <a:bodyPr/>
          <a:lstStyle/>
          <a:p>
            <a:r>
              <a:rPr lang="de-DE"/>
              <a:t>Titelmasterformat durch Klicken bearbeiten</a:t>
            </a:r>
          </a:p>
        </p:txBody>
      </p:sp>
      <p:sp>
        <p:nvSpPr>
          <p:cNvPr id="3" name="Inhaltsplatzhalter 2"/>
          <p:cNvSpPr>
            <a:spLocks noGrp="1"/>
          </p:cNvSpPr>
          <p:nvPr>
            <p:ph idx="1"/>
          </p:nvPr>
        </p:nvSpPr>
        <p:spPr>
          <a:xfrm>
            <a:off x="661141" y="1311428"/>
            <a:ext cx="8006646" cy="4582076"/>
          </a:xfrm>
        </p:spPr>
        <p:txBody>
          <a:bodyPr/>
          <a:lstStyle/>
          <a:p>
            <a:pPr lvl="0"/>
            <a:r>
              <a:rPr lang="de-DE"/>
              <a:t>Textmasterformat bearbeiten</a:t>
            </a:r>
          </a:p>
          <a:p>
            <a:pPr lvl="1"/>
            <a:r>
              <a:rPr lang="de-DE"/>
              <a:t>Zweite Ebene</a:t>
            </a:r>
          </a:p>
        </p:txBody>
      </p:sp>
    </p:spTree>
    <p:extLst>
      <p:ext uri="{BB962C8B-B14F-4D97-AF65-F5344CB8AC3E}">
        <p14:creationId xmlns:p14="http://schemas.microsoft.com/office/powerpoint/2010/main" val="3433284970"/>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89711"/>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7968B9-F71B-4241-9647-2B023690AF84}" type="slidenum">
              <a:rPr lang="en-US" smtClean="0"/>
              <a:t>‹#›</a:t>
            </a:fld>
            <a:endParaRPr lang="en-US" dirty="0"/>
          </a:p>
        </p:txBody>
      </p:sp>
    </p:spTree>
    <p:extLst>
      <p:ext uri="{BB962C8B-B14F-4D97-AF65-F5344CB8AC3E}">
        <p14:creationId xmlns:p14="http://schemas.microsoft.com/office/powerpoint/2010/main" val="32912011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8" r:id="rId6"/>
    <p:sldLayoutId id="2147483669" r:id="rId7"/>
    <p:sldLayoutId id="2147483671" r:id="rId8"/>
    <p:sldLayoutId id="2147483672" r:id="rId9"/>
  </p:sldLayoutIdLst>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file:///G:\gcm.gif" TargetMode="Externa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hyperlink" Target="https://gcos.wmo.int/en/essential-climate-variables/table"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hyperlink" Target="http://www.hacktheunion.org/2017/11/07/new-on-htu-data-on-economic-justice-organization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file:///G:\gcm.gif" TargetMode="Externa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image" Target="../media/image78.png"/></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5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png"/><Relationship Id="rId4" Type="http://schemas.openxmlformats.org/officeDocument/2006/relationships/image" Target="../media/image99.png"/></Relationships>
</file>

<file path=ppt/slides/_rels/slide6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hyperlink" Target="https://rkh.apps.fao.org/" TargetMode="External"/></Relationships>
</file>

<file path=ppt/slides/_rels/slide62.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2.png"/><Relationship Id="rId2" Type="http://schemas.openxmlformats.org/officeDocument/2006/relationships/notesSlide" Target="../notesSlides/notesSlide62.xml"/><Relationship Id="rId1" Type="http://schemas.openxmlformats.org/officeDocument/2006/relationships/slideLayout" Target="../slideLayouts/slideLayout4.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5" Type="http://schemas.openxmlformats.org/officeDocument/2006/relationships/image" Target="../media/image115.png"/><Relationship Id="rId10" Type="http://schemas.openxmlformats.org/officeDocument/2006/relationships/image" Target="../media/image110.png"/><Relationship Id="rId4" Type="http://schemas.openxmlformats.org/officeDocument/2006/relationships/image" Target="../media/image104.jpeg"/><Relationship Id="rId9" Type="http://schemas.openxmlformats.org/officeDocument/2006/relationships/image" Target="../media/image109.png"/><Relationship Id="rId14" Type="http://schemas.openxmlformats.org/officeDocument/2006/relationships/image" Target="../media/image114.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 Id="rId1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43050" y="182107"/>
            <a:ext cx="7600950" cy="707886"/>
          </a:xfrm>
          <a:prstGeom prst="rect">
            <a:avLst/>
          </a:prstGeom>
          <a:noFill/>
        </p:spPr>
        <p:txBody>
          <a:bodyPr wrap="square" rtlCol="0">
            <a:spAutoFit/>
          </a:bodyPr>
          <a:lstStyle/>
          <a:p>
            <a:pPr marL="0" marR="0" lvl="0" indent="0" algn="ctr" defTabSz="457200" rtl="0" eaLnBrk="1" fontAlgn="auto" latinLnBrk="0" hangingPunct="1">
              <a:lnSpc>
                <a:spcPts val="2500"/>
              </a:lnSpc>
              <a:spcBef>
                <a:spcPts val="0"/>
              </a:spcBef>
              <a:spcAft>
                <a:spcPts val="0"/>
              </a:spcAft>
              <a:buClrTx/>
              <a:buSzTx/>
              <a:buFontTx/>
              <a:buNone/>
              <a:tabLst/>
              <a:defRPr/>
            </a:pPr>
            <a:r>
              <a:rPr kumimoji="0" lang="ar-SY" sz="1900" b="1" i="0" u="none" strike="noStrike" kern="0" cap="none" spc="-80" normalizeH="0" baseline="0" noProof="0" dirty="0">
                <a:ln>
                  <a:noFill/>
                </a:ln>
                <a:solidFill>
                  <a:srgbClr val="FFFFFF"/>
                </a:solidFill>
                <a:effectLst/>
                <a:uLnTx/>
                <a:uFillTx/>
                <a:latin typeface="Roboto Condensed"/>
                <a:ea typeface="+mn-ea"/>
                <a:cs typeface="Arial" pitchFamily="34" charset="0"/>
              </a:rPr>
              <a:t>المبادرة الإقليمية لتقييم أثر تغيّر المناخ على الموارد المائية وقابلية تأثر القطاعات الاجتماعية والاقتصادية في المنطقة العربية (</a:t>
            </a:r>
            <a:r>
              <a:rPr kumimoji="0" lang="ar-SY" sz="1900" b="1" i="0" u="none" strike="noStrike" kern="0" cap="none" spc="-80" normalizeH="0" baseline="0" noProof="0" dirty="0" err="1">
                <a:ln>
                  <a:noFill/>
                </a:ln>
                <a:solidFill>
                  <a:srgbClr val="FFFFFF"/>
                </a:solidFill>
                <a:effectLst/>
                <a:uLnTx/>
                <a:uFillTx/>
                <a:latin typeface="Roboto Condensed"/>
                <a:ea typeface="+mn-ea"/>
                <a:cs typeface="Arial" pitchFamily="34" charset="0"/>
              </a:rPr>
              <a:t>ريكار</a:t>
            </a:r>
            <a:r>
              <a:rPr kumimoji="0" lang="ar-SY" sz="1900" b="1" i="0" u="none" strike="noStrike" kern="0" cap="none" spc="-80" normalizeH="0" baseline="0" noProof="0" dirty="0">
                <a:ln>
                  <a:noFill/>
                </a:ln>
                <a:solidFill>
                  <a:srgbClr val="FFFFFF"/>
                </a:solidFill>
                <a:effectLst/>
                <a:uLnTx/>
                <a:uFillTx/>
                <a:latin typeface="Roboto Condensed"/>
                <a:ea typeface="+mn-ea"/>
                <a:cs typeface="Arial" pitchFamily="34" charset="0"/>
              </a:rPr>
              <a:t>) </a:t>
            </a:r>
          </a:p>
        </p:txBody>
      </p:sp>
      <p:sp>
        <p:nvSpPr>
          <p:cNvPr id="8" name="Rectangle 7">
            <a:extLst>
              <a:ext uri="{FF2B5EF4-FFF2-40B4-BE49-F238E27FC236}">
                <a16:creationId xmlns:a16="http://schemas.microsoft.com/office/drawing/2014/main" id="{AC805D5A-F9BC-492A-A14B-CE97D2DD6364}"/>
              </a:ext>
            </a:extLst>
          </p:cNvPr>
          <p:cNvSpPr/>
          <p:nvPr/>
        </p:nvSpPr>
        <p:spPr>
          <a:xfrm>
            <a:off x="744583" y="1756094"/>
            <a:ext cx="8126730" cy="76944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Y" sz="2200" b="1" i="0" u="none" strike="noStrike" kern="0" cap="none" spc="0" normalizeH="0" baseline="0" noProof="0" dirty="0">
                <a:ln>
                  <a:noFill/>
                </a:ln>
                <a:solidFill>
                  <a:srgbClr val="FFFFFF"/>
                </a:solidFill>
                <a:effectLst/>
                <a:uLnTx/>
                <a:uFillTx/>
                <a:latin typeface="Roboto Condensed"/>
                <a:ea typeface="+mn-ea"/>
                <a:cs typeface="Arial" pitchFamily="34" charset="0"/>
              </a:rPr>
              <a:t>سلسلة ندوات </a:t>
            </a:r>
            <a:r>
              <a:rPr kumimoji="0" lang="ar-SY" sz="2200" b="1" i="0" u="none" strike="noStrike" kern="0" cap="none" spc="0" normalizeH="0" baseline="0" noProof="0" dirty="0" err="1">
                <a:ln>
                  <a:noFill/>
                </a:ln>
                <a:solidFill>
                  <a:srgbClr val="FFFFFF"/>
                </a:solidFill>
                <a:effectLst/>
                <a:uLnTx/>
                <a:uFillTx/>
                <a:latin typeface="Roboto Condensed"/>
                <a:ea typeface="+mn-ea"/>
                <a:cs typeface="Arial" pitchFamily="34" charset="0"/>
              </a:rPr>
              <a:t>ريكار</a:t>
            </a:r>
            <a:r>
              <a:rPr kumimoji="0" lang="ar-SY" sz="2200" b="1" i="0" u="none" strike="noStrike" kern="0" cap="none" spc="0" normalizeH="0" baseline="0" noProof="0" dirty="0">
                <a:ln>
                  <a:noFill/>
                </a:ln>
                <a:solidFill>
                  <a:srgbClr val="FFFFFF"/>
                </a:solidFill>
                <a:effectLst/>
                <a:uLnTx/>
                <a:uFillTx/>
                <a:latin typeface="Roboto Condensed"/>
                <a:ea typeface="+mn-ea"/>
                <a:cs typeface="Arial" pitchFamily="34" charset="0"/>
              </a:rPr>
              <a:t> عبر الانترنت حول تحليل تغير المناخ باستخدام أدوات نظم المعلومات الجغرافية</a:t>
            </a:r>
          </a:p>
        </p:txBody>
      </p:sp>
      <p:sp>
        <p:nvSpPr>
          <p:cNvPr id="7" name="TextBox 6">
            <a:extLst>
              <a:ext uri="{FF2B5EF4-FFF2-40B4-BE49-F238E27FC236}">
                <a16:creationId xmlns:a16="http://schemas.microsoft.com/office/drawing/2014/main" id="{E66BE8A3-88F1-4D79-8BC3-01B10CB2C2BB}"/>
              </a:ext>
            </a:extLst>
          </p:cNvPr>
          <p:cNvSpPr txBox="1"/>
          <p:nvPr/>
        </p:nvSpPr>
        <p:spPr>
          <a:xfrm>
            <a:off x="-1355536" y="6488668"/>
            <a:ext cx="9993086" cy="369332"/>
          </a:xfrm>
          <a:prstGeom prst="rect">
            <a:avLst/>
          </a:prstGeom>
          <a:noFill/>
        </p:spPr>
        <p:txBody>
          <a:bodyPr wrap="square" rtlCol="0">
            <a:spAutoFit/>
          </a:bodyPr>
          <a:lstStyle/>
          <a:p>
            <a:pPr lvl="0" algn="r" defTabSz="914400" rtl="1">
              <a:defRPr/>
            </a:pPr>
            <a:r>
              <a:rPr lang="ar-SY" b="1" kern="0" dirty="0">
                <a:solidFill>
                  <a:prstClr val="white"/>
                </a:solidFill>
                <a:cs typeface="Arial" panose="020B0604020202020204" pitchFamily="34" charset="0"/>
              </a:rPr>
              <a:t>الوحدة 1 – تقديم مجموعات بيانات </a:t>
            </a:r>
            <a:r>
              <a:rPr lang="ar-SY" b="1" kern="0" dirty="0" err="1">
                <a:solidFill>
                  <a:prstClr val="white"/>
                </a:solidFill>
                <a:cs typeface="Arial" panose="020B0604020202020204" pitchFamily="34" charset="0"/>
              </a:rPr>
              <a:t>ريكار</a:t>
            </a:r>
            <a:r>
              <a:rPr lang="ar-SY" b="1" kern="0" dirty="0">
                <a:solidFill>
                  <a:prstClr val="white"/>
                </a:solidFill>
                <a:cs typeface="Arial" panose="020B0604020202020204" pitchFamily="34" charset="0"/>
              </a:rPr>
              <a:t> الناتجة عن النمذجة المناخية الإقليمية و النمذجة الهيدرولوجية الإقليمية</a:t>
            </a:r>
          </a:p>
        </p:txBody>
      </p:sp>
      <p:pic>
        <p:nvPicPr>
          <p:cNvPr id="2" name="Picture 1">
            <a:extLst>
              <a:ext uri="{FF2B5EF4-FFF2-40B4-BE49-F238E27FC236}">
                <a16:creationId xmlns:a16="http://schemas.microsoft.com/office/drawing/2014/main" id="{F3B56454-DDF8-477F-9913-CAEAD3646B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7900" y="5072976"/>
            <a:ext cx="1127858" cy="1298561"/>
          </a:xfrm>
          <a:prstGeom prst="rect">
            <a:avLst/>
          </a:prstGeom>
        </p:spPr>
      </p:pic>
    </p:spTree>
    <p:extLst>
      <p:ext uri="{BB962C8B-B14F-4D97-AF65-F5344CB8AC3E}">
        <p14:creationId xmlns:p14="http://schemas.microsoft.com/office/powerpoint/2010/main" val="1433702003"/>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3" cstate="email">
            <a:extLst>
              <a:ext uri="{28A0092B-C50C-407E-A947-70E740481C1C}">
                <a14:useLocalDpi xmlns:a14="http://schemas.microsoft.com/office/drawing/2010/main"/>
              </a:ext>
            </a:extLst>
          </a:blip>
          <a:srcRect/>
          <a:stretch>
            <a:fillRect/>
          </a:stretch>
        </p:blipFill>
        <p:spPr bwMode="auto">
          <a:xfrm>
            <a:off x="1855758" y="1039095"/>
            <a:ext cx="6858000" cy="5791200"/>
          </a:xfrm>
          <a:prstGeom prst="rect">
            <a:avLst/>
          </a:prstGeom>
          <a:noFill/>
        </p:spPr>
      </p:pic>
      <p:sp>
        <p:nvSpPr>
          <p:cNvPr id="4" name="Title 1"/>
          <p:cNvSpPr>
            <a:spLocks noGrp="1"/>
          </p:cNvSpPr>
          <p:nvPr>
            <p:ph type="title" idx="4294967295"/>
          </p:nvPr>
        </p:nvSpPr>
        <p:spPr>
          <a:xfrm>
            <a:off x="1054101" y="304800"/>
            <a:ext cx="8089900" cy="533400"/>
          </a:xfrm>
        </p:spPr>
        <p:txBody>
          <a:bodyPr>
            <a:noAutofit/>
          </a:bodyPr>
          <a:lstStyle/>
          <a:p>
            <a:pPr algn="ctr">
              <a:defRPr/>
            </a:pPr>
            <a:r>
              <a:rPr lang="ar-SY" sz="2800" b="1" dirty="0" err="1">
                <a:solidFill>
                  <a:schemeClr val="bg1"/>
                </a:solidFill>
                <a:latin typeface="Arial" pitchFamily="34" charset="0"/>
                <a:cs typeface="Arial" pitchFamily="34" charset="0"/>
              </a:rPr>
              <a:t>ﺍﻻﻧﺗﻘﺎﻝ</a:t>
            </a:r>
            <a:r>
              <a:rPr lang="ar-SY" sz="2800" b="1" dirty="0">
                <a:solidFill>
                  <a:schemeClr val="bg1"/>
                </a:solidFill>
                <a:latin typeface="Arial" pitchFamily="34" charset="0"/>
                <a:cs typeface="Arial" pitchFamily="34" charset="0"/>
              </a:rPr>
              <a:t> </a:t>
            </a:r>
            <a:r>
              <a:rPr lang="ar-SY" sz="2800" b="1" dirty="0" err="1">
                <a:solidFill>
                  <a:schemeClr val="bg1"/>
                </a:solidFill>
                <a:latin typeface="Arial" pitchFamily="34" charset="0"/>
                <a:cs typeface="Arial" pitchFamily="34" charset="0"/>
              </a:rPr>
              <a:t>ﻣﻥ</a:t>
            </a:r>
            <a:r>
              <a:rPr lang="ar-SY" sz="2800" b="1" dirty="0">
                <a:solidFill>
                  <a:schemeClr val="bg1"/>
                </a:solidFill>
                <a:latin typeface="Arial" pitchFamily="34" charset="0"/>
                <a:cs typeface="Arial" pitchFamily="34" charset="0"/>
              </a:rPr>
              <a:t> </a:t>
            </a:r>
            <a:r>
              <a:rPr lang="ar-SY" sz="2800" b="1" dirty="0" err="1">
                <a:solidFill>
                  <a:schemeClr val="bg1"/>
                </a:solidFill>
                <a:latin typeface="Arial" pitchFamily="34" charset="0"/>
                <a:cs typeface="Arial" pitchFamily="34" charset="0"/>
              </a:rPr>
              <a:t>ﺍﻟﻧﻣﺎﺫﺝ</a:t>
            </a:r>
            <a:r>
              <a:rPr lang="ar-SY" sz="2800" b="1" dirty="0">
                <a:solidFill>
                  <a:schemeClr val="bg1"/>
                </a:solidFill>
                <a:latin typeface="Arial" pitchFamily="34" charset="0"/>
                <a:cs typeface="Arial" pitchFamily="34" charset="0"/>
              </a:rPr>
              <a:t> </a:t>
            </a:r>
            <a:r>
              <a:rPr lang="ar-SY" sz="2800" b="1" dirty="0" err="1">
                <a:solidFill>
                  <a:schemeClr val="bg1"/>
                </a:solidFill>
                <a:latin typeface="Arial" pitchFamily="34" charset="0"/>
                <a:cs typeface="Arial" pitchFamily="34" charset="0"/>
              </a:rPr>
              <a:t>ﺍﻟﻣﻧﺎﺧﻳﺔ</a:t>
            </a:r>
            <a:r>
              <a:rPr lang="ar-SY" sz="2800" b="1" dirty="0">
                <a:solidFill>
                  <a:schemeClr val="bg1"/>
                </a:solidFill>
                <a:latin typeface="Arial" pitchFamily="34" charset="0"/>
                <a:cs typeface="Arial" pitchFamily="34" charset="0"/>
              </a:rPr>
              <a:t> </a:t>
            </a:r>
            <a:r>
              <a:rPr lang="ar-SY" sz="2800" b="1" dirty="0" err="1">
                <a:solidFill>
                  <a:schemeClr val="bg1"/>
                </a:solidFill>
                <a:latin typeface="Arial" pitchFamily="34" charset="0"/>
                <a:cs typeface="Arial" pitchFamily="34" charset="0"/>
              </a:rPr>
              <a:t>ﺍﻹﻗﻠﻳﻣﻳﺔ</a:t>
            </a:r>
            <a:r>
              <a:rPr lang="ar-SY" sz="2800" b="1" dirty="0">
                <a:solidFill>
                  <a:schemeClr val="bg1"/>
                </a:solidFill>
                <a:latin typeface="Arial" pitchFamily="34" charset="0"/>
                <a:cs typeface="Arial" pitchFamily="34" charset="0"/>
              </a:rPr>
              <a:t> </a:t>
            </a:r>
            <a:r>
              <a:rPr lang="ar-SY" sz="2800" b="1" dirty="0" err="1">
                <a:solidFill>
                  <a:schemeClr val="bg1"/>
                </a:solidFill>
                <a:latin typeface="Arial" pitchFamily="34" charset="0"/>
                <a:cs typeface="Arial" pitchFamily="34" charset="0"/>
              </a:rPr>
              <a:t>ﺇﻟﻰ</a:t>
            </a:r>
            <a:r>
              <a:rPr lang="ar-SY" sz="2800" b="1" dirty="0">
                <a:solidFill>
                  <a:schemeClr val="bg1"/>
                </a:solidFill>
                <a:latin typeface="Arial" pitchFamily="34" charset="0"/>
                <a:cs typeface="Arial" pitchFamily="34" charset="0"/>
              </a:rPr>
              <a:t> </a:t>
            </a:r>
            <a:r>
              <a:rPr lang="ar-SY" sz="2800" b="1" dirty="0" err="1">
                <a:solidFill>
                  <a:schemeClr val="bg1"/>
                </a:solidFill>
                <a:latin typeface="Arial" pitchFamily="34" charset="0"/>
                <a:cs typeface="Arial" pitchFamily="34" charset="0"/>
              </a:rPr>
              <a:t>ﺍﻟﻧﻣﺎﺫﺝ</a:t>
            </a:r>
            <a:r>
              <a:rPr lang="ar-SY" sz="2800" b="1" dirty="0">
                <a:solidFill>
                  <a:schemeClr val="bg1"/>
                </a:solidFill>
                <a:latin typeface="Arial" pitchFamily="34" charset="0"/>
                <a:cs typeface="Arial" pitchFamily="34" charset="0"/>
              </a:rPr>
              <a:t> </a:t>
            </a:r>
            <a:r>
              <a:rPr lang="ar-SY" sz="2800" b="1" dirty="0" err="1">
                <a:solidFill>
                  <a:schemeClr val="bg1"/>
                </a:solidFill>
                <a:latin typeface="Arial" pitchFamily="34" charset="0"/>
                <a:cs typeface="Arial" pitchFamily="34" charset="0"/>
              </a:rPr>
              <a:t>ﺍﻟﻬﻳﺩﺭﻭﻟﻭﺟﻳﺔ</a:t>
            </a:r>
            <a:endParaRPr lang="ar-SY" sz="2800" b="1" dirty="0">
              <a:solidFill>
                <a:schemeClr val="bg1"/>
              </a:solidFill>
              <a:latin typeface="Arial" pitchFamily="34" charset="0"/>
              <a:cs typeface="Arial" pitchFamily="34" charset="0"/>
            </a:endParaRPr>
          </a:p>
        </p:txBody>
      </p:sp>
      <p:pic>
        <p:nvPicPr>
          <p:cNvPr id="6" name="Picture 2" descr="G:\gcm.gif"/>
          <p:cNvPicPr>
            <a:picLocks noChangeAspect="1" noChangeArrowheads="1"/>
          </p:cNvPicPr>
          <p:nvPr/>
        </p:nvPicPr>
        <p:blipFill>
          <a:blip r:embed="rId4" r:link="rId5" cstate="email">
            <a:extLst>
              <a:ext uri="{28A0092B-C50C-407E-A947-70E740481C1C}">
                <a14:useLocalDpi xmlns:a14="http://schemas.microsoft.com/office/drawing/2010/main"/>
              </a:ext>
            </a:extLst>
          </a:blip>
          <a:srcRect l="11552" t="13226" r="11552" b="13226"/>
          <a:stretch>
            <a:fillRect/>
          </a:stretch>
        </p:blipFill>
        <p:spPr bwMode="auto">
          <a:xfrm>
            <a:off x="251488" y="1752600"/>
            <a:ext cx="1196312" cy="1159440"/>
          </a:xfrm>
          <a:prstGeom prst="rect">
            <a:avLst/>
          </a:prstGeom>
          <a:noFill/>
          <a:ln w="9525">
            <a:noFill/>
            <a:miter lim="800000"/>
            <a:headEnd/>
            <a:tailEnd/>
          </a:ln>
        </p:spPr>
      </p:pic>
      <p:pic>
        <p:nvPicPr>
          <p:cNvPr id="7" name="Picture 2" descr="G:\gcm.gif"/>
          <p:cNvPicPr>
            <a:picLocks noChangeAspect="1" noChangeArrowheads="1"/>
          </p:cNvPicPr>
          <p:nvPr/>
        </p:nvPicPr>
        <p:blipFill>
          <a:blip r:embed="rId4" r:link="rId5" cstate="email">
            <a:extLst>
              <a:ext uri="{28A0092B-C50C-407E-A947-70E740481C1C}">
                <a14:useLocalDpi xmlns:a14="http://schemas.microsoft.com/office/drawing/2010/main"/>
              </a:ext>
            </a:extLst>
          </a:blip>
          <a:srcRect l="11552" t="13226" r="11552" b="13226"/>
          <a:stretch>
            <a:fillRect/>
          </a:stretch>
        </p:blipFill>
        <p:spPr bwMode="auto">
          <a:xfrm>
            <a:off x="251488" y="3183960"/>
            <a:ext cx="1196312" cy="1159440"/>
          </a:xfrm>
          <a:prstGeom prst="rect">
            <a:avLst/>
          </a:prstGeom>
          <a:noFill/>
          <a:ln w="9525">
            <a:noFill/>
            <a:miter lim="800000"/>
            <a:headEnd/>
            <a:tailEnd/>
          </a:ln>
        </p:spPr>
      </p:pic>
      <p:pic>
        <p:nvPicPr>
          <p:cNvPr id="8" name="Picture 2" descr="G:\gcm.gif"/>
          <p:cNvPicPr>
            <a:picLocks noChangeAspect="1" noChangeArrowheads="1"/>
          </p:cNvPicPr>
          <p:nvPr/>
        </p:nvPicPr>
        <p:blipFill>
          <a:blip r:embed="rId4" r:link="rId5" cstate="email">
            <a:extLst>
              <a:ext uri="{28A0092B-C50C-407E-A947-70E740481C1C}">
                <a14:useLocalDpi xmlns:a14="http://schemas.microsoft.com/office/drawing/2010/main"/>
              </a:ext>
            </a:extLst>
          </a:blip>
          <a:srcRect l="11552" t="13226" r="11552" b="13226"/>
          <a:stretch>
            <a:fillRect/>
          </a:stretch>
        </p:blipFill>
        <p:spPr bwMode="auto">
          <a:xfrm>
            <a:off x="251488" y="4648200"/>
            <a:ext cx="1196312" cy="1159440"/>
          </a:xfrm>
          <a:prstGeom prst="rect">
            <a:avLst/>
          </a:prstGeom>
          <a:noFill/>
          <a:ln w="9525">
            <a:noFill/>
            <a:miter lim="800000"/>
            <a:headEnd/>
            <a:tailEnd/>
          </a:ln>
        </p:spPr>
      </p:pic>
      <p:sp>
        <p:nvSpPr>
          <p:cNvPr id="9" name="Text Box 44"/>
          <p:cNvSpPr txBox="1">
            <a:spLocks noChangeArrowheads="1"/>
          </p:cNvSpPr>
          <p:nvPr/>
        </p:nvSpPr>
        <p:spPr bwMode="auto">
          <a:xfrm>
            <a:off x="228600" y="1122220"/>
            <a:ext cx="1219200" cy="553998"/>
          </a:xfrm>
          <a:prstGeom prst="rect">
            <a:avLst/>
          </a:prstGeom>
          <a:noFill/>
          <a:ln w="9525">
            <a:noFill/>
            <a:miter lim="800000"/>
            <a:headEnd/>
            <a:tailEnd/>
          </a:ln>
        </p:spPr>
        <p:txBody>
          <a:bodyPr wrap="square" lIns="0" tIns="0" rIns="0" bIns="0">
            <a:spAutoFit/>
          </a:bodyPr>
          <a:lstStyle/>
          <a:p>
            <a:pPr algn="ctr"/>
            <a:r>
              <a:rPr lang="en-CA" b="1" dirty="0">
                <a:solidFill>
                  <a:srgbClr val="3333FF"/>
                </a:solidFill>
                <a:latin typeface="Tahoma" pitchFamily="34" charset="0"/>
                <a:cs typeface="Tahoma" pitchFamily="34" charset="0"/>
              </a:rPr>
              <a:t>Different GCMs</a:t>
            </a:r>
          </a:p>
        </p:txBody>
      </p:sp>
      <p:sp>
        <p:nvSpPr>
          <p:cNvPr id="10" name="Rectangle 9"/>
          <p:cNvSpPr/>
          <p:nvPr/>
        </p:nvSpPr>
        <p:spPr>
          <a:xfrm>
            <a:off x="198390" y="5961090"/>
            <a:ext cx="1435008" cy="646331"/>
          </a:xfrm>
          <a:prstGeom prst="rect">
            <a:avLst/>
          </a:prstGeom>
          <a:noFill/>
        </p:spPr>
        <p:txBody>
          <a:bodyPr wrap="none">
            <a:spAutoFit/>
          </a:bodyPr>
          <a:lstStyle/>
          <a:p>
            <a:pPr algn="ctr"/>
            <a:r>
              <a:rPr lang="en-US" b="1" dirty="0">
                <a:solidFill>
                  <a:srgbClr val="3333FF"/>
                </a:solidFill>
                <a:latin typeface="Tahoma" pitchFamily="34" charset="0"/>
                <a:cs typeface="Tahoma" pitchFamily="34" charset="0"/>
              </a:rPr>
              <a:t>for the </a:t>
            </a:r>
          </a:p>
          <a:p>
            <a:pPr algn="ctr"/>
            <a:r>
              <a:rPr lang="en-US" b="1" dirty="0">
                <a:solidFill>
                  <a:srgbClr val="3333FF"/>
                </a:solidFill>
                <a:latin typeface="Tahoma" pitchFamily="34" charset="0"/>
                <a:cs typeface="Tahoma" pitchFamily="34" charset="0"/>
              </a:rPr>
              <a:t>Same RCP </a:t>
            </a:r>
          </a:p>
        </p:txBody>
      </p:sp>
      <p:sp>
        <p:nvSpPr>
          <p:cNvPr id="11" name="Text Box 45"/>
          <p:cNvSpPr txBox="1">
            <a:spLocks noChangeArrowheads="1"/>
          </p:cNvSpPr>
          <p:nvPr/>
        </p:nvSpPr>
        <p:spPr bwMode="auto">
          <a:xfrm>
            <a:off x="1911336" y="2743200"/>
            <a:ext cx="1371600" cy="415498"/>
          </a:xfrm>
          <a:prstGeom prst="rect">
            <a:avLst/>
          </a:prstGeom>
          <a:noFill/>
          <a:ln w="9525">
            <a:noFill/>
            <a:miter lim="800000"/>
            <a:headEnd/>
            <a:tailEnd/>
          </a:ln>
        </p:spPr>
        <p:txBody>
          <a:bodyPr wrap="square">
            <a:spAutoFit/>
          </a:bodyPr>
          <a:lstStyle/>
          <a:p>
            <a:r>
              <a:rPr lang="en-CA" sz="1050" b="1" dirty="0">
                <a:latin typeface="Tahoma" pitchFamily="34" charset="0"/>
                <a:cs typeface="Tahoma" pitchFamily="34" charset="0"/>
              </a:rPr>
              <a:t>GCMs at</a:t>
            </a:r>
          </a:p>
          <a:p>
            <a:r>
              <a:rPr lang="en-CA" sz="1050" b="1" dirty="0">
                <a:latin typeface="Tahoma" pitchFamily="34" charset="0"/>
                <a:cs typeface="Tahoma" pitchFamily="34" charset="0"/>
              </a:rPr>
              <a:t>300 km x 300 km</a:t>
            </a:r>
          </a:p>
        </p:txBody>
      </p:sp>
      <p:sp>
        <p:nvSpPr>
          <p:cNvPr id="16" name="Left-Right Arrow 15"/>
          <p:cNvSpPr/>
          <p:nvPr/>
        </p:nvSpPr>
        <p:spPr>
          <a:xfrm>
            <a:off x="3276600" y="1905000"/>
            <a:ext cx="457200" cy="2286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 Diagonal Corner Rectangle 16"/>
          <p:cNvSpPr/>
          <p:nvPr/>
        </p:nvSpPr>
        <p:spPr>
          <a:xfrm>
            <a:off x="2001822" y="3276600"/>
            <a:ext cx="1143000" cy="1524000"/>
          </a:xfrm>
          <a:prstGeom prst="round2DiagRect">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u="sng" dirty="0">
                <a:solidFill>
                  <a:schemeClr val="accent2"/>
                </a:solidFill>
              </a:rPr>
              <a:t>Ensemble Average </a:t>
            </a:r>
            <a:r>
              <a:rPr lang="en-US" sz="1200" b="1" i="1" dirty="0">
                <a:solidFill>
                  <a:schemeClr val="accent2"/>
                </a:solidFill>
              </a:rPr>
              <a:t>used to reduce uncertainty  at level of RCMs &amp; RHMs</a:t>
            </a:r>
          </a:p>
        </p:txBody>
      </p:sp>
      <p:sp>
        <p:nvSpPr>
          <p:cNvPr id="18" name="Round Diagonal Corner Rectangle 17"/>
          <p:cNvSpPr/>
          <p:nvPr/>
        </p:nvSpPr>
        <p:spPr>
          <a:xfrm>
            <a:off x="2001822" y="4918365"/>
            <a:ext cx="1143000" cy="1676400"/>
          </a:xfrm>
          <a:prstGeom prst="round2DiagRect">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a:solidFill>
                  <a:schemeClr val="accent2"/>
                </a:solidFill>
              </a:rPr>
              <a:t>Ensembles compare findings of </a:t>
            </a:r>
            <a:r>
              <a:rPr lang="en-US" sz="1200" b="1" i="1" u="sng" dirty="0">
                <a:solidFill>
                  <a:schemeClr val="accent2"/>
                </a:solidFill>
              </a:rPr>
              <a:t>different </a:t>
            </a:r>
            <a:r>
              <a:rPr lang="en-US" sz="1200" b="1" i="1" dirty="0">
                <a:solidFill>
                  <a:schemeClr val="accent2"/>
                </a:solidFill>
              </a:rPr>
              <a:t>RCMs &amp; RHMs applied for </a:t>
            </a:r>
            <a:r>
              <a:rPr lang="en-US" sz="1200" b="1" i="1" u="sng" dirty="0">
                <a:solidFill>
                  <a:schemeClr val="accent2"/>
                </a:solidFill>
              </a:rPr>
              <a:t>same RCP &amp; Domain</a:t>
            </a:r>
          </a:p>
        </p:txBody>
      </p:sp>
      <p:cxnSp>
        <p:nvCxnSpPr>
          <p:cNvPr id="19" name="Straight Arrow Connector 18"/>
          <p:cNvCxnSpPr>
            <a:stCxn id="6" idx="3"/>
          </p:cNvCxnSpPr>
          <p:nvPr/>
        </p:nvCxnSpPr>
        <p:spPr>
          <a:xfrm flipV="1">
            <a:off x="1447800" y="2324088"/>
            <a:ext cx="361920" cy="823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1487454" y="3751266"/>
            <a:ext cx="361920" cy="823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7454" y="5308326"/>
            <a:ext cx="361920" cy="823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8437530" y="1399219"/>
            <a:ext cx="552456" cy="511021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lstStyle/>
          <a:p>
            <a:pPr algn="ctr"/>
            <a:r>
              <a:rPr lang="en-US" sz="2800" b="1" dirty="0">
                <a:solidFill>
                  <a:srgbClr val="0070C0"/>
                </a:solidFill>
              </a:rPr>
              <a:t>Extreme Climate Indices</a:t>
            </a:r>
          </a:p>
        </p:txBody>
      </p:sp>
    </p:spTree>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out)">
                                      <p:cBhvr>
                                        <p:cTn id="7" dur="500"/>
                                        <p:tgtEl>
                                          <p:spTgt spid="9"/>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 calcmode="lin" valueType="num">
                                      <p:cBhvr>
                                        <p:cTn id="13" dur="500" fill="hold"/>
                                        <p:tgtEl>
                                          <p:spTgt spid="6"/>
                                        </p:tgtEl>
                                        <p:attrNameLst>
                                          <p:attrName>style.rotation</p:attrName>
                                        </p:attrNameLst>
                                      </p:cBhvr>
                                      <p:tavLst>
                                        <p:tav tm="0">
                                          <p:val>
                                            <p:fltVal val="360"/>
                                          </p:val>
                                        </p:tav>
                                        <p:tav tm="100000">
                                          <p:val>
                                            <p:fltVal val="0"/>
                                          </p:val>
                                        </p:tav>
                                      </p:tavLst>
                                    </p:anim>
                                    <p:animEffect transition="in" filter="fade">
                                      <p:cBhvr>
                                        <p:cTn id="14" dur="500"/>
                                        <p:tgtEl>
                                          <p:spTgt spid="6"/>
                                        </p:tgtEl>
                                      </p:cBhvr>
                                    </p:animEffect>
                                  </p:childTnLst>
                                </p:cTn>
                              </p:par>
                            </p:childTnLst>
                          </p:cTn>
                        </p:par>
                        <p:par>
                          <p:cTn id="15" fill="hold">
                            <p:stCondLst>
                              <p:cond delay="1000"/>
                            </p:stCondLst>
                            <p:childTnLst>
                              <p:par>
                                <p:cTn id="16" presetID="49" presetClass="entr" presetSubtype="0" decel="10000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 calcmode="lin" valueType="num">
                                      <p:cBhvr>
                                        <p:cTn id="20" dur="500" fill="hold"/>
                                        <p:tgtEl>
                                          <p:spTgt spid="7"/>
                                        </p:tgtEl>
                                        <p:attrNameLst>
                                          <p:attrName>style.rotation</p:attrName>
                                        </p:attrNameLst>
                                      </p:cBhvr>
                                      <p:tavLst>
                                        <p:tav tm="0">
                                          <p:val>
                                            <p:fltVal val="360"/>
                                          </p:val>
                                        </p:tav>
                                        <p:tav tm="100000">
                                          <p:val>
                                            <p:fltVal val="0"/>
                                          </p:val>
                                        </p:tav>
                                      </p:tavLst>
                                    </p:anim>
                                    <p:animEffect transition="in" filter="fade">
                                      <p:cBhvr>
                                        <p:cTn id="21" dur="500"/>
                                        <p:tgtEl>
                                          <p:spTgt spid="7"/>
                                        </p:tgtEl>
                                      </p:cBhvr>
                                    </p:animEffect>
                                  </p:childTnLst>
                                </p:cTn>
                              </p:par>
                            </p:childTnLst>
                          </p:cTn>
                        </p:par>
                        <p:par>
                          <p:cTn id="22" fill="hold">
                            <p:stCondLst>
                              <p:cond delay="1500"/>
                            </p:stCondLst>
                            <p:childTnLst>
                              <p:par>
                                <p:cTn id="23" presetID="49" presetClass="entr" presetSubtype="0" decel="10000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 calcmode="lin" valueType="num">
                                      <p:cBhvr>
                                        <p:cTn id="27" dur="500" fill="hold"/>
                                        <p:tgtEl>
                                          <p:spTgt spid="8"/>
                                        </p:tgtEl>
                                        <p:attrNameLst>
                                          <p:attrName>style.rotation</p:attrName>
                                        </p:attrNameLst>
                                      </p:cBhvr>
                                      <p:tavLst>
                                        <p:tav tm="0">
                                          <p:val>
                                            <p:fltVal val="360"/>
                                          </p:val>
                                        </p:tav>
                                        <p:tav tm="100000">
                                          <p:val>
                                            <p:fltVal val="0"/>
                                          </p:val>
                                        </p:tav>
                                      </p:tavLst>
                                    </p:anim>
                                    <p:animEffect transition="in" filter="fade">
                                      <p:cBhvr>
                                        <p:cTn id="28" dur="500"/>
                                        <p:tgtEl>
                                          <p:spTgt spid="8"/>
                                        </p:tgtEl>
                                      </p:cBhvr>
                                    </p:animEffect>
                                  </p:childTnLst>
                                </p:cTn>
                              </p:par>
                            </p:childTnLst>
                          </p:cTn>
                        </p:par>
                        <p:par>
                          <p:cTn id="29" fill="hold">
                            <p:stCondLst>
                              <p:cond delay="2000"/>
                            </p:stCondLst>
                            <p:childTnLst>
                              <p:par>
                                <p:cTn id="30" presetID="8" presetClass="entr" presetSubtype="16"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amond(in)">
                                      <p:cBhvr>
                                        <p:cTn id="32" dur="500"/>
                                        <p:tgtEl>
                                          <p:spTgt spid="10"/>
                                        </p:tgtEl>
                                      </p:cBhvr>
                                    </p:animEffect>
                                  </p:childTnLst>
                                </p:cTn>
                              </p:par>
                            </p:childTnLst>
                          </p:cTn>
                        </p:par>
                        <p:par>
                          <p:cTn id="33" fill="hold">
                            <p:stCondLst>
                              <p:cond delay="2500"/>
                            </p:stCondLst>
                            <p:childTnLst>
                              <p:par>
                                <p:cTn id="34" presetID="3" presetClass="entr" presetSubtype="10" fill="hold"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linds(horizontal)">
                                      <p:cBhvr>
                                        <p:cTn id="36" dur="500"/>
                                        <p:tgtEl>
                                          <p:spTgt spid="3"/>
                                        </p:tgtEl>
                                      </p:cBhvr>
                                    </p:animEffec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par>
                          <p:cTn id="39" fill="hold">
                            <p:stCondLst>
                              <p:cond delay="3000"/>
                            </p:stCondLst>
                            <p:childTnLst>
                              <p:par>
                                <p:cTn id="40" presetID="1" presetClass="entr" presetSubtype="0"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childTnLst>
                          </p:cTn>
                        </p:par>
                        <p:par>
                          <p:cTn id="42" fill="hold">
                            <p:stCondLst>
                              <p:cond delay="3000"/>
                            </p:stCondLst>
                            <p:childTnLst>
                              <p:par>
                                <p:cTn id="43" presetID="5" presetClass="entr" presetSubtype="10"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checkerboard(across)">
                                      <p:cBhvr>
                                        <p:cTn id="45" dur="500"/>
                                        <p:tgtEl>
                                          <p:spTgt spid="17"/>
                                        </p:tgtEl>
                                      </p:cBhvr>
                                    </p:animEffect>
                                  </p:childTnLst>
                                </p:cTn>
                              </p:par>
                            </p:childTnLst>
                          </p:cTn>
                        </p:par>
                        <p:par>
                          <p:cTn id="46" fill="hold">
                            <p:stCondLst>
                              <p:cond delay="3500"/>
                            </p:stCondLst>
                            <p:childTnLst>
                              <p:par>
                                <p:cTn id="47" presetID="5" presetClass="entr" presetSubtype="10" fill="hold" grpId="0"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checkerboard(across)">
                                      <p:cBhvr>
                                        <p:cTn id="49" dur="500"/>
                                        <p:tgtEl>
                                          <p:spTgt spid="18"/>
                                        </p:tgtEl>
                                      </p:cBhvr>
                                    </p:animEffect>
                                  </p:childTnLst>
                                </p:cTn>
                              </p:par>
                            </p:childTnLst>
                          </p:cTn>
                        </p:par>
                        <p:par>
                          <p:cTn id="50" fill="hold">
                            <p:stCondLst>
                              <p:cond delay="4000"/>
                            </p:stCondLst>
                            <p:childTnLst>
                              <p:par>
                                <p:cTn id="51" presetID="22" presetClass="entr" presetSubtype="8" fill="hold" nodeType="after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left)">
                                      <p:cBhvr>
                                        <p:cTn id="53" dur="500"/>
                                        <p:tgtEl>
                                          <p:spTgt spid="19"/>
                                        </p:tgtEl>
                                      </p:cBhvr>
                                    </p:animEffect>
                                  </p:childTnLst>
                                </p:cTn>
                              </p:par>
                            </p:childTnLst>
                          </p:cTn>
                        </p:par>
                        <p:par>
                          <p:cTn id="54" fill="hold">
                            <p:stCondLst>
                              <p:cond delay="4500"/>
                            </p:stCondLst>
                            <p:childTnLst>
                              <p:par>
                                <p:cTn id="55" presetID="22" presetClass="entr" presetSubtype="8" fill="hold" nodeType="after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left)">
                                      <p:cBhvr>
                                        <p:cTn id="57" dur="500"/>
                                        <p:tgtEl>
                                          <p:spTgt spid="20"/>
                                        </p:tgtEl>
                                      </p:cBhvr>
                                    </p:animEffect>
                                  </p:childTnLst>
                                </p:cTn>
                              </p:par>
                            </p:childTnLst>
                          </p:cTn>
                        </p:par>
                        <p:par>
                          <p:cTn id="58" fill="hold">
                            <p:stCondLst>
                              <p:cond delay="5000"/>
                            </p:stCondLst>
                            <p:childTnLst>
                              <p:par>
                                <p:cTn id="59" presetID="22" presetClass="entr" presetSubtype="8" fill="hold" nodeType="after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left)">
                                      <p:cBhvr>
                                        <p:cTn id="61" dur="500"/>
                                        <p:tgtEl>
                                          <p:spTgt spid="21"/>
                                        </p:tgtEl>
                                      </p:cBhvr>
                                    </p:animEffect>
                                  </p:childTnLst>
                                </p:cTn>
                              </p:par>
                              <p:par>
                                <p:cTn id="62" presetID="2" presetClass="entr" presetSubtype="1" fill="hold" grpId="0" nodeType="withEffect">
                                  <p:stCondLst>
                                    <p:cond delay="750"/>
                                  </p:stCondLst>
                                  <p:childTnLst>
                                    <p:set>
                                      <p:cBhvr>
                                        <p:cTn id="63" dur="1" fill="hold">
                                          <p:stCondLst>
                                            <p:cond delay="0"/>
                                          </p:stCondLst>
                                        </p:cTn>
                                        <p:tgtEl>
                                          <p:spTgt spid="22"/>
                                        </p:tgtEl>
                                        <p:attrNameLst>
                                          <p:attrName>style.visibility</p:attrName>
                                        </p:attrNameLst>
                                      </p:cBhvr>
                                      <p:to>
                                        <p:strVal val="visible"/>
                                      </p:to>
                                    </p:set>
                                    <p:anim calcmode="lin" valueType="num">
                                      <p:cBhvr additive="base">
                                        <p:cTn id="64" dur="500" fill="hold"/>
                                        <p:tgtEl>
                                          <p:spTgt spid="22"/>
                                        </p:tgtEl>
                                        <p:attrNameLst>
                                          <p:attrName>ppt_x</p:attrName>
                                        </p:attrNameLst>
                                      </p:cBhvr>
                                      <p:tavLst>
                                        <p:tav tm="0">
                                          <p:val>
                                            <p:strVal val="#ppt_x"/>
                                          </p:val>
                                        </p:tav>
                                        <p:tav tm="100000">
                                          <p:val>
                                            <p:strVal val="#ppt_x"/>
                                          </p:val>
                                        </p:tav>
                                      </p:tavLst>
                                    </p:anim>
                                    <p:anim calcmode="lin" valueType="num">
                                      <p:cBhvr additive="base">
                                        <p:cTn id="65"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6" grpId="0" animBg="1"/>
      <p:bldP spid="17" grpId="0" animBg="1"/>
      <p:bldP spid="18"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2393316" y="949353"/>
            <a:ext cx="6753225" cy="5057775"/>
          </a:xfrm>
          <a:prstGeom prst="rect">
            <a:avLst/>
          </a:prstGeom>
          <a:noFill/>
          <a:ln w="9525">
            <a:noFill/>
            <a:miter lim="800000"/>
            <a:headEnd/>
            <a:tailEnd/>
          </a:ln>
          <a:effectLst/>
        </p:spPr>
      </p:pic>
      <p:cxnSp>
        <p:nvCxnSpPr>
          <p:cNvPr id="46" name="Straight Connector 45"/>
          <p:cNvCxnSpPr/>
          <p:nvPr/>
        </p:nvCxnSpPr>
        <p:spPr>
          <a:xfrm>
            <a:off x="106314" y="2462202"/>
            <a:ext cx="3572169" cy="1795482"/>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pic>
        <p:nvPicPr>
          <p:cNvPr id="2053" name="Picture 5" descr="E:\@- EGM\EGM-11-0705-0706 - A CC Impacts on Water Resources and Socio-Economic Dev in the Arab Region\Prez\Figs\Climate_models_figure_2-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660" y="3429000"/>
            <a:ext cx="2068288" cy="2670204"/>
          </a:xfrm>
          <a:prstGeom prst="rect">
            <a:avLst/>
          </a:prstGeom>
          <a:noFill/>
        </p:spPr>
      </p:pic>
      <p:sp>
        <p:nvSpPr>
          <p:cNvPr id="2" name="Title 1"/>
          <p:cNvSpPr>
            <a:spLocks noGrp="1"/>
          </p:cNvSpPr>
          <p:nvPr>
            <p:ph type="title" idx="4294967295"/>
          </p:nvPr>
        </p:nvSpPr>
        <p:spPr>
          <a:xfrm>
            <a:off x="598714" y="145988"/>
            <a:ext cx="8674652" cy="762000"/>
          </a:xfrm>
        </p:spPr>
        <p:txBody>
          <a:bodyPr>
            <a:normAutofit/>
          </a:bodyPr>
          <a:lstStyle/>
          <a:p>
            <a:pPr algn="ctr">
              <a:defRPr/>
            </a:pPr>
            <a:r>
              <a:rPr lang="ar-SY" sz="3200" b="1" dirty="0" err="1">
                <a:solidFill>
                  <a:schemeClr val="bg1"/>
                </a:solidFill>
              </a:rPr>
              <a:t>ﺣﻭﺳﺑﺔ</a:t>
            </a:r>
            <a:r>
              <a:rPr lang="ar-SY" sz="3200" b="1" dirty="0">
                <a:solidFill>
                  <a:schemeClr val="bg1"/>
                </a:solidFill>
              </a:rPr>
              <a:t> </a:t>
            </a:r>
            <a:r>
              <a:rPr lang="ar-SY" sz="3200" b="1" dirty="0" err="1">
                <a:solidFill>
                  <a:schemeClr val="bg1"/>
                </a:solidFill>
              </a:rPr>
              <a:t>ﻣﺗﻐﻳﺭﺍﺕ</a:t>
            </a:r>
            <a:r>
              <a:rPr lang="ar-SY" sz="3200" b="1" dirty="0">
                <a:solidFill>
                  <a:schemeClr val="bg1"/>
                </a:solidFill>
              </a:rPr>
              <a:t> </a:t>
            </a:r>
            <a:r>
              <a:rPr lang="ar-SY" sz="3200" b="1" dirty="0" err="1">
                <a:solidFill>
                  <a:schemeClr val="bg1"/>
                </a:solidFill>
              </a:rPr>
              <a:t>ﺍﻟﻣﻧﺎﺥ</a:t>
            </a:r>
            <a:endParaRPr lang="en-CA" sz="3200" b="1" kern="1200" dirty="0">
              <a:solidFill>
                <a:schemeClr val="bg1"/>
              </a:solidFill>
            </a:endParaRPr>
          </a:p>
        </p:txBody>
      </p:sp>
      <p:sp>
        <p:nvSpPr>
          <p:cNvPr id="12" name="Rectangle 11"/>
          <p:cNvSpPr/>
          <p:nvPr/>
        </p:nvSpPr>
        <p:spPr>
          <a:xfrm>
            <a:off x="14238" y="6097405"/>
            <a:ext cx="6353244" cy="461665"/>
          </a:xfrm>
          <a:prstGeom prst="rect">
            <a:avLst/>
          </a:prstGeom>
        </p:spPr>
        <p:txBody>
          <a:bodyPr wrap="square">
            <a:spAutoFit/>
          </a:bodyPr>
          <a:lstStyle/>
          <a:p>
            <a:pPr marL="568325" indent="-568325">
              <a:tabLst>
                <a:tab pos="461963" algn="l"/>
              </a:tabLst>
            </a:pPr>
            <a:r>
              <a:rPr lang="en-CA" sz="1200" b="1" dirty="0">
                <a:solidFill>
                  <a:srgbClr val="0000FF"/>
                </a:solidFill>
              </a:rPr>
              <a:t>REF:	</a:t>
            </a:r>
            <a:r>
              <a:rPr lang="en-CA" sz="1200" dirty="0">
                <a:solidFill>
                  <a:srgbClr val="0000FF"/>
                </a:solidFill>
              </a:rPr>
              <a:t> http://stratus.astr.ucl.ac.be/textbook/chapter3_node8.html</a:t>
            </a:r>
          </a:p>
          <a:p>
            <a:pPr marL="568325" indent="-568325">
              <a:tabLst>
                <a:tab pos="461963" algn="l"/>
              </a:tabLst>
            </a:pPr>
            <a:r>
              <a:rPr lang="en-US" sz="1200" dirty="0">
                <a:solidFill>
                  <a:srgbClr val="0000FF"/>
                </a:solidFill>
              </a:rPr>
              <a:t>	 http://www.nesl.ucar.edu/LAR/2007/strategic-priorities/sp2/index.php</a:t>
            </a:r>
            <a:endParaRPr lang="en-CA" sz="1200" dirty="0">
              <a:solidFill>
                <a:srgbClr val="0000FF"/>
              </a:solidFill>
            </a:endParaRPr>
          </a:p>
        </p:txBody>
      </p:sp>
      <p:sp>
        <p:nvSpPr>
          <p:cNvPr id="34" name="Freeform 33"/>
          <p:cNvSpPr/>
          <p:nvPr/>
        </p:nvSpPr>
        <p:spPr>
          <a:xfrm>
            <a:off x="3647975" y="3792355"/>
            <a:ext cx="548640" cy="373254"/>
          </a:xfrm>
          <a:custGeom>
            <a:avLst/>
            <a:gdLst>
              <a:gd name="connsiteX0" fmla="*/ 0 w 548640"/>
              <a:gd name="connsiteY0" fmla="*/ 134753 h 433137"/>
              <a:gd name="connsiteX1" fmla="*/ 490888 w 548640"/>
              <a:gd name="connsiteY1" fmla="*/ 0 h 433137"/>
              <a:gd name="connsiteX2" fmla="*/ 548640 w 548640"/>
              <a:gd name="connsiteY2" fmla="*/ 308008 h 433137"/>
              <a:gd name="connsiteX3" fmla="*/ 57751 w 548640"/>
              <a:gd name="connsiteY3" fmla="*/ 433137 h 433137"/>
              <a:gd name="connsiteX4" fmla="*/ 0 w 548640"/>
              <a:gd name="connsiteY4" fmla="*/ 134753 h 433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 h="433137">
                <a:moveTo>
                  <a:pt x="0" y="134753"/>
                </a:moveTo>
                <a:lnTo>
                  <a:pt x="490888" y="0"/>
                </a:lnTo>
                <a:lnTo>
                  <a:pt x="548640" y="308008"/>
                </a:lnTo>
                <a:lnTo>
                  <a:pt x="57751" y="433137"/>
                </a:lnTo>
                <a:lnTo>
                  <a:pt x="0" y="134753"/>
                </a:lnTo>
                <a:close/>
              </a:path>
            </a:pathLst>
          </a:cu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4" name="Straight Connector 23"/>
          <p:cNvCxnSpPr>
            <a:cxnSpLocks/>
            <a:endCxn id="34" idx="1"/>
          </p:cNvCxnSpPr>
          <p:nvPr/>
        </p:nvCxnSpPr>
        <p:spPr>
          <a:xfrm>
            <a:off x="2337625" y="1236079"/>
            <a:ext cx="1801238" cy="2556276"/>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
        <p:nvSpPr>
          <p:cNvPr id="41" name="Freeform 40"/>
          <p:cNvSpPr/>
          <p:nvPr/>
        </p:nvSpPr>
        <p:spPr>
          <a:xfrm>
            <a:off x="3205213" y="4186989"/>
            <a:ext cx="510139" cy="308009"/>
          </a:xfrm>
          <a:custGeom>
            <a:avLst/>
            <a:gdLst>
              <a:gd name="connsiteX0" fmla="*/ 0 w 510139"/>
              <a:gd name="connsiteY0" fmla="*/ 211756 h 308009"/>
              <a:gd name="connsiteX1" fmla="*/ 471638 w 510139"/>
              <a:gd name="connsiteY1" fmla="*/ 0 h 308009"/>
              <a:gd name="connsiteX2" fmla="*/ 510139 w 510139"/>
              <a:gd name="connsiteY2" fmla="*/ 105878 h 308009"/>
              <a:gd name="connsiteX3" fmla="*/ 0 w 510139"/>
              <a:gd name="connsiteY3" fmla="*/ 308009 h 308009"/>
              <a:gd name="connsiteX4" fmla="*/ 0 w 510139"/>
              <a:gd name="connsiteY4" fmla="*/ 211756 h 308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139" h="308009">
                <a:moveTo>
                  <a:pt x="0" y="211756"/>
                </a:moveTo>
                <a:lnTo>
                  <a:pt x="471638" y="0"/>
                </a:lnTo>
                <a:lnTo>
                  <a:pt x="510139" y="105878"/>
                </a:lnTo>
                <a:lnTo>
                  <a:pt x="0" y="308009"/>
                </a:lnTo>
                <a:lnTo>
                  <a:pt x="0" y="211756"/>
                </a:lnTo>
                <a:close/>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42" name="Straight Connector 41"/>
          <p:cNvCxnSpPr/>
          <p:nvPr/>
        </p:nvCxnSpPr>
        <p:spPr>
          <a:xfrm flipV="1">
            <a:off x="1874553" y="4487874"/>
            <a:ext cx="1362345" cy="460382"/>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endCxn id="34" idx="3"/>
          </p:cNvCxnSpPr>
          <p:nvPr/>
        </p:nvCxnSpPr>
        <p:spPr>
          <a:xfrm>
            <a:off x="1901796" y="4073534"/>
            <a:ext cx="1803930" cy="92075"/>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endCxn id="50" idx="1"/>
          </p:cNvCxnSpPr>
          <p:nvPr/>
        </p:nvCxnSpPr>
        <p:spPr>
          <a:xfrm rot="10800000" flipV="1">
            <a:off x="6678034" y="2646354"/>
            <a:ext cx="2175500" cy="1681218"/>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50" name="Freeform 49"/>
          <p:cNvSpPr/>
          <p:nvPr/>
        </p:nvSpPr>
        <p:spPr>
          <a:xfrm flipV="1">
            <a:off x="6187146" y="3567115"/>
            <a:ext cx="548640" cy="760457"/>
          </a:xfrm>
          <a:custGeom>
            <a:avLst/>
            <a:gdLst>
              <a:gd name="connsiteX0" fmla="*/ 0 w 548640"/>
              <a:gd name="connsiteY0" fmla="*/ 134753 h 433137"/>
              <a:gd name="connsiteX1" fmla="*/ 490888 w 548640"/>
              <a:gd name="connsiteY1" fmla="*/ 0 h 433137"/>
              <a:gd name="connsiteX2" fmla="*/ 548640 w 548640"/>
              <a:gd name="connsiteY2" fmla="*/ 308008 h 433137"/>
              <a:gd name="connsiteX3" fmla="*/ 57751 w 548640"/>
              <a:gd name="connsiteY3" fmla="*/ 433137 h 433137"/>
              <a:gd name="connsiteX4" fmla="*/ 0 w 548640"/>
              <a:gd name="connsiteY4" fmla="*/ 134753 h 433137"/>
              <a:gd name="connsiteX0" fmla="*/ 0 w 548640"/>
              <a:gd name="connsiteY0" fmla="*/ 70597 h 433137"/>
              <a:gd name="connsiteX1" fmla="*/ 490888 w 548640"/>
              <a:gd name="connsiteY1" fmla="*/ 0 h 433137"/>
              <a:gd name="connsiteX2" fmla="*/ 548640 w 548640"/>
              <a:gd name="connsiteY2" fmla="*/ 308008 h 433137"/>
              <a:gd name="connsiteX3" fmla="*/ 57751 w 548640"/>
              <a:gd name="connsiteY3" fmla="*/ 433137 h 433137"/>
              <a:gd name="connsiteX4" fmla="*/ 0 w 548640"/>
              <a:gd name="connsiteY4" fmla="*/ 70597 h 433137"/>
              <a:gd name="connsiteX0" fmla="*/ 0 w 548640"/>
              <a:gd name="connsiteY0" fmla="*/ 83796 h 446336"/>
              <a:gd name="connsiteX1" fmla="*/ 490888 w 548640"/>
              <a:gd name="connsiteY1" fmla="*/ 0 h 446336"/>
              <a:gd name="connsiteX2" fmla="*/ 548640 w 548640"/>
              <a:gd name="connsiteY2" fmla="*/ 321207 h 446336"/>
              <a:gd name="connsiteX3" fmla="*/ 57751 w 548640"/>
              <a:gd name="connsiteY3" fmla="*/ 446336 h 446336"/>
              <a:gd name="connsiteX4" fmla="*/ 0 w 548640"/>
              <a:gd name="connsiteY4" fmla="*/ 83796 h 446336"/>
              <a:gd name="connsiteX0" fmla="*/ 0 w 548640"/>
              <a:gd name="connsiteY0" fmla="*/ 83796 h 420857"/>
              <a:gd name="connsiteX1" fmla="*/ 490888 w 548640"/>
              <a:gd name="connsiteY1" fmla="*/ 0 h 420857"/>
              <a:gd name="connsiteX2" fmla="*/ 548640 w 548640"/>
              <a:gd name="connsiteY2" fmla="*/ 321207 h 420857"/>
              <a:gd name="connsiteX3" fmla="*/ 57751 w 548640"/>
              <a:gd name="connsiteY3" fmla="*/ 420857 h 420857"/>
              <a:gd name="connsiteX4" fmla="*/ 0 w 548640"/>
              <a:gd name="connsiteY4" fmla="*/ 83796 h 420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 h="420857">
                <a:moveTo>
                  <a:pt x="0" y="83796"/>
                </a:moveTo>
                <a:lnTo>
                  <a:pt x="490888" y="0"/>
                </a:lnTo>
                <a:lnTo>
                  <a:pt x="548640" y="321207"/>
                </a:lnTo>
                <a:lnTo>
                  <a:pt x="57751" y="420857"/>
                </a:lnTo>
                <a:lnTo>
                  <a:pt x="0" y="83796"/>
                </a:lnTo>
                <a:close/>
              </a:path>
            </a:pathLst>
          </a:cu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53" name="Straight Connector 52"/>
          <p:cNvCxnSpPr>
            <a:cxnSpLocks/>
            <a:endCxn id="50" idx="3"/>
          </p:cNvCxnSpPr>
          <p:nvPr/>
        </p:nvCxnSpPr>
        <p:spPr>
          <a:xfrm flipH="1">
            <a:off x="6244897" y="1045214"/>
            <a:ext cx="708626" cy="2521901"/>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endCxn id="28" idx="0"/>
          </p:cNvCxnSpPr>
          <p:nvPr/>
        </p:nvCxnSpPr>
        <p:spPr>
          <a:xfrm rot="16200000" flipV="1">
            <a:off x="5842732" y="4515578"/>
            <a:ext cx="1924226" cy="96680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Freeform 27"/>
          <p:cNvSpPr/>
          <p:nvPr/>
        </p:nvSpPr>
        <p:spPr>
          <a:xfrm flipV="1">
            <a:off x="6321444" y="3889380"/>
            <a:ext cx="276228" cy="184152"/>
          </a:xfrm>
          <a:custGeom>
            <a:avLst/>
            <a:gdLst>
              <a:gd name="connsiteX0" fmla="*/ 0 w 548640"/>
              <a:gd name="connsiteY0" fmla="*/ 134753 h 433137"/>
              <a:gd name="connsiteX1" fmla="*/ 490888 w 548640"/>
              <a:gd name="connsiteY1" fmla="*/ 0 h 433137"/>
              <a:gd name="connsiteX2" fmla="*/ 548640 w 548640"/>
              <a:gd name="connsiteY2" fmla="*/ 308008 h 433137"/>
              <a:gd name="connsiteX3" fmla="*/ 57751 w 548640"/>
              <a:gd name="connsiteY3" fmla="*/ 433137 h 433137"/>
              <a:gd name="connsiteX4" fmla="*/ 0 w 548640"/>
              <a:gd name="connsiteY4" fmla="*/ 134753 h 433137"/>
              <a:gd name="connsiteX0" fmla="*/ 0 w 548640"/>
              <a:gd name="connsiteY0" fmla="*/ 70597 h 433137"/>
              <a:gd name="connsiteX1" fmla="*/ 490888 w 548640"/>
              <a:gd name="connsiteY1" fmla="*/ 0 h 433137"/>
              <a:gd name="connsiteX2" fmla="*/ 548640 w 548640"/>
              <a:gd name="connsiteY2" fmla="*/ 308008 h 433137"/>
              <a:gd name="connsiteX3" fmla="*/ 57751 w 548640"/>
              <a:gd name="connsiteY3" fmla="*/ 433137 h 433137"/>
              <a:gd name="connsiteX4" fmla="*/ 0 w 548640"/>
              <a:gd name="connsiteY4" fmla="*/ 70597 h 433137"/>
              <a:gd name="connsiteX0" fmla="*/ 0 w 548640"/>
              <a:gd name="connsiteY0" fmla="*/ 83796 h 446336"/>
              <a:gd name="connsiteX1" fmla="*/ 490888 w 548640"/>
              <a:gd name="connsiteY1" fmla="*/ 0 h 446336"/>
              <a:gd name="connsiteX2" fmla="*/ 548640 w 548640"/>
              <a:gd name="connsiteY2" fmla="*/ 321207 h 446336"/>
              <a:gd name="connsiteX3" fmla="*/ 57751 w 548640"/>
              <a:gd name="connsiteY3" fmla="*/ 446336 h 446336"/>
              <a:gd name="connsiteX4" fmla="*/ 0 w 548640"/>
              <a:gd name="connsiteY4" fmla="*/ 83796 h 446336"/>
              <a:gd name="connsiteX0" fmla="*/ 0 w 548640"/>
              <a:gd name="connsiteY0" fmla="*/ 83796 h 420857"/>
              <a:gd name="connsiteX1" fmla="*/ 490888 w 548640"/>
              <a:gd name="connsiteY1" fmla="*/ 0 h 420857"/>
              <a:gd name="connsiteX2" fmla="*/ 548640 w 548640"/>
              <a:gd name="connsiteY2" fmla="*/ 321207 h 420857"/>
              <a:gd name="connsiteX3" fmla="*/ 57751 w 548640"/>
              <a:gd name="connsiteY3" fmla="*/ 420857 h 420857"/>
              <a:gd name="connsiteX4" fmla="*/ 0 w 548640"/>
              <a:gd name="connsiteY4" fmla="*/ 83796 h 420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 h="420857">
                <a:moveTo>
                  <a:pt x="0" y="83796"/>
                </a:moveTo>
                <a:lnTo>
                  <a:pt x="490888" y="0"/>
                </a:lnTo>
                <a:lnTo>
                  <a:pt x="548640" y="321207"/>
                </a:lnTo>
                <a:lnTo>
                  <a:pt x="57751" y="420857"/>
                </a:lnTo>
                <a:lnTo>
                  <a:pt x="0" y="83796"/>
                </a:ln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9" name="Straight Connector 28"/>
          <p:cNvCxnSpPr>
            <a:endCxn id="28" idx="2"/>
          </p:cNvCxnSpPr>
          <p:nvPr/>
        </p:nvCxnSpPr>
        <p:spPr>
          <a:xfrm rot="10800000">
            <a:off x="6597672" y="3932984"/>
            <a:ext cx="2301902" cy="8311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288242" y="4764102"/>
            <a:ext cx="1690941" cy="1243026"/>
          </a:xfrm>
          <a:prstGeom prst="rect">
            <a:avLst/>
          </a:prstGeom>
          <a:noFill/>
          <a:ln w="76200">
            <a:solidFill>
              <a:schemeClr val="bg1"/>
            </a:solidFill>
            <a:miter lim="800000"/>
            <a:headEnd/>
            <a:tailEnd/>
          </a:ln>
          <a:effectLst/>
        </p:spPr>
      </p:pic>
      <p:pic>
        <p:nvPicPr>
          <p:cNvPr id="2055" name="Picture 7"/>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70937" y="1045214"/>
            <a:ext cx="2309029" cy="1731772"/>
          </a:xfrm>
          <a:prstGeom prst="rect">
            <a:avLst/>
          </a:prstGeom>
          <a:noFill/>
          <a:ln w="76200">
            <a:solidFill>
              <a:schemeClr val="bg1"/>
            </a:solidFill>
            <a:miter lim="800000"/>
            <a:headEnd/>
            <a:tailEnd/>
          </a:ln>
          <a:effectLst/>
        </p:spPr>
      </p:pic>
      <p:sp>
        <p:nvSpPr>
          <p:cNvPr id="25" name="TextBox 24"/>
          <p:cNvSpPr txBox="1"/>
          <p:nvPr/>
        </p:nvSpPr>
        <p:spPr>
          <a:xfrm>
            <a:off x="5105400" y="1066800"/>
            <a:ext cx="1447800" cy="338554"/>
          </a:xfrm>
          <a:prstGeom prst="rect">
            <a:avLst/>
          </a:prstGeom>
          <a:noFill/>
        </p:spPr>
        <p:txBody>
          <a:bodyPr wrap="square" rtlCol="0">
            <a:spAutoFit/>
          </a:bodyPr>
          <a:lstStyle/>
          <a:p>
            <a:r>
              <a:rPr lang="en-US" sz="1600" dirty="0"/>
              <a:t>Vertical level</a:t>
            </a:r>
          </a:p>
        </p:txBody>
      </p:sp>
      <p:sp>
        <p:nvSpPr>
          <p:cNvPr id="30" name="Rectangle 29"/>
          <p:cNvSpPr/>
          <p:nvPr/>
        </p:nvSpPr>
        <p:spPr>
          <a:xfrm>
            <a:off x="8393154" y="6375432"/>
            <a:ext cx="750846" cy="482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7135" y="942948"/>
            <a:ext cx="2788015" cy="1795482"/>
          </a:xfrm>
          <a:prstGeom prst="rect">
            <a:avLst/>
          </a:prstGeom>
          <a:noFill/>
          <a:ln w="9525">
            <a:noFill/>
            <a:miter lim="800000"/>
            <a:headEnd/>
            <a:tailEnd/>
          </a:ln>
          <a:effectLst/>
        </p:spPr>
      </p:pic>
      <p:sp>
        <p:nvSpPr>
          <p:cNvPr id="4" name="Rectangle 3">
            <a:extLst>
              <a:ext uri="{FF2B5EF4-FFF2-40B4-BE49-F238E27FC236}">
                <a16:creationId xmlns:a16="http://schemas.microsoft.com/office/drawing/2014/main" id="{5B3123F1-1332-47A4-9089-463FBFDED14B}"/>
              </a:ext>
            </a:extLst>
          </p:cNvPr>
          <p:cNvSpPr/>
          <p:nvPr/>
        </p:nvSpPr>
        <p:spPr>
          <a:xfrm>
            <a:off x="5365710" y="5972357"/>
            <a:ext cx="2915774" cy="736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r>
              <a:rPr lang="en-GB" sz="1600" dirty="0">
                <a:solidFill>
                  <a:srgbClr val="002060"/>
                </a:solidFill>
              </a:rPr>
              <a:t>Atmosphere</a:t>
            </a:r>
          </a:p>
          <a:p>
            <a:pPr marL="285750" indent="-285750">
              <a:buFont typeface="Wingdings" panose="05000000000000000000" pitchFamily="2" charset="2"/>
              <a:buChar char="Ø"/>
            </a:pPr>
            <a:r>
              <a:rPr lang="en-GB" sz="1600" dirty="0">
                <a:solidFill>
                  <a:srgbClr val="002060"/>
                </a:solidFill>
              </a:rPr>
              <a:t>Oceans </a:t>
            </a:r>
          </a:p>
          <a:p>
            <a:pPr marL="285750" indent="-285750">
              <a:buFont typeface="Wingdings" panose="05000000000000000000" pitchFamily="2" charset="2"/>
              <a:buChar char="Ø"/>
            </a:pPr>
            <a:r>
              <a:rPr lang="en-GB" sz="1600" dirty="0">
                <a:solidFill>
                  <a:srgbClr val="002060"/>
                </a:solidFill>
              </a:rPr>
              <a:t>Terrestrial</a:t>
            </a:r>
            <a:endParaRPr lang="en-US" sz="16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
                                  </p:stCondLst>
                                  <p:childTnLst>
                                    <p:set>
                                      <p:cBhvr>
                                        <p:cTn id="6" dur="1" fill="hold">
                                          <p:stCondLst>
                                            <p:cond delay="0"/>
                                          </p:stCondLst>
                                        </p:cTn>
                                        <p:tgtEl>
                                          <p:spTgt spid="2054"/>
                                        </p:tgtEl>
                                        <p:attrNameLst>
                                          <p:attrName>style.visibility</p:attrName>
                                        </p:attrNameLst>
                                      </p:cBhvr>
                                      <p:to>
                                        <p:strVal val="visible"/>
                                      </p:to>
                                    </p:set>
                                  </p:childTnLst>
                                </p:cTn>
                              </p:par>
                            </p:childTnLst>
                          </p:cTn>
                        </p:par>
                        <p:par>
                          <p:cTn id="7" fill="hold">
                            <p:stCondLst>
                              <p:cond delay="150"/>
                            </p:stCondLst>
                            <p:childTnLst>
                              <p:par>
                                <p:cTn id="8" presetID="1" presetClass="entr" presetSubtype="0" fill="hold" nodeType="afterEffect">
                                  <p:stCondLst>
                                    <p:cond delay="150"/>
                                  </p:stCondLst>
                                  <p:childTnLst>
                                    <p:set>
                                      <p:cBhvr>
                                        <p:cTn id="9" dur="1" fill="hold">
                                          <p:stCondLst>
                                            <p:cond delay="0"/>
                                          </p:stCondLst>
                                        </p:cTn>
                                        <p:tgtEl>
                                          <p:spTgt spid="24"/>
                                        </p:tgtEl>
                                        <p:attrNameLst>
                                          <p:attrName>style.visibility</p:attrName>
                                        </p:attrNameLst>
                                      </p:cBhvr>
                                      <p:to>
                                        <p:strVal val="visible"/>
                                      </p:to>
                                    </p:set>
                                  </p:childTnLst>
                                </p:cTn>
                              </p:par>
                            </p:childTnLst>
                          </p:cTn>
                        </p:par>
                        <p:par>
                          <p:cTn id="10" fill="hold">
                            <p:stCondLst>
                              <p:cond delay="300"/>
                            </p:stCondLst>
                            <p:childTnLst>
                              <p:par>
                                <p:cTn id="11" presetID="1" presetClass="entr" presetSubtype="0" fill="hold" nodeType="afterEffect">
                                  <p:stCondLst>
                                    <p:cond delay="150"/>
                                  </p:stCondLst>
                                  <p:childTnLst>
                                    <p:set>
                                      <p:cBhvr>
                                        <p:cTn id="12" dur="1" fill="hold">
                                          <p:stCondLst>
                                            <p:cond delay="0"/>
                                          </p:stCondLst>
                                        </p:cTn>
                                        <p:tgtEl>
                                          <p:spTgt spid="46"/>
                                        </p:tgtEl>
                                        <p:attrNameLst>
                                          <p:attrName>style.visibility</p:attrName>
                                        </p:attrNameLst>
                                      </p:cBhvr>
                                      <p:to>
                                        <p:strVal val="visible"/>
                                      </p:to>
                                    </p:set>
                                  </p:childTnLst>
                                </p:cTn>
                              </p:par>
                            </p:childTnLst>
                          </p:cTn>
                        </p:par>
                        <p:par>
                          <p:cTn id="13" fill="hold">
                            <p:stCondLst>
                              <p:cond delay="450"/>
                            </p:stCondLst>
                            <p:childTnLst>
                              <p:par>
                                <p:cTn id="14" presetID="1" presetClass="entr" presetSubtype="0" fill="hold" grpId="0" nodeType="afterEffect">
                                  <p:stCondLst>
                                    <p:cond delay="150"/>
                                  </p:stCondLst>
                                  <p:childTnLst>
                                    <p:set>
                                      <p:cBhvr>
                                        <p:cTn id="15" dur="1" fill="hold">
                                          <p:stCondLst>
                                            <p:cond delay="0"/>
                                          </p:stCondLst>
                                        </p:cTn>
                                        <p:tgtEl>
                                          <p:spTgt spid="34"/>
                                        </p:tgtEl>
                                        <p:attrNameLst>
                                          <p:attrName>style.visibility</p:attrName>
                                        </p:attrNameLst>
                                      </p:cBhvr>
                                      <p:to>
                                        <p:strVal val="visible"/>
                                      </p:to>
                                    </p:set>
                                  </p:childTnLst>
                                </p:cTn>
                              </p:par>
                            </p:childTnLst>
                          </p:cTn>
                        </p:par>
                        <p:par>
                          <p:cTn id="16" fill="hold">
                            <p:stCondLst>
                              <p:cond delay="600"/>
                            </p:stCondLst>
                            <p:childTnLst>
                              <p:par>
                                <p:cTn id="17" presetID="1" presetClass="entr" presetSubtype="0" fill="hold" nodeType="afterEffect">
                                  <p:stCondLst>
                                    <p:cond delay="150"/>
                                  </p:stCondLst>
                                  <p:childTnLst>
                                    <p:set>
                                      <p:cBhvr>
                                        <p:cTn id="18" dur="1" fill="hold">
                                          <p:stCondLst>
                                            <p:cond delay="0"/>
                                          </p:stCondLst>
                                        </p:cTn>
                                        <p:tgtEl>
                                          <p:spTgt spid="2053"/>
                                        </p:tgtEl>
                                        <p:attrNameLst>
                                          <p:attrName>style.visibility</p:attrName>
                                        </p:attrNameLst>
                                      </p:cBhvr>
                                      <p:to>
                                        <p:strVal val="visible"/>
                                      </p:to>
                                    </p:set>
                                  </p:childTnLst>
                                </p:cTn>
                              </p:par>
                            </p:childTnLst>
                          </p:cTn>
                        </p:par>
                        <p:par>
                          <p:cTn id="19" fill="hold">
                            <p:stCondLst>
                              <p:cond delay="750"/>
                            </p:stCondLst>
                            <p:childTnLst>
                              <p:par>
                                <p:cTn id="20" presetID="1" presetClass="entr" presetSubtype="0" fill="hold" grpId="0" nodeType="afterEffect">
                                  <p:stCondLst>
                                    <p:cond delay="150"/>
                                  </p:stCondLst>
                                  <p:childTnLst>
                                    <p:set>
                                      <p:cBhvr>
                                        <p:cTn id="21" dur="1" fill="hold">
                                          <p:stCondLst>
                                            <p:cond delay="0"/>
                                          </p:stCondLst>
                                        </p:cTn>
                                        <p:tgtEl>
                                          <p:spTgt spid="41"/>
                                        </p:tgtEl>
                                        <p:attrNameLst>
                                          <p:attrName>style.visibility</p:attrName>
                                        </p:attrNameLst>
                                      </p:cBhvr>
                                      <p:to>
                                        <p:strVal val="visible"/>
                                      </p:to>
                                    </p:set>
                                  </p:childTnLst>
                                </p:cTn>
                              </p:par>
                            </p:childTnLst>
                          </p:cTn>
                        </p:par>
                        <p:par>
                          <p:cTn id="22" fill="hold">
                            <p:stCondLst>
                              <p:cond delay="900"/>
                            </p:stCondLst>
                            <p:childTnLst>
                              <p:par>
                                <p:cTn id="23" presetID="1" presetClass="entr" presetSubtype="0" fill="hold" nodeType="afterEffect">
                                  <p:stCondLst>
                                    <p:cond delay="150"/>
                                  </p:stCondLst>
                                  <p:childTnLst>
                                    <p:set>
                                      <p:cBhvr>
                                        <p:cTn id="24" dur="1" fill="hold">
                                          <p:stCondLst>
                                            <p:cond delay="0"/>
                                          </p:stCondLst>
                                        </p:cTn>
                                        <p:tgtEl>
                                          <p:spTgt spid="44"/>
                                        </p:tgtEl>
                                        <p:attrNameLst>
                                          <p:attrName>style.visibility</p:attrName>
                                        </p:attrNameLst>
                                      </p:cBhvr>
                                      <p:to>
                                        <p:strVal val="visible"/>
                                      </p:to>
                                    </p:set>
                                  </p:childTnLst>
                                </p:cTn>
                              </p:par>
                            </p:childTnLst>
                          </p:cTn>
                        </p:par>
                        <p:par>
                          <p:cTn id="25" fill="hold">
                            <p:stCondLst>
                              <p:cond delay="1050"/>
                            </p:stCondLst>
                            <p:childTnLst>
                              <p:par>
                                <p:cTn id="26" presetID="1" presetClass="entr" presetSubtype="0" fill="hold" nodeType="afterEffect">
                                  <p:stCondLst>
                                    <p:cond delay="150"/>
                                  </p:stCondLst>
                                  <p:childTnLst>
                                    <p:set>
                                      <p:cBhvr>
                                        <p:cTn id="27" dur="1" fill="hold">
                                          <p:stCondLst>
                                            <p:cond delay="0"/>
                                          </p:stCondLst>
                                        </p:cTn>
                                        <p:tgtEl>
                                          <p:spTgt spid="42"/>
                                        </p:tgtEl>
                                        <p:attrNameLst>
                                          <p:attrName>style.visibility</p:attrName>
                                        </p:attrNameLst>
                                      </p:cBhvr>
                                      <p:to>
                                        <p:strVal val="visible"/>
                                      </p:to>
                                    </p:set>
                                  </p:childTnLst>
                                </p:cTn>
                              </p:par>
                            </p:childTnLst>
                          </p:cTn>
                        </p:par>
                        <p:par>
                          <p:cTn id="28" fill="hold">
                            <p:stCondLst>
                              <p:cond delay="1200"/>
                            </p:stCondLst>
                            <p:childTnLst>
                              <p:par>
                                <p:cTn id="29" presetID="1" presetClass="entr" presetSubtype="0" fill="hold" nodeType="afterEffect">
                                  <p:stCondLst>
                                    <p:cond delay="150"/>
                                  </p:stCondLst>
                                  <p:childTnLst>
                                    <p:set>
                                      <p:cBhvr>
                                        <p:cTn id="30" dur="1" fill="hold">
                                          <p:stCondLst>
                                            <p:cond delay="0"/>
                                          </p:stCondLst>
                                        </p:cTn>
                                        <p:tgtEl>
                                          <p:spTgt spid="2055"/>
                                        </p:tgtEl>
                                        <p:attrNameLst>
                                          <p:attrName>style.visibility</p:attrName>
                                        </p:attrNameLst>
                                      </p:cBhvr>
                                      <p:to>
                                        <p:strVal val="visible"/>
                                      </p:to>
                                    </p:set>
                                  </p:childTnLst>
                                </p:cTn>
                              </p:par>
                            </p:childTnLst>
                          </p:cTn>
                        </p:par>
                        <p:par>
                          <p:cTn id="31" fill="hold">
                            <p:stCondLst>
                              <p:cond delay="1350"/>
                            </p:stCondLst>
                            <p:childTnLst>
                              <p:par>
                                <p:cTn id="32" presetID="1" presetClass="entr" presetSubtype="0" fill="hold" nodeType="afterEffect">
                                  <p:stCondLst>
                                    <p:cond delay="150"/>
                                  </p:stCondLst>
                                  <p:childTnLst>
                                    <p:set>
                                      <p:cBhvr>
                                        <p:cTn id="33" dur="1" fill="hold">
                                          <p:stCondLst>
                                            <p:cond delay="0"/>
                                          </p:stCondLst>
                                        </p:cTn>
                                        <p:tgtEl>
                                          <p:spTgt spid="49"/>
                                        </p:tgtEl>
                                        <p:attrNameLst>
                                          <p:attrName>style.visibility</p:attrName>
                                        </p:attrNameLst>
                                      </p:cBhvr>
                                      <p:to>
                                        <p:strVal val="visible"/>
                                      </p:to>
                                    </p:set>
                                  </p:childTnLst>
                                </p:cTn>
                              </p:par>
                            </p:childTnLst>
                          </p:cTn>
                        </p:par>
                        <p:par>
                          <p:cTn id="34" fill="hold">
                            <p:stCondLst>
                              <p:cond delay="1500"/>
                            </p:stCondLst>
                            <p:childTnLst>
                              <p:par>
                                <p:cTn id="35" presetID="1" presetClass="entr" presetSubtype="0" fill="hold" nodeType="afterEffect">
                                  <p:stCondLst>
                                    <p:cond delay="150"/>
                                  </p:stCondLst>
                                  <p:childTnLst>
                                    <p:set>
                                      <p:cBhvr>
                                        <p:cTn id="36" dur="1" fill="hold">
                                          <p:stCondLst>
                                            <p:cond delay="0"/>
                                          </p:stCondLst>
                                        </p:cTn>
                                        <p:tgtEl>
                                          <p:spTgt spid="53"/>
                                        </p:tgtEl>
                                        <p:attrNameLst>
                                          <p:attrName>style.visibility</p:attrName>
                                        </p:attrNameLst>
                                      </p:cBhvr>
                                      <p:to>
                                        <p:strVal val="visible"/>
                                      </p:to>
                                    </p:set>
                                  </p:childTnLst>
                                </p:cTn>
                              </p:par>
                            </p:childTnLst>
                          </p:cTn>
                        </p:par>
                        <p:par>
                          <p:cTn id="37" fill="hold">
                            <p:stCondLst>
                              <p:cond delay="1650"/>
                            </p:stCondLst>
                            <p:childTnLst>
                              <p:par>
                                <p:cTn id="38" presetID="1" presetClass="entr" presetSubtype="0" fill="hold" grpId="0" nodeType="afterEffect">
                                  <p:stCondLst>
                                    <p:cond delay="150"/>
                                  </p:stCondLst>
                                  <p:childTnLst>
                                    <p:set>
                                      <p:cBhvr>
                                        <p:cTn id="39" dur="1" fill="hold">
                                          <p:stCondLst>
                                            <p:cond delay="0"/>
                                          </p:stCondLst>
                                        </p:cTn>
                                        <p:tgtEl>
                                          <p:spTgt spid="50"/>
                                        </p:tgtEl>
                                        <p:attrNameLst>
                                          <p:attrName>style.visibility</p:attrName>
                                        </p:attrNameLst>
                                      </p:cBhvr>
                                      <p:to>
                                        <p:strVal val="visible"/>
                                      </p:to>
                                    </p:set>
                                  </p:childTnLst>
                                </p:cTn>
                              </p:par>
                            </p:childTnLst>
                          </p:cTn>
                        </p:par>
                        <p:par>
                          <p:cTn id="40" fill="hold">
                            <p:stCondLst>
                              <p:cond delay="1800"/>
                            </p:stCondLst>
                            <p:childTnLst>
                              <p:par>
                                <p:cTn id="41" presetID="1" presetClass="entr" presetSubtype="0" fill="hold" nodeType="afterEffect">
                                  <p:stCondLst>
                                    <p:cond delay="150"/>
                                  </p:stCondLst>
                                  <p:childTnLst>
                                    <p:set>
                                      <p:cBhvr>
                                        <p:cTn id="42" dur="1" fill="hold">
                                          <p:stCondLst>
                                            <p:cond delay="0"/>
                                          </p:stCondLst>
                                        </p:cTn>
                                        <p:tgtEl>
                                          <p:spTgt spid="26"/>
                                        </p:tgtEl>
                                        <p:attrNameLst>
                                          <p:attrName>style.visibility</p:attrName>
                                        </p:attrNameLst>
                                      </p:cBhvr>
                                      <p:to>
                                        <p:strVal val="visible"/>
                                      </p:to>
                                    </p:set>
                                  </p:childTnLst>
                                </p:cTn>
                              </p:par>
                            </p:childTnLst>
                          </p:cTn>
                        </p:par>
                        <p:par>
                          <p:cTn id="43" fill="hold">
                            <p:stCondLst>
                              <p:cond delay="1950"/>
                            </p:stCondLst>
                            <p:childTnLst>
                              <p:par>
                                <p:cTn id="44" presetID="1" presetClass="entr" presetSubtype="0" fill="hold" nodeType="afterEffect">
                                  <p:stCondLst>
                                    <p:cond delay="150"/>
                                  </p:stCondLst>
                                  <p:childTnLst>
                                    <p:set>
                                      <p:cBhvr>
                                        <p:cTn id="45" dur="1" fill="hold">
                                          <p:stCondLst>
                                            <p:cond delay="0"/>
                                          </p:stCondLst>
                                        </p:cTn>
                                        <p:tgtEl>
                                          <p:spTgt spid="27"/>
                                        </p:tgtEl>
                                        <p:attrNameLst>
                                          <p:attrName>style.visibility</p:attrName>
                                        </p:attrNameLst>
                                      </p:cBhvr>
                                      <p:to>
                                        <p:strVal val="visible"/>
                                      </p:to>
                                    </p:set>
                                  </p:childTnLst>
                                </p:cTn>
                              </p:par>
                            </p:childTnLst>
                          </p:cTn>
                        </p:par>
                        <p:par>
                          <p:cTn id="46" fill="hold">
                            <p:stCondLst>
                              <p:cond delay="2100"/>
                            </p:stCondLst>
                            <p:childTnLst>
                              <p:par>
                                <p:cTn id="47" presetID="1" presetClass="entr" presetSubtype="0" fill="hold" nodeType="afterEffect">
                                  <p:stCondLst>
                                    <p:cond delay="150"/>
                                  </p:stCondLst>
                                  <p:childTnLst>
                                    <p:set>
                                      <p:cBhvr>
                                        <p:cTn id="48" dur="1" fill="hold">
                                          <p:stCondLst>
                                            <p:cond delay="0"/>
                                          </p:stCondLst>
                                        </p:cTn>
                                        <p:tgtEl>
                                          <p:spTgt spid="29"/>
                                        </p:tgtEl>
                                        <p:attrNameLst>
                                          <p:attrName>style.visibility</p:attrName>
                                        </p:attrNameLst>
                                      </p:cBhvr>
                                      <p:to>
                                        <p:strVal val="visible"/>
                                      </p:to>
                                    </p:set>
                                  </p:childTnLst>
                                </p:cTn>
                              </p:par>
                            </p:childTnLst>
                          </p:cTn>
                        </p:par>
                        <p:par>
                          <p:cTn id="49" fill="hold">
                            <p:stCondLst>
                              <p:cond delay="2250"/>
                            </p:stCondLst>
                            <p:childTnLst>
                              <p:par>
                                <p:cTn id="50" presetID="1" presetClass="entr" presetSubtype="0" fill="hold" grpId="0" nodeType="afterEffect">
                                  <p:stCondLst>
                                    <p:cond delay="150"/>
                                  </p:stCondLst>
                                  <p:childTnLst>
                                    <p:set>
                                      <p:cBhvr>
                                        <p:cTn id="51" dur="1" fill="hold">
                                          <p:stCondLst>
                                            <p:cond delay="0"/>
                                          </p:stCondLst>
                                        </p:cTn>
                                        <p:tgtEl>
                                          <p:spTgt spid="28"/>
                                        </p:tgtEl>
                                        <p:attrNameLst>
                                          <p:attrName>style.visibility</p:attrName>
                                        </p:attrNameLst>
                                      </p:cBhvr>
                                      <p:to>
                                        <p:strVal val="visible"/>
                                      </p:to>
                                    </p:set>
                                  </p:childTnLst>
                                </p:cTn>
                              </p:par>
                            </p:childTnLst>
                          </p:cTn>
                        </p:par>
                        <p:par>
                          <p:cTn id="52" fill="hold">
                            <p:stCondLst>
                              <p:cond delay="2400"/>
                            </p:stCondLst>
                            <p:childTnLst>
                              <p:par>
                                <p:cTn id="53" presetID="22" presetClass="entr" presetSubtype="1" fill="hold" grpId="0" nodeType="afterEffect">
                                  <p:stCondLst>
                                    <p:cond delay="500"/>
                                  </p:stCondLst>
                                  <p:childTnLst>
                                    <p:set>
                                      <p:cBhvr>
                                        <p:cTn id="54" dur="1" fill="hold">
                                          <p:stCondLst>
                                            <p:cond delay="0"/>
                                          </p:stCondLst>
                                        </p:cTn>
                                        <p:tgtEl>
                                          <p:spTgt spid="4"/>
                                        </p:tgtEl>
                                        <p:attrNameLst>
                                          <p:attrName>style.visibility</p:attrName>
                                        </p:attrNameLst>
                                      </p:cBhvr>
                                      <p:to>
                                        <p:strVal val="visible"/>
                                      </p:to>
                                    </p:set>
                                    <p:animEffect transition="in" filter="wipe(up)">
                                      <p:cBhvr>
                                        <p:cTn id="5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1" grpId="0" animBg="1"/>
      <p:bldP spid="50" grpId="0" animBg="1"/>
      <p:bldP spid="28"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3E54CC-D754-431D-B852-1095611C0386}"/>
              </a:ext>
            </a:extLst>
          </p:cNvPr>
          <p:cNvSpPr>
            <a:spLocks noGrp="1"/>
          </p:cNvSpPr>
          <p:nvPr>
            <p:ph type="sldNum" sz="quarter" idx="4"/>
          </p:nvPr>
        </p:nvSpPr>
        <p:spPr/>
        <p:txBody>
          <a:bodyPr/>
          <a:lstStyle/>
          <a:p>
            <a:fld id="{927968B9-F71B-4241-9647-2B023690AF84}" type="slidenum">
              <a:rPr lang="en-US" smtClean="0"/>
              <a:t>12</a:t>
            </a:fld>
            <a:endParaRPr lang="en-US" dirty="0"/>
          </a:p>
        </p:txBody>
      </p:sp>
      <p:sp>
        <p:nvSpPr>
          <p:cNvPr id="5" name="Rectangle 4">
            <a:extLst>
              <a:ext uri="{FF2B5EF4-FFF2-40B4-BE49-F238E27FC236}">
                <a16:creationId xmlns:a16="http://schemas.microsoft.com/office/drawing/2014/main" id="{1922272B-7D01-43F4-A6B5-33D8EFD284D6}"/>
              </a:ext>
            </a:extLst>
          </p:cNvPr>
          <p:cNvSpPr/>
          <p:nvPr/>
        </p:nvSpPr>
        <p:spPr>
          <a:xfrm>
            <a:off x="99795" y="6559021"/>
            <a:ext cx="3119765" cy="234360"/>
          </a:xfrm>
          <a:prstGeom prst="rect">
            <a:avLst/>
          </a:prstGeom>
        </p:spPr>
        <p:txBody>
          <a:bodyPr wrap="none">
            <a:spAutoFit/>
          </a:bodyPr>
          <a:lstStyle/>
          <a:p>
            <a:r>
              <a:rPr lang="en-US" sz="923" dirty="0">
                <a:hlinkClick r:id="rId3"/>
              </a:rPr>
              <a:t>https://gcos.wmo.int/en/essential-climate-variables/table</a:t>
            </a:r>
            <a:endParaRPr lang="en-US" sz="923" dirty="0"/>
          </a:p>
        </p:txBody>
      </p:sp>
      <p:sp>
        <p:nvSpPr>
          <p:cNvPr id="7" name="Title 1">
            <a:extLst>
              <a:ext uri="{FF2B5EF4-FFF2-40B4-BE49-F238E27FC236}">
                <a16:creationId xmlns:a16="http://schemas.microsoft.com/office/drawing/2014/main" id="{AB3211DD-AB16-420D-9BBC-45BFE6879D18}"/>
              </a:ext>
            </a:extLst>
          </p:cNvPr>
          <p:cNvSpPr txBox="1">
            <a:spLocks/>
          </p:cNvSpPr>
          <p:nvPr/>
        </p:nvSpPr>
        <p:spPr bwMode="auto">
          <a:xfrm>
            <a:off x="1097629" y="165621"/>
            <a:ext cx="7941212" cy="1004381"/>
          </a:xfrm>
          <a:prstGeom prst="rect">
            <a:avLst/>
          </a:prstGeom>
          <a:noFill/>
          <a:ln w="9525">
            <a:noFill/>
            <a:miter lim="800000"/>
            <a:headEnd/>
            <a:tailEnd/>
          </a:ln>
        </p:spPr>
        <p:txBody>
          <a:bodyPr vert="horz" wrap="square" lIns="70338" tIns="35169" rIns="70338" bIns="35169" numCol="1" anchor="ctr" anchorCtr="0" compatLnSpc="1">
            <a:prstTxWarp prst="textNoShape">
              <a:avLst/>
            </a:prstTxWarp>
            <a:normAutofit/>
          </a:bodyPr>
          <a:lstStyle/>
          <a:p>
            <a:pPr algn="ctr" defTabSz="703356" eaLnBrk="0" hangingPunct="0">
              <a:lnSpc>
                <a:spcPts val="2461"/>
              </a:lnSpc>
              <a:defRPr/>
            </a:pPr>
            <a:r>
              <a:rPr lang="ar-SY" sz="3200" b="1" dirty="0">
                <a:solidFill>
                  <a:schemeClr val="bg1"/>
                </a:solidFill>
                <a:latin typeface="+mj-lt"/>
                <a:ea typeface="+mj-ea"/>
                <a:cs typeface="+mj-cs"/>
              </a:rPr>
              <a:t>متغيرات المناخ الأساسية: يتم إنشاؤها لكل خلية شبكية</a:t>
            </a:r>
            <a:endParaRPr lang="en-CA" sz="2400" b="1" dirty="0">
              <a:solidFill>
                <a:schemeClr val="bg1"/>
              </a:solidFill>
              <a:latin typeface="+mj-lt"/>
              <a:ea typeface="+mj-ea"/>
              <a:cs typeface="+mj-cs"/>
            </a:endParaRPr>
          </a:p>
        </p:txBody>
      </p:sp>
      <p:pic>
        <p:nvPicPr>
          <p:cNvPr id="6" name="Picture 5">
            <a:extLst>
              <a:ext uri="{FF2B5EF4-FFF2-40B4-BE49-F238E27FC236}">
                <a16:creationId xmlns:a16="http://schemas.microsoft.com/office/drawing/2014/main" id="{F30894D0-91A3-43CD-9803-A5514559B4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9539" y="1274373"/>
            <a:ext cx="7658061" cy="5047985"/>
          </a:xfrm>
          <a:prstGeom prst="rect">
            <a:avLst/>
          </a:prstGeom>
        </p:spPr>
      </p:pic>
      <p:sp>
        <p:nvSpPr>
          <p:cNvPr id="10" name="Rounded Rectangle 9">
            <a:extLst>
              <a:ext uri="{FF2B5EF4-FFF2-40B4-BE49-F238E27FC236}">
                <a16:creationId xmlns:a16="http://schemas.microsoft.com/office/drawing/2014/main" id="{77FF48FB-A7CE-443A-86D3-99A256FD20C4}"/>
              </a:ext>
            </a:extLst>
          </p:cNvPr>
          <p:cNvSpPr/>
          <p:nvPr/>
        </p:nvSpPr>
        <p:spPr>
          <a:xfrm>
            <a:off x="6042588" y="6196279"/>
            <a:ext cx="2779486" cy="593191"/>
          </a:xfrm>
          <a:prstGeom prst="roundRect">
            <a:avLst/>
          </a:prstGeom>
          <a:solidFill>
            <a:srgbClr val="F69200"/>
          </a:solidFill>
          <a:ln>
            <a:solidFill>
              <a:srgbClr val="44789D"/>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i="1" dirty="0">
                <a:solidFill>
                  <a:schemeClr val="bg1"/>
                </a:solidFill>
              </a:rPr>
              <a:t>RICCAR RCMs are land-based models and do not generate Oceanic Variables</a:t>
            </a:r>
          </a:p>
        </p:txBody>
      </p:sp>
      <p:sp>
        <p:nvSpPr>
          <p:cNvPr id="2" name="Rectangle: Rounded Corners 1">
            <a:extLst>
              <a:ext uri="{FF2B5EF4-FFF2-40B4-BE49-F238E27FC236}">
                <a16:creationId xmlns:a16="http://schemas.microsoft.com/office/drawing/2014/main" id="{201282BA-8565-4D28-A0AA-58B8E6F2CD7B}"/>
              </a:ext>
            </a:extLst>
          </p:cNvPr>
          <p:cNvSpPr/>
          <p:nvPr/>
        </p:nvSpPr>
        <p:spPr>
          <a:xfrm>
            <a:off x="99795" y="5617030"/>
            <a:ext cx="3035291" cy="87584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385"/>
              </a:lnSpc>
            </a:pPr>
            <a:r>
              <a:rPr lang="en-US" sz="1400" i="1" dirty="0">
                <a:solidFill>
                  <a:srgbClr val="4472C4"/>
                </a:solidFill>
              </a:rPr>
              <a:t>Essential Climate Variables (ECV) datasets provide the empirical evidence needed to understand and predict the evolution of climate</a:t>
            </a:r>
          </a:p>
        </p:txBody>
      </p:sp>
    </p:spTree>
    <p:extLst>
      <p:ext uri="{BB962C8B-B14F-4D97-AF65-F5344CB8AC3E}">
        <p14:creationId xmlns:p14="http://schemas.microsoft.com/office/powerpoint/2010/main" val="83964487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4" presetClass="entr" presetSubtype="32" fill="hold" grpId="0" nodeType="afterEffect">
                                  <p:stCondLst>
                                    <p:cond delay="1000"/>
                                  </p:stCondLst>
                                  <p:childTnLst>
                                    <p:set>
                                      <p:cBhvr>
                                        <p:cTn id="10" dur="1" fill="hold">
                                          <p:stCondLst>
                                            <p:cond delay="0"/>
                                          </p:stCondLst>
                                        </p:cTn>
                                        <p:tgtEl>
                                          <p:spTgt spid="10"/>
                                        </p:tgtEl>
                                        <p:attrNameLst>
                                          <p:attrName>style.visibility</p:attrName>
                                        </p:attrNameLst>
                                      </p:cBhvr>
                                      <p:to>
                                        <p:strVal val="visible"/>
                                      </p:to>
                                    </p:set>
                                    <p:animEffect transition="in" filter="box(ou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760" y="1113974"/>
            <a:ext cx="9144000" cy="5451508"/>
          </a:xfrm>
          <a:prstGeom prst="rect">
            <a:avLst/>
          </a:prstGeom>
          <a:noFill/>
        </p:spPr>
      </p:pic>
      <p:sp>
        <p:nvSpPr>
          <p:cNvPr id="3" name="Title 1"/>
          <p:cNvSpPr txBox="1">
            <a:spLocks/>
          </p:cNvSpPr>
          <p:nvPr/>
        </p:nvSpPr>
        <p:spPr>
          <a:xfrm>
            <a:off x="217714" y="125211"/>
            <a:ext cx="8926285" cy="728634"/>
          </a:xfrm>
          <a:prstGeom prst="rect">
            <a:avLst/>
          </a:prstGeom>
        </p:spPr>
        <p:txBody>
          <a:bodyP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SY" sz="2400" b="1" dirty="0">
                <a:solidFill>
                  <a:schemeClr val="bg1"/>
                </a:solidFill>
                <a:latin typeface="+mj-lt"/>
                <a:ea typeface="+mj-ea"/>
                <a:cs typeface="+mj-cs"/>
              </a:rPr>
              <a:t>حوسبة </a:t>
            </a:r>
            <a:r>
              <a:rPr lang="ar-SY" sz="2400" b="1" dirty="0" err="1">
                <a:solidFill>
                  <a:schemeClr val="bg1"/>
                </a:solidFill>
                <a:latin typeface="+mj-lt"/>
                <a:ea typeface="+mj-ea"/>
                <a:cs typeface="+mj-cs"/>
              </a:rPr>
              <a:t>متغرات</a:t>
            </a:r>
            <a:r>
              <a:rPr lang="ar-SY" sz="2400" b="1" dirty="0">
                <a:solidFill>
                  <a:schemeClr val="bg1"/>
                </a:solidFill>
                <a:latin typeface="+mj-lt"/>
                <a:ea typeface="+mj-ea"/>
                <a:cs typeface="+mj-cs"/>
              </a:rPr>
              <a:t> المناخ :تحسين قياسات التحليل(الدقة)مع مرور الأوقات</a:t>
            </a:r>
            <a:endParaRPr lang="en-CA" sz="3200" b="1" dirty="0">
              <a:solidFill>
                <a:schemeClr val="bg1"/>
              </a:solidFill>
              <a:latin typeface="+mj-lt"/>
              <a:ea typeface="+mj-ea"/>
              <a:cs typeface="+mj-cs"/>
            </a:endParaRPr>
          </a:p>
        </p:txBody>
      </p:sp>
      <p:sp>
        <p:nvSpPr>
          <p:cNvPr id="5" name="TextBox 4"/>
          <p:cNvSpPr txBox="1"/>
          <p:nvPr/>
        </p:nvSpPr>
        <p:spPr>
          <a:xfrm>
            <a:off x="32659" y="6531430"/>
            <a:ext cx="2209800" cy="276999"/>
          </a:xfrm>
          <a:prstGeom prst="rect">
            <a:avLst/>
          </a:prstGeom>
          <a:noFill/>
        </p:spPr>
        <p:txBody>
          <a:bodyPr wrap="square" rtlCol="0">
            <a:spAutoFit/>
          </a:bodyPr>
          <a:lstStyle/>
          <a:p>
            <a:r>
              <a:rPr lang="en-US" sz="1200" dirty="0"/>
              <a:t>IPCC, 2007; Met Office, 2011</a:t>
            </a:r>
          </a:p>
        </p:txBody>
      </p:sp>
      <p:sp>
        <p:nvSpPr>
          <p:cNvPr id="6" name="Rectangle 5"/>
          <p:cNvSpPr/>
          <p:nvPr/>
        </p:nvSpPr>
        <p:spPr>
          <a:xfrm>
            <a:off x="6528226" y="6041573"/>
            <a:ext cx="2578128" cy="788628"/>
          </a:xfrm>
          <a:prstGeom prst="rect">
            <a:avLst/>
          </a:prstGeom>
          <a:solidFill>
            <a:srgbClr val="E0964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lang="en-US" b="1" dirty="0">
                <a:solidFill>
                  <a:schemeClr val="bg1"/>
                </a:solidFill>
              </a:rPr>
              <a:t>RICCAR Arab/MENA Domain Outputs at </a:t>
            </a:r>
          </a:p>
          <a:p>
            <a:pPr algn="ctr">
              <a:lnSpc>
                <a:spcPts val="2000"/>
              </a:lnSpc>
            </a:pPr>
            <a:r>
              <a:rPr lang="en-US" b="1" dirty="0">
                <a:solidFill>
                  <a:schemeClr val="bg1"/>
                </a:solidFill>
              </a:rPr>
              <a:t>50x50 km &amp; 25x25 km </a:t>
            </a:r>
          </a:p>
        </p:txBody>
      </p:sp>
      <p:sp>
        <p:nvSpPr>
          <p:cNvPr id="7" name="Oval 6"/>
          <p:cNvSpPr/>
          <p:nvPr/>
        </p:nvSpPr>
        <p:spPr>
          <a:xfrm>
            <a:off x="1021078" y="1463040"/>
            <a:ext cx="1325880" cy="914400"/>
          </a:xfrm>
          <a:prstGeom prst="ellipse">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1763484" y="2821578"/>
            <a:ext cx="1325880" cy="914400"/>
          </a:xfrm>
          <a:prstGeom prst="ellipse">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2582092" y="4116976"/>
            <a:ext cx="1325880" cy="914400"/>
          </a:xfrm>
          <a:prstGeom prst="ellipse">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226524" y="5386250"/>
            <a:ext cx="1325880" cy="914400"/>
          </a:xfrm>
          <a:prstGeom prst="ellipse">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832A597-6EFE-4347-AF0F-7F44C487A998}"/>
              </a:ext>
            </a:extLst>
          </p:cNvPr>
          <p:cNvSpPr/>
          <p:nvPr/>
        </p:nvSpPr>
        <p:spPr>
          <a:xfrm>
            <a:off x="-173303" y="2284042"/>
            <a:ext cx="869987" cy="3827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pPr>
            <a:r>
              <a:rPr lang="en-US" dirty="0">
                <a:solidFill>
                  <a:srgbClr val="44789D"/>
                </a:solidFill>
              </a:rPr>
              <a:t>1990</a:t>
            </a:r>
          </a:p>
        </p:txBody>
      </p:sp>
      <p:sp>
        <p:nvSpPr>
          <p:cNvPr id="13" name="Rectangle 12">
            <a:extLst>
              <a:ext uri="{FF2B5EF4-FFF2-40B4-BE49-F238E27FC236}">
                <a16:creationId xmlns:a16="http://schemas.microsoft.com/office/drawing/2014/main" id="{8D1B24C4-B17A-4B44-8B6B-8CE145408B43}"/>
              </a:ext>
            </a:extLst>
          </p:cNvPr>
          <p:cNvSpPr/>
          <p:nvPr/>
        </p:nvSpPr>
        <p:spPr>
          <a:xfrm>
            <a:off x="383178" y="3636264"/>
            <a:ext cx="822960" cy="265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44789D"/>
                </a:solidFill>
              </a:rPr>
              <a:t>1995</a:t>
            </a:r>
          </a:p>
        </p:txBody>
      </p:sp>
      <p:sp>
        <p:nvSpPr>
          <p:cNvPr id="14" name="Rectangle 13">
            <a:extLst>
              <a:ext uri="{FF2B5EF4-FFF2-40B4-BE49-F238E27FC236}">
                <a16:creationId xmlns:a16="http://schemas.microsoft.com/office/drawing/2014/main" id="{87CDA1EF-6C2F-49EF-B17D-9270231BE97D}"/>
              </a:ext>
            </a:extLst>
          </p:cNvPr>
          <p:cNvSpPr/>
          <p:nvPr/>
        </p:nvSpPr>
        <p:spPr>
          <a:xfrm>
            <a:off x="1136472" y="4831516"/>
            <a:ext cx="822960" cy="265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44789D"/>
                </a:solidFill>
              </a:rPr>
              <a:t>2001</a:t>
            </a:r>
          </a:p>
        </p:txBody>
      </p:sp>
      <p:sp>
        <p:nvSpPr>
          <p:cNvPr id="15" name="Rectangle 14">
            <a:extLst>
              <a:ext uri="{FF2B5EF4-FFF2-40B4-BE49-F238E27FC236}">
                <a16:creationId xmlns:a16="http://schemas.microsoft.com/office/drawing/2014/main" id="{F9BFEDE5-B4C4-4259-8855-6DC588493D77}"/>
              </a:ext>
            </a:extLst>
          </p:cNvPr>
          <p:cNvSpPr/>
          <p:nvPr/>
        </p:nvSpPr>
        <p:spPr>
          <a:xfrm>
            <a:off x="3985301" y="6280207"/>
            <a:ext cx="1619160" cy="542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a:solidFill>
                  <a:srgbClr val="44789D"/>
                </a:solidFill>
              </a:rPr>
              <a:t>AR5 in 2014</a:t>
            </a:r>
          </a:p>
          <a:p>
            <a:pPr algn="ctr"/>
            <a:r>
              <a:rPr lang="en-US" sz="1400" i="1" dirty="0">
                <a:solidFill>
                  <a:srgbClr val="44789D"/>
                </a:solidFill>
              </a:rPr>
              <a:t>AR6 in 2021/2022</a:t>
            </a:r>
          </a:p>
        </p:txBody>
      </p:sp>
      <p:sp>
        <p:nvSpPr>
          <p:cNvPr id="16" name="Rectangle 15">
            <a:extLst>
              <a:ext uri="{FF2B5EF4-FFF2-40B4-BE49-F238E27FC236}">
                <a16:creationId xmlns:a16="http://schemas.microsoft.com/office/drawing/2014/main" id="{428C3443-80D4-488E-8F44-1AE3493EBA58}"/>
              </a:ext>
            </a:extLst>
          </p:cNvPr>
          <p:cNvSpPr/>
          <p:nvPr/>
        </p:nvSpPr>
        <p:spPr>
          <a:xfrm>
            <a:off x="1979340" y="6211824"/>
            <a:ext cx="822960" cy="265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44789D"/>
                </a:solidFill>
              </a:rPr>
              <a:t>2007</a:t>
            </a:r>
          </a:p>
        </p:txBody>
      </p:sp>
    </p:spTree>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
                                  </p:stCondLst>
                                  <p:childTnLst>
                                    <p:set>
                                      <p:cBhvr>
                                        <p:cTn id="6" dur="1" fill="hold">
                                          <p:stCondLst>
                                            <p:cond delay="199"/>
                                          </p:stCondLst>
                                        </p:cTn>
                                        <p:tgtEl>
                                          <p:spTgt spid="12"/>
                                        </p:tgtEl>
                                        <p:attrNameLst>
                                          <p:attrName>style.visibility</p:attrName>
                                        </p:attrNameLst>
                                      </p:cBhvr>
                                      <p:to>
                                        <p:strVal val="visible"/>
                                      </p:to>
                                    </p:set>
                                  </p:childTnLst>
                                </p:cTn>
                              </p:par>
                            </p:childTnLst>
                          </p:cTn>
                        </p:par>
                        <p:par>
                          <p:cTn id="7" fill="hold">
                            <p:stCondLst>
                              <p:cond delay="400"/>
                            </p:stCondLst>
                            <p:childTnLst>
                              <p:par>
                                <p:cTn id="8" presetID="22" presetClass="entr" presetSubtype="1" fill="hold" grpId="0" nodeType="afterEffect">
                                  <p:stCondLst>
                                    <p:cond delay="20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200"/>
                                        <p:tgtEl>
                                          <p:spTgt spid="7"/>
                                        </p:tgtEl>
                                      </p:cBhvr>
                                    </p:animEffect>
                                  </p:childTnLst>
                                </p:cTn>
                              </p:par>
                            </p:childTnLst>
                          </p:cTn>
                        </p:par>
                        <p:par>
                          <p:cTn id="11" fill="hold">
                            <p:stCondLst>
                              <p:cond delay="800"/>
                            </p:stCondLst>
                            <p:childTnLst>
                              <p:par>
                                <p:cTn id="12" presetID="1" presetClass="entr" presetSubtype="0" fill="hold" grpId="0" nodeType="afterEffect">
                                  <p:stCondLst>
                                    <p:cond delay="200"/>
                                  </p:stCondLst>
                                  <p:childTnLst>
                                    <p:set>
                                      <p:cBhvr>
                                        <p:cTn id="13" dur="1" fill="hold">
                                          <p:stCondLst>
                                            <p:cond delay="199"/>
                                          </p:stCondLst>
                                        </p:cTn>
                                        <p:tgtEl>
                                          <p:spTgt spid="13"/>
                                        </p:tgtEl>
                                        <p:attrNameLst>
                                          <p:attrName>style.visibility</p:attrName>
                                        </p:attrNameLst>
                                      </p:cBhvr>
                                      <p:to>
                                        <p:strVal val="visible"/>
                                      </p:to>
                                    </p:set>
                                  </p:childTnLst>
                                </p:cTn>
                              </p:par>
                            </p:childTnLst>
                          </p:cTn>
                        </p:par>
                        <p:par>
                          <p:cTn id="14" fill="hold">
                            <p:stCondLst>
                              <p:cond delay="1200"/>
                            </p:stCondLst>
                            <p:childTnLst>
                              <p:par>
                                <p:cTn id="15" presetID="22" presetClass="entr" presetSubtype="1" fill="hold" grpId="0" nodeType="afterEffect">
                                  <p:stCondLst>
                                    <p:cond delay="20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200"/>
                                        <p:tgtEl>
                                          <p:spTgt spid="8"/>
                                        </p:tgtEl>
                                      </p:cBhvr>
                                    </p:animEffect>
                                  </p:childTnLst>
                                </p:cTn>
                              </p:par>
                            </p:childTnLst>
                          </p:cTn>
                        </p:par>
                        <p:par>
                          <p:cTn id="18" fill="hold">
                            <p:stCondLst>
                              <p:cond delay="1600"/>
                            </p:stCondLst>
                            <p:childTnLst>
                              <p:par>
                                <p:cTn id="19" presetID="1" presetClass="entr" presetSubtype="0" fill="hold" grpId="0" nodeType="afterEffect">
                                  <p:stCondLst>
                                    <p:cond delay="200"/>
                                  </p:stCondLst>
                                  <p:childTnLst>
                                    <p:set>
                                      <p:cBhvr>
                                        <p:cTn id="20" dur="1" fill="hold">
                                          <p:stCondLst>
                                            <p:cond delay="199"/>
                                          </p:stCondLst>
                                        </p:cTn>
                                        <p:tgtEl>
                                          <p:spTgt spid="14"/>
                                        </p:tgtEl>
                                        <p:attrNameLst>
                                          <p:attrName>style.visibility</p:attrName>
                                        </p:attrNameLst>
                                      </p:cBhvr>
                                      <p:to>
                                        <p:strVal val="visible"/>
                                      </p:to>
                                    </p:set>
                                  </p:childTnLst>
                                </p:cTn>
                              </p:par>
                            </p:childTnLst>
                          </p:cTn>
                        </p:par>
                        <p:par>
                          <p:cTn id="21" fill="hold">
                            <p:stCondLst>
                              <p:cond delay="2000"/>
                            </p:stCondLst>
                            <p:childTnLst>
                              <p:par>
                                <p:cTn id="22" presetID="22" presetClass="entr" presetSubtype="1" fill="hold" grpId="0" nodeType="afterEffect">
                                  <p:stCondLst>
                                    <p:cond delay="200"/>
                                  </p:stCondLst>
                                  <p:childTnLst>
                                    <p:set>
                                      <p:cBhvr>
                                        <p:cTn id="23" dur="1" fill="hold">
                                          <p:stCondLst>
                                            <p:cond delay="0"/>
                                          </p:stCondLst>
                                        </p:cTn>
                                        <p:tgtEl>
                                          <p:spTgt spid="10"/>
                                        </p:tgtEl>
                                        <p:attrNameLst>
                                          <p:attrName>style.visibility</p:attrName>
                                        </p:attrNameLst>
                                      </p:cBhvr>
                                      <p:to>
                                        <p:strVal val="visible"/>
                                      </p:to>
                                    </p:set>
                                    <p:animEffect transition="in" filter="wipe(up)">
                                      <p:cBhvr>
                                        <p:cTn id="24" dur="200"/>
                                        <p:tgtEl>
                                          <p:spTgt spid="10"/>
                                        </p:tgtEl>
                                      </p:cBhvr>
                                    </p:animEffect>
                                  </p:childTnLst>
                                </p:cTn>
                              </p:par>
                            </p:childTnLst>
                          </p:cTn>
                        </p:par>
                        <p:par>
                          <p:cTn id="25" fill="hold">
                            <p:stCondLst>
                              <p:cond delay="2400"/>
                            </p:stCondLst>
                            <p:childTnLst>
                              <p:par>
                                <p:cTn id="26" presetID="1" presetClass="entr" presetSubtype="0" fill="hold" grpId="0" nodeType="afterEffect">
                                  <p:stCondLst>
                                    <p:cond delay="200"/>
                                  </p:stCondLst>
                                  <p:childTnLst>
                                    <p:set>
                                      <p:cBhvr>
                                        <p:cTn id="27" dur="1" fill="hold">
                                          <p:stCondLst>
                                            <p:cond delay="199"/>
                                          </p:stCondLst>
                                        </p:cTn>
                                        <p:tgtEl>
                                          <p:spTgt spid="16"/>
                                        </p:tgtEl>
                                        <p:attrNameLst>
                                          <p:attrName>style.visibility</p:attrName>
                                        </p:attrNameLst>
                                      </p:cBhvr>
                                      <p:to>
                                        <p:strVal val="visible"/>
                                      </p:to>
                                    </p:set>
                                  </p:childTnLst>
                                </p:cTn>
                              </p:par>
                            </p:childTnLst>
                          </p:cTn>
                        </p:par>
                        <p:par>
                          <p:cTn id="28" fill="hold">
                            <p:stCondLst>
                              <p:cond delay="2800"/>
                            </p:stCondLst>
                            <p:childTnLst>
                              <p:par>
                                <p:cTn id="29" presetID="22" presetClass="entr" presetSubtype="1" fill="hold" grpId="0" nodeType="afterEffect">
                                  <p:stCondLst>
                                    <p:cond delay="20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200"/>
                                        <p:tgtEl>
                                          <p:spTgt spid="11"/>
                                        </p:tgtEl>
                                      </p:cBhvr>
                                    </p:animEffect>
                                  </p:childTnLst>
                                </p:cTn>
                              </p:par>
                            </p:childTnLst>
                          </p:cTn>
                        </p:par>
                        <p:par>
                          <p:cTn id="32" fill="hold">
                            <p:stCondLst>
                              <p:cond delay="3200"/>
                            </p:stCondLst>
                            <p:childTnLst>
                              <p:par>
                                <p:cTn id="33" presetID="22" presetClass="entr" presetSubtype="1" fill="hold" grpId="0" nodeType="afterEffect">
                                  <p:stCondLst>
                                    <p:cond delay="200"/>
                                  </p:stCondLst>
                                  <p:childTnLst>
                                    <p:set>
                                      <p:cBhvr>
                                        <p:cTn id="34" dur="1" fill="hold">
                                          <p:stCondLst>
                                            <p:cond delay="0"/>
                                          </p:stCondLst>
                                        </p:cTn>
                                        <p:tgtEl>
                                          <p:spTgt spid="15"/>
                                        </p:tgtEl>
                                        <p:attrNameLst>
                                          <p:attrName>style.visibility</p:attrName>
                                        </p:attrNameLst>
                                      </p:cBhvr>
                                      <p:to>
                                        <p:strVal val="visible"/>
                                      </p:to>
                                    </p:set>
                                    <p:animEffect transition="in" filter="wipe(up)">
                                      <p:cBhvr>
                                        <p:cTn id="35" dur="200"/>
                                        <p:tgtEl>
                                          <p:spTgt spid="15"/>
                                        </p:tgtEl>
                                      </p:cBhvr>
                                    </p:animEffect>
                                  </p:childTnLst>
                                </p:cTn>
                              </p:par>
                            </p:childTnLst>
                          </p:cTn>
                        </p:par>
                        <p:par>
                          <p:cTn id="36" fill="hold">
                            <p:stCondLst>
                              <p:cond delay="3600"/>
                            </p:stCondLst>
                            <p:childTnLst>
                              <p:par>
                                <p:cTn id="37" presetID="55" presetClass="entr" presetSubtype="0" fill="hold" grpId="0" nodeType="afterEffect">
                                  <p:stCondLst>
                                    <p:cond delay="750"/>
                                  </p:stCondLst>
                                  <p:childTnLst>
                                    <p:set>
                                      <p:cBhvr>
                                        <p:cTn id="38" dur="1" fill="hold">
                                          <p:stCondLst>
                                            <p:cond delay="0"/>
                                          </p:stCondLst>
                                        </p:cTn>
                                        <p:tgtEl>
                                          <p:spTgt spid="6"/>
                                        </p:tgtEl>
                                        <p:attrNameLst>
                                          <p:attrName>style.visibility</p:attrName>
                                        </p:attrNameLst>
                                      </p:cBhvr>
                                      <p:to>
                                        <p:strVal val="visible"/>
                                      </p:to>
                                    </p:set>
                                    <p:anim calcmode="lin" valueType="num">
                                      <p:cBhvr>
                                        <p:cTn id="39" dur="200" fill="hold"/>
                                        <p:tgtEl>
                                          <p:spTgt spid="6"/>
                                        </p:tgtEl>
                                        <p:attrNameLst>
                                          <p:attrName>ppt_w</p:attrName>
                                        </p:attrNameLst>
                                      </p:cBhvr>
                                      <p:tavLst>
                                        <p:tav tm="0">
                                          <p:val>
                                            <p:strVal val="#ppt_w*0.70"/>
                                          </p:val>
                                        </p:tav>
                                        <p:tav tm="100000">
                                          <p:val>
                                            <p:strVal val="#ppt_w"/>
                                          </p:val>
                                        </p:tav>
                                      </p:tavLst>
                                    </p:anim>
                                    <p:anim calcmode="lin" valueType="num">
                                      <p:cBhvr>
                                        <p:cTn id="40" dur="200" fill="hold"/>
                                        <p:tgtEl>
                                          <p:spTgt spid="6"/>
                                        </p:tgtEl>
                                        <p:attrNameLst>
                                          <p:attrName>ppt_h</p:attrName>
                                        </p:attrNameLst>
                                      </p:cBhvr>
                                      <p:tavLst>
                                        <p:tav tm="0">
                                          <p:val>
                                            <p:strVal val="#ppt_h"/>
                                          </p:val>
                                        </p:tav>
                                        <p:tav tm="100000">
                                          <p:val>
                                            <p:strVal val="#ppt_h"/>
                                          </p:val>
                                        </p:tav>
                                      </p:tavLst>
                                    </p:anim>
                                    <p:animEffect transition="in" filter="fade">
                                      <p:cBhvr>
                                        <p:cTn id="41" dur="2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2" grpId="0"/>
      <p:bldP spid="13" grpId="0"/>
      <p:bldP spid="14"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33AC2AF-EC58-4D1E-AB7A-BC195ABF976D}"/>
              </a:ext>
            </a:extLst>
          </p:cNvPr>
          <p:cNvSpPr>
            <a:spLocks noGrp="1"/>
          </p:cNvSpPr>
          <p:nvPr>
            <p:ph type="sldNum" sz="quarter" idx="4"/>
          </p:nvPr>
        </p:nvSpPr>
        <p:spPr/>
        <p:txBody>
          <a:bodyPr/>
          <a:lstStyle/>
          <a:p>
            <a:fld id="{927968B9-F71B-4241-9647-2B023690AF84}" type="slidenum">
              <a:rPr lang="en-US" smtClean="0">
                <a:latin typeface="Arial" pitchFamily="34" charset="0"/>
                <a:cs typeface="Arial" pitchFamily="34" charset="0"/>
              </a:rPr>
              <a:t>14</a:t>
            </a:fld>
            <a:endParaRPr lang="en-US" dirty="0">
              <a:latin typeface="Arial" pitchFamily="34" charset="0"/>
              <a:cs typeface="Arial" pitchFamily="34" charset="0"/>
            </a:endParaRPr>
          </a:p>
        </p:txBody>
      </p:sp>
      <p:pic>
        <p:nvPicPr>
          <p:cNvPr id="4" name="Picture 4">
            <a:extLst>
              <a:ext uri="{FF2B5EF4-FFF2-40B4-BE49-F238E27FC236}">
                <a16:creationId xmlns:a16="http://schemas.microsoft.com/office/drawing/2014/main" id="{2127E238-139C-48DC-A948-7903CCBD81E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288" y="1219200"/>
            <a:ext cx="9067800"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C323412A-71F4-464B-96A2-D6C47D07443D}"/>
              </a:ext>
            </a:extLst>
          </p:cNvPr>
          <p:cNvSpPr/>
          <p:nvPr/>
        </p:nvSpPr>
        <p:spPr>
          <a:xfrm>
            <a:off x="5761038" y="6053138"/>
            <a:ext cx="3311525"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hangingPunct="1">
              <a:defRPr/>
            </a:pPr>
            <a:r>
              <a:rPr lang="en-US" sz="1600" dirty="0">
                <a:solidFill>
                  <a:schemeClr val="accent5">
                    <a:lumMod val="75000"/>
                  </a:schemeClr>
                </a:solidFill>
                <a:latin typeface="Arial" pitchFamily="34" charset="0"/>
                <a:cs typeface="Arial" pitchFamily="34" charset="0"/>
              </a:rPr>
              <a:t>From R.K Kolli, WMO</a:t>
            </a:r>
          </a:p>
          <a:p>
            <a:pPr algn="r" eaLnBrk="1" hangingPunct="1">
              <a:defRPr/>
            </a:pPr>
            <a:r>
              <a:rPr lang="en-US" sz="1600" dirty="0">
                <a:solidFill>
                  <a:schemeClr val="accent5">
                    <a:lumMod val="75000"/>
                  </a:schemeClr>
                </a:solidFill>
                <a:latin typeface="Arial" pitchFamily="34" charset="0"/>
                <a:cs typeface="Arial" pitchFamily="34" charset="0"/>
              </a:rPr>
              <a:t>RICCAR EGM #2 (Beirut, 2010)</a:t>
            </a:r>
          </a:p>
        </p:txBody>
      </p:sp>
      <p:sp>
        <p:nvSpPr>
          <p:cNvPr id="6" name="Rectangle 2">
            <a:extLst>
              <a:ext uri="{FF2B5EF4-FFF2-40B4-BE49-F238E27FC236}">
                <a16:creationId xmlns:a16="http://schemas.microsoft.com/office/drawing/2014/main" id="{FF5A504B-7E8A-44B5-B693-299D47652BFA}"/>
              </a:ext>
            </a:extLst>
          </p:cNvPr>
          <p:cNvSpPr txBox="1">
            <a:spLocks noChangeArrowheads="1"/>
          </p:cNvSpPr>
          <p:nvPr/>
        </p:nvSpPr>
        <p:spPr>
          <a:xfrm>
            <a:off x="662745" y="152400"/>
            <a:ext cx="8481255" cy="106679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2400" b="1" i="1" dirty="0">
                <a:solidFill>
                  <a:schemeClr val="accent4">
                    <a:lumMod val="20000"/>
                    <a:lumOff val="80000"/>
                  </a:schemeClr>
                </a:solidFill>
                <a:latin typeface="Arial" pitchFamily="34" charset="0"/>
                <a:cs typeface="Arial" pitchFamily="34" charset="0"/>
              </a:rPr>
              <a:t>Then why a Regional Domain?</a:t>
            </a:r>
          </a:p>
          <a:p>
            <a:pPr algn="ctr">
              <a:defRPr/>
            </a:pPr>
            <a:r>
              <a:rPr lang="en-US" sz="3200" b="1" dirty="0">
                <a:solidFill>
                  <a:schemeClr val="bg1"/>
                </a:solidFill>
                <a:latin typeface="Arial" pitchFamily="34" charset="0"/>
                <a:cs typeface="Arial" pitchFamily="34" charset="0"/>
              </a:rPr>
              <a:t>IPCC regional domains (2010)</a:t>
            </a:r>
            <a:endParaRPr lang="en-US" sz="40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199074042"/>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EF1DA4-1EF8-448D-9021-7C52F6B0FB27}"/>
              </a:ext>
            </a:extLst>
          </p:cNvPr>
          <p:cNvSpPr>
            <a:spLocks noGrp="1"/>
          </p:cNvSpPr>
          <p:nvPr>
            <p:ph idx="1"/>
          </p:nvPr>
        </p:nvSpPr>
        <p:spPr/>
        <p:txBody>
          <a:bodyPr/>
          <a:lstStyle/>
          <a:p>
            <a:endParaRPr lang="en-US" dirty="0">
              <a:latin typeface="Arial" pitchFamily="34" charset="0"/>
              <a:cs typeface="Arial" pitchFamily="34" charset="0"/>
            </a:endParaRPr>
          </a:p>
        </p:txBody>
      </p:sp>
      <p:sp>
        <p:nvSpPr>
          <p:cNvPr id="3" name="Slide Number Placeholder 2">
            <a:extLst>
              <a:ext uri="{FF2B5EF4-FFF2-40B4-BE49-F238E27FC236}">
                <a16:creationId xmlns:a16="http://schemas.microsoft.com/office/drawing/2014/main" id="{CEC4CB38-3ABA-4BF0-84D2-80C3173761BA}"/>
              </a:ext>
            </a:extLst>
          </p:cNvPr>
          <p:cNvSpPr>
            <a:spLocks noGrp="1"/>
          </p:cNvSpPr>
          <p:nvPr>
            <p:ph type="sldNum" sz="quarter" idx="4"/>
          </p:nvPr>
        </p:nvSpPr>
        <p:spPr/>
        <p:txBody>
          <a:bodyPr/>
          <a:lstStyle/>
          <a:p>
            <a:fld id="{927968B9-F71B-4241-9647-2B023690AF84}" type="slidenum">
              <a:rPr lang="en-US" smtClean="0">
                <a:latin typeface="Arial" pitchFamily="34" charset="0"/>
                <a:cs typeface="Arial" pitchFamily="34" charset="0"/>
              </a:rPr>
              <a:t>15</a:t>
            </a:fld>
            <a:endParaRPr lang="en-US" dirty="0">
              <a:latin typeface="Arial" pitchFamily="34" charset="0"/>
              <a:cs typeface="Arial" pitchFamily="34" charset="0"/>
            </a:endParaRPr>
          </a:p>
        </p:txBody>
      </p:sp>
      <p:pic>
        <p:nvPicPr>
          <p:cNvPr id="4" name="Picture 2">
            <a:extLst>
              <a:ext uri="{FF2B5EF4-FFF2-40B4-BE49-F238E27FC236}">
                <a16:creationId xmlns:a16="http://schemas.microsoft.com/office/drawing/2014/main" id="{BFF6FC45-28EA-4A9F-B43D-6550F1D674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081088"/>
            <a:ext cx="8926513" cy="5092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D581EA4E-A051-4EAC-A5C6-E48A550E9472}"/>
              </a:ext>
            </a:extLst>
          </p:cNvPr>
          <p:cNvSpPr/>
          <p:nvPr/>
        </p:nvSpPr>
        <p:spPr>
          <a:xfrm>
            <a:off x="4754563" y="6099175"/>
            <a:ext cx="4318000" cy="715963"/>
          </a:xfrm>
          <a:prstGeom prst="rect">
            <a:avLst/>
          </a:prstGeom>
          <a:solidFill>
            <a:srgbClr val="FFFF66"/>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hangingPunct="1">
              <a:defRPr/>
            </a:pPr>
            <a:r>
              <a:rPr lang="en-US" sz="1600" i="1" dirty="0">
                <a:solidFill>
                  <a:schemeClr val="accent2"/>
                </a:solidFill>
                <a:latin typeface="Arial" pitchFamily="34" charset="0"/>
                <a:cs typeface="Arial" pitchFamily="34" charset="0"/>
              </a:rPr>
              <a:t>IPCC Assessment Report 5 – WGI: Annex I </a:t>
            </a:r>
          </a:p>
          <a:p>
            <a:pPr algn="r" eaLnBrk="1" hangingPunct="1">
              <a:defRPr/>
            </a:pPr>
            <a:r>
              <a:rPr lang="en-US" sz="1600" i="1" dirty="0">
                <a:solidFill>
                  <a:schemeClr val="accent2"/>
                </a:solidFill>
                <a:latin typeface="Arial" pitchFamily="34" charset="0"/>
                <a:cs typeface="Arial" pitchFamily="34" charset="0"/>
              </a:rPr>
              <a:t>Draft: 30 September 2013</a:t>
            </a:r>
          </a:p>
        </p:txBody>
      </p:sp>
      <p:sp>
        <p:nvSpPr>
          <p:cNvPr id="6" name="Rectangle 4">
            <a:extLst>
              <a:ext uri="{FF2B5EF4-FFF2-40B4-BE49-F238E27FC236}">
                <a16:creationId xmlns:a16="http://schemas.microsoft.com/office/drawing/2014/main" id="{CD5B6D9A-6DE2-46F4-915C-DC245F376720}"/>
              </a:ext>
            </a:extLst>
          </p:cNvPr>
          <p:cNvSpPr>
            <a:spLocks noChangeArrowheads="1"/>
          </p:cNvSpPr>
          <p:nvPr/>
        </p:nvSpPr>
        <p:spPr bwMode="auto">
          <a:xfrm>
            <a:off x="182563" y="6080125"/>
            <a:ext cx="45720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i="1" dirty="0"/>
              <a:t>SREX: Special Report on Managing the Risks of Extreme Events and Disasters to Advance</a:t>
            </a:r>
          </a:p>
          <a:p>
            <a:pPr eaLnBrk="1" hangingPunct="1">
              <a:spcBef>
                <a:spcPct val="0"/>
              </a:spcBef>
              <a:buFontTx/>
              <a:buNone/>
            </a:pPr>
            <a:r>
              <a:rPr lang="en-US" altLang="en-US" sz="1400" i="1" dirty="0"/>
              <a:t>Climate Change </a:t>
            </a:r>
            <a:r>
              <a:rPr lang="en-GB" altLang="en-US" sz="1400" i="1" dirty="0"/>
              <a:t>Adaptation</a:t>
            </a:r>
            <a:endParaRPr lang="en-GB" altLang="en-US" sz="1400" dirty="0"/>
          </a:p>
        </p:txBody>
      </p:sp>
      <p:sp>
        <p:nvSpPr>
          <p:cNvPr id="7" name="Rectangle 2">
            <a:extLst>
              <a:ext uri="{FF2B5EF4-FFF2-40B4-BE49-F238E27FC236}">
                <a16:creationId xmlns:a16="http://schemas.microsoft.com/office/drawing/2014/main" id="{A49872EE-0CA5-4F71-858E-22CA4F8D4B6E}"/>
              </a:ext>
            </a:extLst>
          </p:cNvPr>
          <p:cNvSpPr txBox="1">
            <a:spLocks noChangeArrowheads="1"/>
          </p:cNvSpPr>
          <p:nvPr/>
        </p:nvSpPr>
        <p:spPr>
          <a:xfrm>
            <a:off x="1132114" y="300672"/>
            <a:ext cx="7255406" cy="598488"/>
          </a:xfrm>
          <a:prstGeom prst="rect">
            <a:avLst/>
          </a:prstGeom>
        </p:spPr>
        <p:txBody>
          <a:bodyP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Y" b="1" dirty="0">
                <a:solidFill>
                  <a:schemeClr val="bg1"/>
                </a:solidFill>
                <a:latin typeface="Arial" pitchFamily="34" charset="0"/>
                <a:cs typeface="Arial" pitchFamily="34" charset="0"/>
              </a:rPr>
              <a:t>النطاقات المشمولة في تقرير الهيئة الحكومية الدولية المعنية بتغير المناخ 2013</a:t>
            </a:r>
            <a:endParaRPr lang="en-US" sz="35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950500682"/>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EC4CB38-3ABA-4BF0-84D2-80C3173761BA}"/>
              </a:ext>
            </a:extLst>
          </p:cNvPr>
          <p:cNvSpPr>
            <a:spLocks noGrp="1"/>
          </p:cNvSpPr>
          <p:nvPr>
            <p:ph type="sldNum" sz="quarter" idx="4"/>
          </p:nvPr>
        </p:nvSpPr>
        <p:spPr/>
        <p:txBody>
          <a:bodyPr/>
          <a:lstStyle/>
          <a:p>
            <a:pPr defTabSz="457178">
              <a:defRPr/>
            </a:pPr>
            <a:fld id="{927968B9-F71B-4241-9647-2B023690AF84}" type="slidenum">
              <a:rPr lang="en-US">
                <a:solidFill>
                  <a:srgbClr val="171616">
                    <a:tint val="75000"/>
                  </a:srgbClr>
                </a:solidFill>
              </a:rPr>
              <a:pPr defTabSz="457178">
                <a:defRPr/>
              </a:pPr>
              <a:t>16</a:t>
            </a:fld>
            <a:endParaRPr lang="en-US">
              <a:solidFill>
                <a:srgbClr val="171616">
                  <a:tint val="75000"/>
                </a:srgbClr>
              </a:solidFill>
            </a:endParaRPr>
          </a:p>
        </p:txBody>
      </p:sp>
      <p:sp>
        <p:nvSpPr>
          <p:cNvPr id="7" name="Rectangle 2">
            <a:extLst>
              <a:ext uri="{FF2B5EF4-FFF2-40B4-BE49-F238E27FC236}">
                <a16:creationId xmlns:a16="http://schemas.microsoft.com/office/drawing/2014/main" id="{A49872EE-0CA5-4F71-858E-22CA4F8D4B6E}"/>
              </a:ext>
            </a:extLst>
          </p:cNvPr>
          <p:cNvSpPr txBox="1">
            <a:spLocks noChangeArrowheads="1"/>
          </p:cNvSpPr>
          <p:nvPr/>
        </p:nvSpPr>
        <p:spPr>
          <a:xfrm>
            <a:off x="1034143" y="288599"/>
            <a:ext cx="7906657" cy="598488"/>
          </a:xfrm>
          <a:prstGeom prst="rect">
            <a:avLst/>
          </a:prstGeom>
        </p:spPr>
        <p:txBody>
          <a:bodyP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354">
              <a:defRPr/>
            </a:pPr>
            <a:r>
              <a:rPr lang="ar-SY" b="1" dirty="0">
                <a:solidFill>
                  <a:srgbClr val="FFFFFF"/>
                </a:solidFill>
                <a:latin typeface="Roboto Condensed"/>
              </a:rPr>
              <a:t>النطاقات المشمولة في تقرير الهيئة الحكومية الدولية المعنية بتغير المناخ 2014</a:t>
            </a:r>
            <a:endParaRPr lang="en-US" sz="3500" b="1" dirty="0">
              <a:solidFill>
                <a:srgbClr val="FFFFFF"/>
              </a:solidFill>
              <a:latin typeface="Roboto Condensed"/>
            </a:endParaRPr>
          </a:p>
        </p:txBody>
      </p:sp>
      <p:pic>
        <p:nvPicPr>
          <p:cNvPr id="8" name="Picture 7">
            <a:extLst>
              <a:ext uri="{FF2B5EF4-FFF2-40B4-BE49-F238E27FC236}">
                <a16:creationId xmlns:a16="http://schemas.microsoft.com/office/drawing/2014/main" id="{2888ED21-D066-45F8-A839-CB1B6E2815B6}"/>
              </a:ext>
            </a:extLst>
          </p:cNvPr>
          <p:cNvPicPr>
            <a:picLocks noChangeAspect="1"/>
          </p:cNvPicPr>
          <p:nvPr/>
        </p:nvPicPr>
        <p:blipFill>
          <a:blip r:embed="rId3"/>
          <a:stretch>
            <a:fillRect/>
          </a:stretch>
        </p:blipFill>
        <p:spPr>
          <a:xfrm>
            <a:off x="663879" y="1121048"/>
            <a:ext cx="8189239" cy="5728365"/>
          </a:xfrm>
          <a:prstGeom prst="rect">
            <a:avLst/>
          </a:prstGeom>
        </p:spPr>
      </p:pic>
      <p:sp>
        <p:nvSpPr>
          <p:cNvPr id="9" name="Rectangle 8">
            <a:extLst>
              <a:ext uri="{FF2B5EF4-FFF2-40B4-BE49-F238E27FC236}">
                <a16:creationId xmlns:a16="http://schemas.microsoft.com/office/drawing/2014/main" id="{AF5FE435-3B47-452B-B4B6-38DF2534BB87}"/>
              </a:ext>
            </a:extLst>
          </p:cNvPr>
          <p:cNvSpPr/>
          <p:nvPr/>
        </p:nvSpPr>
        <p:spPr>
          <a:xfrm>
            <a:off x="4910203" y="5011407"/>
            <a:ext cx="4258850" cy="13895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615" dirty="0">
                <a:solidFill>
                  <a:schemeClr val="accent1"/>
                </a:solidFill>
              </a:rPr>
              <a:t>Spatial boundaries of the </a:t>
            </a:r>
          </a:p>
          <a:p>
            <a:pPr algn="ctr">
              <a:spcAft>
                <a:spcPts val="600"/>
              </a:spcAft>
            </a:pPr>
            <a:r>
              <a:rPr lang="en-US" sz="1615" dirty="0">
                <a:solidFill>
                  <a:schemeClr val="accent1"/>
                </a:solidFill>
              </a:rPr>
              <a:t>geographical reference regions used in the </a:t>
            </a:r>
          </a:p>
          <a:p>
            <a:pPr algn="ctr">
              <a:spcAft>
                <a:spcPts val="600"/>
              </a:spcAft>
            </a:pPr>
            <a:r>
              <a:rPr lang="en-US" sz="1615" dirty="0">
                <a:solidFill>
                  <a:schemeClr val="accent1"/>
                </a:solidFill>
              </a:rPr>
              <a:t>IPCC 5th Assessment Report (AR5) (2014)</a:t>
            </a:r>
            <a:endParaRPr lang="en-US" sz="1100" dirty="0">
              <a:solidFill>
                <a:schemeClr val="accent1"/>
              </a:solidFill>
            </a:endParaRPr>
          </a:p>
          <a:p>
            <a:pPr algn="ctr"/>
            <a:r>
              <a:rPr lang="en-US" sz="1100" dirty="0">
                <a:solidFill>
                  <a:schemeClr val="accent1"/>
                </a:solidFill>
              </a:rPr>
              <a:t>http://www.ipcc-data.org/guidelines/pages/ar5_regions.html</a:t>
            </a:r>
          </a:p>
        </p:txBody>
      </p:sp>
    </p:spTree>
    <p:extLst>
      <p:ext uri="{BB962C8B-B14F-4D97-AF65-F5344CB8AC3E}">
        <p14:creationId xmlns:p14="http://schemas.microsoft.com/office/powerpoint/2010/main" val="2752425187"/>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CCEDD2-6982-429F-868D-28EA0ED7EEA6}"/>
              </a:ext>
            </a:extLst>
          </p:cNvPr>
          <p:cNvSpPr>
            <a:spLocks noGrp="1"/>
          </p:cNvSpPr>
          <p:nvPr>
            <p:ph type="sldNum" sz="quarter" idx="4"/>
          </p:nvPr>
        </p:nvSpPr>
        <p:spPr>
          <a:xfrm>
            <a:off x="8737600" y="6492875"/>
            <a:ext cx="406400" cy="365125"/>
          </a:xfrm>
        </p:spPr>
        <p:txBody>
          <a:bodyPr/>
          <a:lstStyle/>
          <a:p>
            <a:fld id="{927968B9-F71B-4241-9647-2B023690AF84}" type="slidenum">
              <a:rPr lang="en-US" smtClean="0"/>
              <a:t>17</a:t>
            </a:fld>
            <a:endParaRPr lang="en-US" dirty="0"/>
          </a:p>
        </p:txBody>
      </p:sp>
      <p:pic>
        <p:nvPicPr>
          <p:cNvPr id="5" name="Picture 4">
            <a:extLst>
              <a:ext uri="{FF2B5EF4-FFF2-40B4-BE49-F238E27FC236}">
                <a16:creationId xmlns:a16="http://schemas.microsoft.com/office/drawing/2014/main" id="{7EA90B93-ADD9-48FA-A3A1-DA202FCF04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306" y="-32791"/>
            <a:ext cx="9100693" cy="6890791"/>
          </a:xfrm>
          <a:prstGeom prst="rect">
            <a:avLst/>
          </a:prstGeom>
        </p:spPr>
      </p:pic>
    </p:spTree>
    <p:extLst>
      <p:ext uri="{BB962C8B-B14F-4D97-AF65-F5344CB8AC3E}">
        <p14:creationId xmlns:p14="http://schemas.microsoft.com/office/powerpoint/2010/main" val="2473180308"/>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63287" y="1272209"/>
            <a:ext cx="8887948" cy="5389663"/>
          </a:xfrm>
          <a:solidFill>
            <a:srgbClr val="CCECFF"/>
          </a:solidFill>
        </p:spPr>
        <p:txBody>
          <a:bodyPr>
            <a:normAutofit/>
          </a:bodyPr>
          <a:lstStyle/>
          <a:p>
            <a:pPr marL="284163" indent="-284163"/>
            <a:r>
              <a:rPr lang="en-US" sz="2000" dirty="0"/>
              <a:t>Preliminary RCM Ensemble Meeting convened by SMHI (Brussels, 2013)</a:t>
            </a:r>
          </a:p>
          <a:p>
            <a:pPr marL="284163" indent="-284163"/>
            <a:r>
              <a:rPr lang="en-US" sz="2000" dirty="0"/>
              <a:t>First CORDEX MENA-CA Meeting (Nicosia, Nov 2014)</a:t>
            </a:r>
          </a:p>
          <a:p>
            <a:pPr marL="284163" indent="-284163">
              <a:lnSpc>
                <a:spcPct val="100000"/>
              </a:lnSpc>
            </a:pPr>
            <a:r>
              <a:rPr lang="en-US" sz="2000" dirty="0"/>
              <a:t>Organized by CORDEX (WMO via World Climate Research </a:t>
            </a:r>
            <a:r>
              <a:rPr lang="en-US" sz="2000" dirty="0" err="1"/>
              <a:t>Programme</a:t>
            </a:r>
            <a:r>
              <a:rPr lang="en-US" sz="2000" dirty="0"/>
              <a:t>) with SMHI &amp; hosted by The Cyprus Institute.  </a:t>
            </a:r>
          </a:p>
          <a:p>
            <a:pPr marL="284163" indent="-284163">
              <a:spcBef>
                <a:spcPts val="1200"/>
              </a:spcBef>
              <a:buNone/>
            </a:pPr>
            <a:r>
              <a:rPr lang="en-US" sz="2000" u="sng" dirty="0"/>
              <a:t>Consulted Institutions</a:t>
            </a:r>
            <a:r>
              <a:rPr lang="en-US" sz="2000" dirty="0"/>
              <a:t>:</a:t>
            </a:r>
          </a:p>
          <a:p>
            <a:pPr marL="284163" indent="-284163"/>
            <a:r>
              <a:rPr lang="en-US" sz="1700" dirty="0"/>
              <a:t>King </a:t>
            </a:r>
            <a:r>
              <a:rPr lang="en-US" sz="1700" dirty="0" err="1"/>
              <a:t>Abdulaziz</a:t>
            </a:r>
            <a:r>
              <a:rPr lang="en-US" sz="1700" dirty="0"/>
              <a:t> University (KAU) – (Saudi Arabia)</a:t>
            </a:r>
          </a:p>
          <a:p>
            <a:pPr marL="284163" indent="-284163"/>
            <a:r>
              <a:rPr lang="en-US" sz="1700" dirty="0"/>
              <a:t>King Abdullah University of Science and Technology (KAUST) – (Saudi Arabia)</a:t>
            </a:r>
          </a:p>
          <a:p>
            <a:pPr marL="284163" indent="-284163"/>
            <a:r>
              <a:rPr lang="en-US" sz="1700" dirty="0"/>
              <a:t>Istanbul Technical University (Turkey)</a:t>
            </a:r>
          </a:p>
          <a:p>
            <a:pPr marL="284163" indent="-284163"/>
            <a:r>
              <a:rPr lang="en-US" sz="1700" dirty="0" err="1"/>
              <a:t>Bogazici</a:t>
            </a:r>
            <a:r>
              <a:rPr lang="en-US" sz="1700" dirty="0"/>
              <a:t> University (Turkey)</a:t>
            </a:r>
          </a:p>
          <a:p>
            <a:pPr marL="284163" indent="-284163"/>
            <a:r>
              <a:rPr lang="en-US" sz="1700" dirty="0"/>
              <a:t>Cairo University (Egypt)</a:t>
            </a:r>
          </a:p>
          <a:p>
            <a:pPr marL="284163" indent="-284163"/>
            <a:r>
              <a:rPr lang="en-US" sz="1700" dirty="0"/>
              <a:t>Jet Propulsion Laboratory (USA)</a:t>
            </a:r>
          </a:p>
          <a:p>
            <a:pPr marL="284163" indent="-284163"/>
            <a:r>
              <a:rPr lang="en-US" sz="1700" dirty="0"/>
              <a:t>Max Plank Institute for Chemistry (Germany)</a:t>
            </a:r>
          </a:p>
          <a:p>
            <a:pPr marL="284163" indent="-284163"/>
            <a:r>
              <a:rPr lang="en-US" sz="1700" dirty="0"/>
              <a:t>Italian  Aerospace Research Center (CIRA)</a:t>
            </a:r>
          </a:p>
          <a:p>
            <a:pPr marL="284163" indent="-284163"/>
            <a:r>
              <a:rPr lang="en-US" sz="1700" dirty="0"/>
              <a:t>Qatar Meteorology Department (Qatar)</a:t>
            </a:r>
          </a:p>
          <a:p>
            <a:pPr marL="284163" indent="-284163">
              <a:buNone/>
            </a:pPr>
            <a:endParaRPr lang="en-US" sz="1600" dirty="0"/>
          </a:p>
          <a:p>
            <a:pPr marL="284163" indent="-284163"/>
            <a:endParaRPr lang="en-US" sz="1600" dirty="0"/>
          </a:p>
          <a:p>
            <a:pPr marL="284163" indent="-284163"/>
            <a:endParaRPr lang="en-US" sz="1600" dirty="0"/>
          </a:p>
        </p:txBody>
      </p:sp>
      <p:sp>
        <p:nvSpPr>
          <p:cNvPr id="2" name="Title 1"/>
          <p:cNvSpPr>
            <a:spLocks noGrp="1"/>
          </p:cNvSpPr>
          <p:nvPr>
            <p:ph type="title" idx="4294967295"/>
          </p:nvPr>
        </p:nvSpPr>
        <p:spPr>
          <a:xfrm>
            <a:off x="968830" y="300021"/>
            <a:ext cx="8082406" cy="685800"/>
          </a:xfrm>
        </p:spPr>
        <p:txBody>
          <a:bodyPr>
            <a:normAutofit/>
          </a:bodyPr>
          <a:lstStyle/>
          <a:p>
            <a:pPr algn="ctr"/>
            <a:r>
              <a:rPr lang="en-US" sz="3500" b="1" dirty="0">
                <a:solidFill>
                  <a:srgbClr val="FFFFFF"/>
                </a:solidFill>
                <a:latin typeface="Roboto Condensed"/>
              </a:rPr>
              <a:t>CORDEX-MENA Working Group</a:t>
            </a:r>
          </a:p>
        </p:txBody>
      </p:sp>
      <p:sp>
        <p:nvSpPr>
          <p:cNvPr id="11" name="Rectangle 10"/>
          <p:cNvSpPr/>
          <p:nvPr/>
        </p:nvSpPr>
        <p:spPr>
          <a:xfrm>
            <a:off x="5760720" y="4179946"/>
            <a:ext cx="2860766" cy="22317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4163" indent="-284163" eaLnBrk="0" hangingPunct="0">
              <a:spcBef>
                <a:spcPct val="20000"/>
              </a:spcBef>
              <a:buFont typeface="Arial" pitchFamily="34" charset="0"/>
              <a:buChar char="•"/>
            </a:pPr>
            <a:r>
              <a:rPr lang="en-US" sz="1700" dirty="0">
                <a:solidFill>
                  <a:schemeClr val="tx1"/>
                </a:solidFill>
              </a:rPr>
              <a:t>SMHI</a:t>
            </a:r>
          </a:p>
          <a:p>
            <a:pPr marL="284163" indent="-284163" eaLnBrk="0" hangingPunct="0">
              <a:spcBef>
                <a:spcPct val="20000"/>
              </a:spcBef>
              <a:buFont typeface="Arial" pitchFamily="34" charset="0"/>
              <a:buChar char="•"/>
            </a:pPr>
            <a:r>
              <a:rPr lang="en-US" sz="1700" dirty="0">
                <a:solidFill>
                  <a:schemeClr val="tx1"/>
                </a:solidFill>
              </a:rPr>
              <a:t>ACSAD</a:t>
            </a:r>
          </a:p>
          <a:p>
            <a:pPr marL="284163" indent="-284163" eaLnBrk="0" hangingPunct="0">
              <a:spcBef>
                <a:spcPct val="20000"/>
              </a:spcBef>
              <a:buFont typeface="Arial" pitchFamily="34" charset="0"/>
              <a:buChar char="•"/>
            </a:pPr>
            <a:r>
              <a:rPr lang="en-US" sz="1700" dirty="0" err="1">
                <a:solidFill>
                  <a:schemeClr val="tx1"/>
                </a:solidFill>
              </a:rPr>
              <a:t>Maroc</a:t>
            </a:r>
            <a:r>
              <a:rPr lang="en-US" sz="1700" dirty="0">
                <a:solidFill>
                  <a:schemeClr val="tx1"/>
                </a:solidFill>
              </a:rPr>
              <a:t> </a:t>
            </a:r>
            <a:r>
              <a:rPr lang="en-US" sz="1700" dirty="0" err="1">
                <a:solidFill>
                  <a:schemeClr val="tx1"/>
                </a:solidFill>
              </a:rPr>
              <a:t>Meteo</a:t>
            </a:r>
            <a:endParaRPr lang="en-US" sz="1700" dirty="0">
              <a:solidFill>
                <a:schemeClr val="tx1"/>
              </a:solidFill>
            </a:endParaRPr>
          </a:p>
          <a:p>
            <a:pPr marL="284163" indent="-284163" eaLnBrk="0" hangingPunct="0">
              <a:spcBef>
                <a:spcPct val="20000"/>
              </a:spcBef>
              <a:buFont typeface="Arial" pitchFamily="34" charset="0"/>
              <a:buChar char="•"/>
            </a:pPr>
            <a:r>
              <a:rPr lang="en-US" sz="1700" dirty="0">
                <a:solidFill>
                  <a:schemeClr val="tx1"/>
                </a:solidFill>
              </a:rPr>
              <a:t>Cyprus Institute</a:t>
            </a:r>
          </a:p>
          <a:p>
            <a:pPr marL="284163" indent="-284163" eaLnBrk="0" hangingPunct="0">
              <a:spcBef>
                <a:spcPct val="20000"/>
              </a:spcBef>
              <a:buFont typeface="Arial" pitchFamily="34" charset="0"/>
              <a:buChar char="•"/>
            </a:pPr>
            <a:r>
              <a:rPr lang="en-US" sz="1700" dirty="0">
                <a:solidFill>
                  <a:schemeClr val="tx1"/>
                </a:solidFill>
              </a:rPr>
              <a:t>ESCWA</a:t>
            </a:r>
          </a:p>
          <a:p>
            <a:pPr marL="284163" indent="-284163" eaLnBrk="0" hangingPunct="0">
              <a:spcBef>
                <a:spcPct val="20000"/>
              </a:spcBef>
              <a:buFont typeface="Arial" pitchFamily="34" charset="0"/>
              <a:buChar char="•"/>
            </a:pPr>
            <a:r>
              <a:rPr lang="en-US" sz="1700" dirty="0">
                <a:solidFill>
                  <a:schemeClr val="tx1"/>
                </a:solidFill>
              </a:rPr>
              <a:t>WMO</a:t>
            </a:r>
          </a:p>
          <a:p>
            <a:pPr marL="284163" indent="-284163" eaLnBrk="0" hangingPunct="0">
              <a:spcBef>
                <a:spcPct val="20000"/>
              </a:spcBef>
              <a:buFont typeface="Arial" pitchFamily="34" charset="0"/>
              <a:buChar char="•"/>
            </a:pPr>
            <a:r>
              <a:rPr lang="en-US" sz="1700" dirty="0">
                <a:solidFill>
                  <a:schemeClr val="tx1"/>
                </a:solidFill>
              </a:rPr>
              <a:t>UNESCO/Cairo Office</a:t>
            </a:r>
            <a:endParaRPr lang="en-GB" sz="17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65BFEAE-201F-49A1-99DD-DD9CC21EE320}"/>
              </a:ext>
            </a:extLst>
          </p:cNvPr>
          <p:cNvSpPr>
            <a:spLocks noGrp="1"/>
          </p:cNvSpPr>
          <p:nvPr>
            <p:ph type="sldNum" sz="quarter" idx="4"/>
          </p:nvPr>
        </p:nvSpPr>
        <p:spPr/>
        <p:txBody>
          <a:bodyPr/>
          <a:lstStyle/>
          <a:p>
            <a:fld id="{927968B9-F71B-4241-9647-2B023690AF84}" type="slidenum">
              <a:rPr lang="en-US" smtClean="0"/>
              <a:t>19</a:t>
            </a:fld>
            <a:endParaRPr lang="en-US" dirty="0"/>
          </a:p>
        </p:txBody>
      </p:sp>
      <p:sp>
        <p:nvSpPr>
          <p:cNvPr id="4" name="Rectangle 2">
            <a:extLst>
              <a:ext uri="{FF2B5EF4-FFF2-40B4-BE49-F238E27FC236}">
                <a16:creationId xmlns:a16="http://schemas.microsoft.com/office/drawing/2014/main" id="{357919EC-F4C1-4436-A4E6-27EA1A1F7117}"/>
              </a:ext>
            </a:extLst>
          </p:cNvPr>
          <p:cNvSpPr txBox="1">
            <a:spLocks noChangeArrowheads="1"/>
          </p:cNvSpPr>
          <p:nvPr/>
        </p:nvSpPr>
        <p:spPr>
          <a:xfrm>
            <a:off x="1193800" y="359229"/>
            <a:ext cx="7724775" cy="60560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500" b="1" dirty="0">
                <a:solidFill>
                  <a:srgbClr val="FFFFFF"/>
                </a:solidFill>
                <a:latin typeface="Roboto Condensed"/>
              </a:rPr>
              <a:t>CORDEX-MENA/Arab Domain</a:t>
            </a:r>
          </a:p>
        </p:txBody>
      </p:sp>
      <p:pic>
        <p:nvPicPr>
          <p:cNvPr id="5" name="Picture 4">
            <a:extLst>
              <a:ext uri="{FF2B5EF4-FFF2-40B4-BE49-F238E27FC236}">
                <a16:creationId xmlns:a16="http://schemas.microsoft.com/office/drawing/2014/main" id="{218A974F-4CA8-40E2-AF95-E362EF72386A}"/>
              </a:ext>
            </a:extLst>
          </p:cNvPr>
          <p:cNvPicPr>
            <a:picLocks noChangeAspect="1"/>
          </p:cNvPicPr>
          <p:nvPr/>
        </p:nvPicPr>
        <p:blipFill>
          <a:blip r:embed="rId3"/>
          <a:stretch>
            <a:fillRect/>
          </a:stretch>
        </p:blipFill>
        <p:spPr>
          <a:xfrm>
            <a:off x="266699" y="1447799"/>
            <a:ext cx="5210175" cy="5210175"/>
          </a:xfrm>
          <a:prstGeom prst="rect">
            <a:avLst/>
          </a:prstGeom>
        </p:spPr>
      </p:pic>
      <p:sp>
        <p:nvSpPr>
          <p:cNvPr id="6" name="TextBox 5">
            <a:extLst>
              <a:ext uri="{FF2B5EF4-FFF2-40B4-BE49-F238E27FC236}">
                <a16:creationId xmlns:a16="http://schemas.microsoft.com/office/drawing/2014/main" id="{BF48EAFC-87AF-4912-B606-A4D63E950FF0}"/>
              </a:ext>
            </a:extLst>
          </p:cNvPr>
          <p:cNvSpPr txBox="1"/>
          <p:nvPr/>
        </p:nvSpPr>
        <p:spPr>
          <a:xfrm>
            <a:off x="5366657" y="2820914"/>
            <a:ext cx="3777343" cy="196977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CORDEX Domain</a:t>
            </a:r>
          </a:p>
          <a:p>
            <a:pPr algn="ctr">
              <a:spcAft>
                <a:spcPts val="1200"/>
              </a:spcAft>
            </a:pPr>
            <a:r>
              <a:rPr lang="en-US" sz="2800" b="1" dirty="0">
                <a:latin typeface="Arial" panose="020B0604020202020204" pitchFamily="34" charset="0"/>
                <a:cs typeface="Arial" panose="020B0604020202020204" pitchFamily="34" charset="0"/>
              </a:rPr>
              <a:t>Region 13</a:t>
            </a:r>
          </a:p>
          <a:p>
            <a:pPr algn="ctr"/>
            <a:r>
              <a:rPr lang="en-US" sz="2800" dirty="0">
                <a:latin typeface="Arial" panose="020B0604020202020204" pitchFamily="34" charset="0"/>
                <a:cs typeface="Arial" panose="020B0604020202020204" pitchFamily="34" charset="0"/>
              </a:rPr>
              <a:t>Middle East/</a:t>
            </a:r>
          </a:p>
          <a:p>
            <a:pPr algn="ctr"/>
            <a:r>
              <a:rPr lang="en-US" sz="2800" dirty="0">
                <a:latin typeface="Arial" panose="020B0604020202020204" pitchFamily="34" charset="0"/>
                <a:cs typeface="Arial" panose="020B0604020202020204" pitchFamily="34" charset="0"/>
              </a:rPr>
              <a:t>North Africa</a:t>
            </a:r>
          </a:p>
        </p:txBody>
      </p:sp>
    </p:spTree>
    <p:extLst>
      <p:ext uri="{BB962C8B-B14F-4D97-AF65-F5344CB8AC3E}">
        <p14:creationId xmlns:p14="http://schemas.microsoft.com/office/powerpoint/2010/main" val="3229486592"/>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C7BF12-C0EC-4C85-84CC-78BE59DBD811}"/>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7968B9-F71B-4241-9647-2B023690AF84}" type="slidenum">
              <a:rPr kumimoji="0" lang="en-US" sz="1200" b="0" i="0" u="none" strike="noStrike" kern="1200" cap="none" spc="0" normalizeH="0" baseline="0" noProof="0" smtClean="0">
                <a:ln>
                  <a:noFill/>
                </a:ln>
                <a:solidFill>
                  <a:srgbClr val="171616">
                    <a:tint val="75000"/>
                  </a:srgbClr>
                </a:solidFill>
                <a:effectLst/>
                <a:uLnTx/>
                <a:uFillTx/>
                <a:latin typeface="Roboto Condensed"/>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srgbClr val="171616">
                  <a:tint val="75000"/>
                </a:srgbClr>
              </a:solidFill>
              <a:effectLst/>
              <a:uLnTx/>
              <a:uFillTx/>
              <a:latin typeface="Roboto Condensed"/>
              <a:ea typeface="+mn-ea"/>
              <a:cs typeface="+mn-cs"/>
            </a:endParaRPr>
          </a:p>
        </p:txBody>
      </p:sp>
      <p:sp>
        <p:nvSpPr>
          <p:cNvPr id="4" name="Rectangle 2">
            <a:extLst>
              <a:ext uri="{FF2B5EF4-FFF2-40B4-BE49-F238E27FC236}">
                <a16:creationId xmlns:a16="http://schemas.microsoft.com/office/drawing/2014/main" id="{F99BEC15-F45A-4A11-ADFE-7CE6C14CADCF}"/>
              </a:ext>
            </a:extLst>
          </p:cNvPr>
          <p:cNvSpPr txBox="1">
            <a:spLocks noChangeArrowheads="1"/>
          </p:cNvSpPr>
          <p:nvPr/>
        </p:nvSpPr>
        <p:spPr>
          <a:xfrm>
            <a:off x="0" y="331470"/>
            <a:ext cx="9144000" cy="62873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SY" sz="3600" b="1" i="0" u="none" strike="noStrike" kern="1200" cap="none" spc="0" normalizeH="0" baseline="0" noProof="0" dirty="0">
                <a:ln>
                  <a:noFill/>
                </a:ln>
                <a:solidFill>
                  <a:srgbClr val="FFFFFF"/>
                </a:solidFill>
                <a:effectLst/>
                <a:uLnTx/>
                <a:uFillTx/>
                <a:latin typeface="Arial" pitchFamily="34" charset="0"/>
                <a:ea typeface="+mj-ea"/>
                <a:cs typeface="Arial" pitchFamily="34" charset="0"/>
              </a:rPr>
              <a:t>سلسلة ندوات </a:t>
            </a:r>
            <a:r>
              <a:rPr kumimoji="0" lang="ar-SY" sz="3600" b="1" i="0" u="none" strike="noStrike" kern="1200" cap="none" spc="0" normalizeH="0" baseline="0" noProof="0" dirty="0" err="1">
                <a:ln>
                  <a:noFill/>
                </a:ln>
                <a:solidFill>
                  <a:srgbClr val="FFFFFF"/>
                </a:solidFill>
                <a:effectLst/>
                <a:uLnTx/>
                <a:uFillTx/>
                <a:latin typeface="Arial" pitchFamily="34" charset="0"/>
                <a:ea typeface="+mj-ea"/>
                <a:cs typeface="Arial" pitchFamily="34" charset="0"/>
              </a:rPr>
              <a:t>ريكار</a:t>
            </a:r>
            <a:r>
              <a:rPr kumimoji="0" lang="ar-SY" sz="3600" b="1" i="0" u="none" strike="noStrike" kern="1200" cap="none" spc="0" normalizeH="0" baseline="0" noProof="0" dirty="0">
                <a:ln>
                  <a:noFill/>
                </a:ln>
                <a:solidFill>
                  <a:srgbClr val="FFFFFF"/>
                </a:solidFill>
                <a:effectLst/>
                <a:uLnTx/>
                <a:uFillTx/>
                <a:latin typeface="Arial" pitchFamily="34" charset="0"/>
                <a:ea typeface="+mj-ea"/>
                <a:cs typeface="Arial" pitchFamily="34" charset="0"/>
              </a:rPr>
              <a:t> عبر الانترنت</a:t>
            </a:r>
          </a:p>
        </p:txBody>
      </p:sp>
      <p:sp>
        <p:nvSpPr>
          <p:cNvPr id="7" name="Rectangle 6">
            <a:extLst>
              <a:ext uri="{FF2B5EF4-FFF2-40B4-BE49-F238E27FC236}">
                <a16:creationId xmlns:a16="http://schemas.microsoft.com/office/drawing/2014/main" id="{E6502FA0-D894-498C-A4D3-92009F7C7A45}"/>
              </a:ext>
            </a:extLst>
          </p:cNvPr>
          <p:cNvSpPr/>
          <p:nvPr/>
        </p:nvSpPr>
        <p:spPr>
          <a:xfrm>
            <a:off x="283498" y="1581040"/>
            <a:ext cx="8657302" cy="4708981"/>
          </a:xfrm>
          <a:prstGeom prst="rect">
            <a:avLst/>
          </a:prstGeom>
        </p:spPr>
        <p:txBody>
          <a:bodyPr wrap="square">
            <a:spAutoFit/>
          </a:bodyPr>
          <a:lstStyle/>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2000" b="1" i="0" u="none" strike="noStrike" kern="1200" cap="none" spc="0" normalizeH="0" baseline="0" noProof="0" dirty="0">
                <a:ln>
                  <a:noFill/>
                </a:ln>
                <a:solidFill>
                  <a:srgbClr val="0070C0"/>
                </a:solidFill>
                <a:effectLst/>
                <a:uLnTx/>
                <a:uFillTx/>
                <a:latin typeface="Calibri"/>
                <a:ea typeface="+mn-ea"/>
                <a:cs typeface="Arial" panose="020B0604020202020204" pitchFamily="34" charset="0"/>
              </a:rPr>
              <a:t>الوحدة 1 – تقديم مجموعات بيانات </a:t>
            </a:r>
            <a:r>
              <a:rPr kumimoji="0" lang="ar-SA" sz="2000" b="1" i="0" u="none" strike="noStrike" kern="1200" cap="none" spc="0" normalizeH="0" baseline="0" noProof="0" dirty="0" err="1">
                <a:ln>
                  <a:noFill/>
                </a:ln>
                <a:solidFill>
                  <a:srgbClr val="0070C0"/>
                </a:solidFill>
                <a:effectLst/>
                <a:uLnTx/>
                <a:uFillTx/>
                <a:latin typeface="Calibri"/>
                <a:ea typeface="+mn-ea"/>
                <a:cs typeface="Arial" panose="020B0604020202020204" pitchFamily="34" charset="0"/>
              </a:rPr>
              <a:t>ريكار</a:t>
            </a:r>
            <a:r>
              <a:rPr kumimoji="0" lang="ar-SA" sz="2000" b="1" i="0" u="none" strike="noStrike" kern="1200" cap="none" spc="0" normalizeH="0" baseline="0" noProof="0" dirty="0">
                <a:ln>
                  <a:noFill/>
                </a:ln>
                <a:solidFill>
                  <a:srgbClr val="0070C0"/>
                </a:solidFill>
                <a:effectLst/>
                <a:uLnTx/>
                <a:uFillTx/>
                <a:latin typeface="Calibri"/>
                <a:ea typeface="+mn-ea"/>
                <a:cs typeface="Arial" panose="020B0604020202020204" pitchFamily="34" charset="0"/>
              </a:rPr>
              <a:t> الناتجة عن النمذجة المناخية الإقليمية و النمذجة الهيدرولوجية الإقليمية</a:t>
            </a:r>
            <a:endParaRPr kumimoji="0" lang="en-US" sz="2000" b="1" i="0" u="none" strike="noStrike" kern="1200" cap="none" spc="0" normalizeH="0" baseline="0" noProof="0" dirty="0">
              <a:ln>
                <a:noFill/>
              </a:ln>
              <a:solidFill>
                <a:srgbClr val="0070C0"/>
              </a:solidFill>
              <a:effectLst/>
              <a:uLnTx/>
              <a:uFillTx/>
              <a:latin typeface="Calibri"/>
              <a:ea typeface="+mn-ea"/>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2000" b="1" i="0" u="none" strike="noStrike" kern="1200" cap="none" spc="0" normalizeH="0" baseline="0" noProof="0" dirty="0">
                <a:ln>
                  <a:noFill/>
                </a:ln>
                <a:effectLst/>
                <a:uLnTx/>
                <a:uFillTx/>
                <a:latin typeface="Calibri"/>
                <a:ea typeface="+mn-ea"/>
                <a:cs typeface="Arial" panose="020B0604020202020204" pitchFamily="34" charset="0"/>
              </a:rPr>
              <a:t>الوحدة 2- </a:t>
            </a:r>
            <a:r>
              <a:rPr kumimoji="0" lang="ar-SA" sz="2000" i="0" u="none" strike="noStrike" kern="1200" cap="none" spc="0" normalizeH="0" baseline="0" noProof="0" dirty="0">
                <a:ln>
                  <a:noFill/>
                </a:ln>
                <a:effectLst/>
                <a:uLnTx/>
                <a:uFillTx/>
                <a:latin typeface="Calibri"/>
                <a:ea typeface="+mn-ea"/>
                <a:cs typeface="Arial" panose="020B0604020202020204" pitchFamily="34" charset="0"/>
              </a:rPr>
              <a:t>عرض مجموعات بيانات النمذجة المناخية الإقليمية بصيغة </a:t>
            </a:r>
            <a:r>
              <a:rPr kumimoji="0" lang="en-US" sz="2000" i="0" u="none" strike="noStrike" kern="1200" cap="none" spc="0" normalizeH="0" baseline="0" noProof="0" dirty="0">
                <a:ln>
                  <a:noFill/>
                </a:ln>
                <a:effectLst/>
                <a:uLnTx/>
                <a:uFillTx/>
                <a:latin typeface="Calibri"/>
                <a:ea typeface="+mn-ea"/>
                <a:cs typeface="+mn-cs"/>
              </a:rPr>
              <a:t>NetCDF </a:t>
            </a:r>
            <a:r>
              <a:rPr kumimoji="0" lang="ar-SA" sz="2000" i="0" u="none" strike="noStrike" kern="1200" cap="none" spc="0" normalizeH="0" baseline="0" noProof="0" dirty="0">
                <a:ln>
                  <a:noFill/>
                </a:ln>
                <a:effectLst/>
                <a:uLnTx/>
                <a:uFillTx/>
                <a:latin typeface="Calibri"/>
                <a:ea typeface="+mn-ea"/>
                <a:cs typeface="Arial" panose="020B0604020202020204" pitchFamily="34" charset="0"/>
              </a:rPr>
              <a:t>في نظم المعلومات الجغرافية</a:t>
            </a:r>
            <a:endParaRPr kumimoji="0" lang="en-US" sz="2000" i="0" u="none" strike="noStrike" kern="1200" cap="none" spc="0" normalizeH="0" baseline="0" noProof="0" dirty="0">
              <a:ln>
                <a:noFill/>
              </a:ln>
              <a:effectLst/>
              <a:uLnTx/>
              <a:uFillTx/>
              <a:latin typeface="Calibri"/>
              <a:ea typeface="+mn-ea"/>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2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الوحدة 3</a:t>
            </a:r>
            <a:r>
              <a:rPr kumimoji="0" lang="ar-SA"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استخراج البيانات الجدولية من الملفات المناخية بصيغة </a:t>
            </a:r>
            <a:r>
              <a:rPr kumimoji="0" lang="en-US" sz="2000" b="0" i="0" u="none" strike="noStrike" kern="1200" cap="none" spc="0" normalizeH="0" baseline="0" noProof="0" dirty="0">
                <a:ln>
                  <a:noFill/>
                </a:ln>
                <a:solidFill>
                  <a:prstClr val="black"/>
                </a:solidFill>
                <a:effectLst/>
                <a:uLnTx/>
                <a:uFillTx/>
                <a:latin typeface="Calibri"/>
                <a:ea typeface="+mn-ea"/>
                <a:cs typeface="+mn-cs"/>
              </a:rPr>
              <a:t>NetCDF </a:t>
            </a:r>
            <a:r>
              <a:rPr kumimoji="0" lang="ar-SA"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لاستخدامها في النماذج والتطبيقات الأخرى</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2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الوحدة 4</a:t>
            </a:r>
            <a:r>
              <a:rPr kumimoji="0" lang="ar-SA"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إنشاء مجموعة لإسقاطات النمذجة المناخية الإقليمية باستخدام نظم المعلومات الجغرافية ومؤشرات الظواهر المناخية المتطرفة</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2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الوحدة 5</a:t>
            </a:r>
            <a:r>
              <a:rPr kumimoji="0" lang="ar-SA"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الوصول إلى مجموعات البيانات المناخية العالمية والإقليمية والمنصات ذات الصلة</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2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الوحدة 6</a:t>
            </a:r>
            <a:r>
              <a:rPr kumimoji="0" lang="ar-SA"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منهجية التقييم المتكامل لقابلية التأثر المتبعة في </a:t>
            </a:r>
            <a:r>
              <a:rPr kumimoji="0" lang="ar-SA" sz="20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ريكار</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4062853"/>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49B4DC-89BA-40E3-A87A-2D74E2DD1209}"/>
              </a:ext>
            </a:extLst>
          </p:cNvPr>
          <p:cNvSpPr>
            <a:spLocks noGrp="1"/>
          </p:cNvSpPr>
          <p:nvPr>
            <p:ph idx="1"/>
          </p:nvPr>
        </p:nvSpPr>
        <p:spPr/>
        <p:txBody>
          <a:bodyPr/>
          <a:lstStyle/>
          <a:p>
            <a:endParaRPr lang="en-US" dirty="0">
              <a:latin typeface="Arial" pitchFamily="34" charset="0"/>
              <a:cs typeface="Arial" pitchFamily="34" charset="0"/>
            </a:endParaRPr>
          </a:p>
        </p:txBody>
      </p:sp>
      <p:sp>
        <p:nvSpPr>
          <p:cNvPr id="3" name="Slide Number Placeholder 2">
            <a:extLst>
              <a:ext uri="{FF2B5EF4-FFF2-40B4-BE49-F238E27FC236}">
                <a16:creationId xmlns:a16="http://schemas.microsoft.com/office/drawing/2014/main" id="{B5B1CF4E-D80C-4643-95A8-6CE88111DA87}"/>
              </a:ext>
            </a:extLst>
          </p:cNvPr>
          <p:cNvSpPr>
            <a:spLocks noGrp="1"/>
          </p:cNvSpPr>
          <p:nvPr>
            <p:ph type="sldNum" sz="quarter" idx="4"/>
          </p:nvPr>
        </p:nvSpPr>
        <p:spPr/>
        <p:txBody>
          <a:bodyPr/>
          <a:lstStyle/>
          <a:p>
            <a:fld id="{927968B9-F71B-4241-9647-2B023690AF84}" type="slidenum">
              <a:rPr lang="en-US" smtClean="0">
                <a:latin typeface="Arial" pitchFamily="34" charset="0"/>
                <a:cs typeface="Arial" pitchFamily="34" charset="0"/>
              </a:rPr>
              <a:t>20</a:t>
            </a:fld>
            <a:endParaRPr lang="en-US" dirty="0">
              <a:latin typeface="Arial" pitchFamily="34" charset="0"/>
              <a:cs typeface="Arial" pitchFamily="34" charset="0"/>
            </a:endParaRPr>
          </a:p>
        </p:txBody>
      </p:sp>
      <p:pic>
        <p:nvPicPr>
          <p:cNvPr id="4" name="Picture 2" descr="C:\Documents and Settings\281051\Desktop\Carol1\0b-SIDA CC project\Arab Domain\0-FINAL MENA-ARAB Domain\Fig1_ARB44_domain_final_MENA-Arab.png">
            <a:extLst>
              <a:ext uri="{FF2B5EF4-FFF2-40B4-BE49-F238E27FC236}">
                <a16:creationId xmlns:a16="http://schemas.microsoft.com/office/drawing/2014/main" id="{378E881E-C289-4CBD-9033-16BFE058D02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160" y="1124903"/>
            <a:ext cx="9055100" cy="543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15975D45-4D49-4DBA-B2CB-6FCB86AF9068}"/>
              </a:ext>
            </a:extLst>
          </p:cNvPr>
          <p:cNvSpPr txBox="1">
            <a:spLocks noChangeArrowheads="1"/>
          </p:cNvSpPr>
          <p:nvPr/>
        </p:nvSpPr>
        <p:spPr>
          <a:xfrm>
            <a:off x="662745" y="300672"/>
            <a:ext cx="8389937" cy="59848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500" b="1" dirty="0">
                <a:solidFill>
                  <a:srgbClr val="FFFFFF"/>
                </a:solidFill>
                <a:latin typeface="Roboto Condensed"/>
              </a:rPr>
              <a:t>MENA/Arab Domain</a:t>
            </a:r>
          </a:p>
        </p:txBody>
      </p:sp>
    </p:spTree>
    <p:extLst>
      <p:ext uri="{BB962C8B-B14F-4D97-AF65-F5344CB8AC3E}">
        <p14:creationId xmlns:p14="http://schemas.microsoft.com/office/powerpoint/2010/main" val="2912090575"/>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CBD0431-4093-489B-AF21-47AF877613D2}"/>
              </a:ext>
            </a:extLst>
          </p:cNvPr>
          <p:cNvSpPr>
            <a:spLocks noGrp="1"/>
          </p:cNvSpPr>
          <p:nvPr>
            <p:ph type="sldNum" sz="quarter" idx="4"/>
          </p:nvPr>
        </p:nvSpPr>
        <p:spPr/>
        <p:txBody>
          <a:bodyPr/>
          <a:lstStyle/>
          <a:p>
            <a:fld id="{927968B9-F71B-4241-9647-2B023690AF84}" type="slidenum">
              <a:rPr lang="en-US" smtClean="0"/>
              <a:t>21</a:t>
            </a:fld>
            <a:endParaRPr lang="en-US"/>
          </a:p>
        </p:txBody>
      </p:sp>
      <p:sp>
        <p:nvSpPr>
          <p:cNvPr id="4" name="Rectangle 2">
            <a:extLst>
              <a:ext uri="{FF2B5EF4-FFF2-40B4-BE49-F238E27FC236}">
                <a16:creationId xmlns:a16="http://schemas.microsoft.com/office/drawing/2014/main" id="{65EAA9B3-6329-4D75-B5E3-E7E63C9F3FD5}"/>
              </a:ext>
            </a:extLst>
          </p:cNvPr>
          <p:cNvSpPr txBox="1">
            <a:spLocks noChangeArrowheads="1"/>
          </p:cNvSpPr>
          <p:nvPr/>
        </p:nvSpPr>
        <p:spPr>
          <a:xfrm>
            <a:off x="865319" y="325187"/>
            <a:ext cx="8303618" cy="59848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500" b="1" dirty="0">
                <a:solidFill>
                  <a:srgbClr val="FFFFFF"/>
                </a:solidFill>
                <a:latin typeface="Roboto Condensed"/>
              </a:rPr>
              <a:t>Mashreq Domain</a:t>
            </a:r>
          </a:p>
        </p:txBody>
      </p:sp>
      <p:pic>
        <p:nvPicPr>
          <p:cNvPr id="6" name="Picture 5" descr="A screenshot of a computer&#10;&#10;Description automatically generated">
            <a:extLst>
              <a:ext uri="{FF2B5EF4-FFF2-40B4-BE49-F238E27FC236}">
                <a16:creationId xmlns:a16="http://schemas.microsoft.com/office/drawing/2014/main" id="{35E9ED3B-9896-4442-B3E8-ED4AE69A7C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4129" y="1122915"/>
            <a:ext cx="4730499" cy="5632384"/>
          </a:xfrm>
          <a:prstGeom prst="rect">
            <a:avLst/>
          </a:prstGeom>
        </p:spPr>
      </p:pic>
      <p:sp>
        <p:nvSpPr>
          <p:cNvPr id="7" name="TextBox 6">
            <a:extLst>
              <a:ext uri="{FF2B5EF4-FFF2-40B4-BE49-F238E27FC236}">
                <a16:creationId xmlns:a16="http://schemas.microsoft.com/office/drawing/2014/main" id="{BFBF1E37-7F66-44F3-BB90-9AB0893C51C8}"/>
              </a:ext>
            </a:extLst>
          </p:cNvPr>
          <p:cNvSpPr txBox="1"/>
          <p:nvPr/>
        </p:nvSpPr>
        <p:spPr>
          <a:xfrm>
            <a:off x="5500914" y="2351388"/>
            <a:ext cx="3439886" cy="292387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Available beginning 2021</a:t>
            </a:r>
          </a:p>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10 km</a:t>
            </a:r>
            <a:r>
              <a:rPr lang="en-US" sz="2000" baseline="30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grid</a:t>
            </a:r>
          </a:p>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RCP 8.5 </a:t>
            </a:r>
          </a:p>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ALADIN RCM nested in        6 GCMs</a:t>
            </a:r>
            <a:r>
              <a:rPr lang="fr-FR" sz="2000" dirty="0">
                <a:latin typeface="Arial" panose="020B0604020202020204" pitchFamily="34" charset="0"/>
                <a:cs typeface="Arial" panose="020B0604020202020204" pitchFamily="34" charset="0"/>
              </a:rPr>
              <a:t> </a:t>
            </a:r>
          </a:p>
          <a:p>
            <a:pPr algn="ctr">
              <a:spcBef>
                <a:spcPts val="1200"/>
              </a:spcBef>
            </a:pPr>
            <a:r>
              <a:rPr lang="fr-FR" sz="1200" i="1" dirty="0">
                <a:latin typeface="Arial" panose="020B0604020202020204" pitchFamily="34" charset="0"/>
                <a:cs typeface="Arial" panose="020B0604020202020204" pitchFamily="34" charset="0"/>
              </a:rPr>
              <a:t>ALADIN: Aire Limitée Adaptation dynamique Développement </a:t>
            </a:r>
            <a:r>
              <a:rPr lang="fr-FR" sz="1200" i="1" dirty="0" err="1">
                <a:latin typeface="Arial" panose="020B0604020202020204" pitchFamily="34" charset="0"/>
                <a:cs typeface="Arial" panose="020B0604020202020204" pitchFamily="34" charset="0"/>
              </a:rPr>
              <a:t>InterNational</a:t>
            </a:r>
            <a:endParaRPr lang="en-US" sz="1200" i="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A9F43AFB-C856-4880-9D4B-DBBD3B32ED1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66861" y="5781684"/>
            <a:ext cx="946785" cy="378714"/>
          </a:xfrm>
          <a:prstGeom prst="rect">
            <a:avLst/>
          </a:prstGeom>
        </p:spPr>
      </p:pic>
      <p:pic>
        <p:nvPicPr>
          <p:cNvPr id="2" name="Picture 1">
            <a:extLst>
              <a:ext uri="{FF2B5EF4-FFF2-40B4-BE49-F238E27FC236}">
                <a16:creationId xmlns:a16="http://schemas.microsoft.com/office/drawing/2014/main" id="{847DCA04-407F-45EF-AF5B-D0C3F25D515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71294" y="6307815"/>
            <a:ext cx="1430846" cy="447484"/>
          </a:xfrm>
          <a:prstGeom prst="rect">
            <a:avLst/>
          </a:prstGeom>
        </p:spPr>
      </p:pic>
      <p:pic>
        <p:nvPicPr>
          <p:cNvPr id="5" name="Picture 4">
            <a:extLst>
              <a:ext uri="{FF2B5EF4-FFF2-40B4-BE49-F238E27FC236}">
                <a16:creationId xmlns:a16="http://schemas.microsoft.com/office/drawing/2014/main" id="{9FD42E5F-F90E-4FA4-B472-02D4BCBF271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54052" y="5782415"/>
            <a:ext cx="612706" cy="1028470"/>
          </a:xfrm>
          <a:prstGeom prst="rect">
            <a:avLst/>
          </a:prstGeom>
        </p:spPr>
      </p:pic>
      <p:pic>
        <p:nvPicPr>
          <p:cNvPr id="9" name="Picture 8">
            <a:extLst>
              <a:ext uri="{FF2B5EF4-FFF2-40B4-BE49-F238E27FC236}">
                <a16:creationId xmlns:a16="http://schemas.microsoft.com/office/drawing/2014/main" id="{04F68F54-76EF-4308-9F58-8966209D5D8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199541" y="5827835"/>
            <a:ext cx="677320" cy="781025"/>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AEC4D835-671A-4E9C-B79B-7CE75A67F940}"/>
              </a:ext>
            </a:extLst>
          </p:cNvPr>
          <p:cNvPicPr>
            <a:picLocks noChangeAspect="1"/>
          </p:cNvPicPr>
          <p:nvPr/>
        </p:nvPicPr>
        <p:blipFill>
          <a:blip r:embed="rId8" cstate="email">
            <a:extLst>
              <a:ext uri="{28A0092B-C50C-407E-A947-70E740481C1C}">
                <a14:useLocalDpi xmlns:a14="http://schemas.microsoft.com/office/drawing/2010/main"/>
              </a:ext>
              <a:ext uri="{837473B0-CC2E-450A-ABE3-18F120FF3D39}">
                <a1611:picAttrSrcUrl xmlns:a1611="http://schemas.microsoft.com/office/drawing/2016/11/main" r:id="rId9"/>
              </a:ext>
            </a:extLst>
          </a:blip>
          <a:stretch>
            <a:fillRect/>
          </a:stretch>
        </p:blipFill>
        <p:spPr>
          <a:xfrm>
            <a:off x="7454052" y="1218596"/>
            <a:ext cx="1004812" cy="1001916"/>
          </a:xfrm>
          <a:prstGeom prst="rect">
            <a:avLst/>
          </a:prstGeom>
        </p:spPr>
      </p:pic>
    </p:spTree>
    <p:extLst>
      <p:ext uri="{BB962C8B-B14F-4D97-AF65-F5344CB8AC3E}">
        <p14:creationId xmlns:p14="http://schemas.microsoft.com/office/powerpoint/2010/main" val="1574447052"/>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250"/>
                                  </p:stCondLst>
                                  <p:childTnLst>
                                    <p:animEffect transition="out" filter="fade">
                                      <p:cBhvr>
                                        <p:cTn id="6" dur="1000" tmFilter="0, 0; .2, .5; .8, .5; 1, 0"/>
                                        <p:tgtEl>
                                          <p:spTgt spid="11"/>
                                        </p:tgtEl>
                                      </p:cBhvr>
                                    </p:animEffect>
                                    <p:animScale>
                                      <p:cBhvr>
                                        <p:cTn id="7" dur="50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74652" y="220819"/>
            <a:ext cx="7969348" cy="723508"/>
          </a:xfrm>
        </p:spPr>
        <p:txBody>
          <a:bodyPr>
            <a:noAutofit/>
          </a:bodyPr>
          <a:lstStyle/>
          <a:p>
            <a:r>
              <a:rPr lang="en-US" sz="3200" b="1" dirty="0">
                <a:solidFill>
                  <a:schemeClr val="bg1"/>
                </a:solidFill>
              </a:rPr>
              <a:t>Climate Scenarios</a:t>
            </a:r>
            <a:br>
              <a:rPr lang="en-US" sz="1538" b="1" dirty="0">
                <a:solidFill>
                  <a:schemeClr val="bg1"/>
                </a:solidFill>
              </a:rPr>
            </a:br>
            <a:r>
              <a:rPr lang="en-US" sz="1700" b="1" dirty="0">
                <a:solidFill>
                  <a:schemeClr val="bg1"/>
                </a:solidFill>
              </a:rPr>
              <a:t>Special Report on Emission Scenarios (SRES) used in IPCC AR4 (2007)</a:t>
            </a:r>
          </a:p>
        </p:txBody>
      </p:sp>
      <p:pic>
        <p:nvPicPr>
          <p:cNvPr id="6" name="Picture 5"/>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9087" y="1472309"/>
            <a:ext cx="6964201" cy="4721664"/>
          </a:xfrm>
          <a:prstGeom prst="rect">
            <a:avLst/>
          </a:prstGeom>
          <a:noFill/>
          <a:ln w="6350">
            <a:solidFill>
              <a:schemeClr val="tx1"/>
            </a:solidFill>
          </a:ln>
        </p:spPr>
      </p:pic>
      <p:sp>
        <p:nvSpPr>
          <p:cNvPr id="8" name="Rectangle 7"/>
          <p:cNvSpPr/>
          <p:nvPr/>
        </p:nvSpPr>
        <p:spPr>
          <a:xfrm>
            <a:off x="7293492" y="6423593"/>
            <a:ext cx="1591920" cy="2820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77" dirty="0">
                <a:solidFill>
                  <a:schemeClr val="accent2"/>
                </a:solidFill>
              </a:rPr>
              <a:t>Source: ESCWA, 2009</a:t>
            </a:r>
          </a:p>
        </p:txBody>
      </p:sp>
      <p:sp>
        <p:nvSpPr>
          <p:cNvPr id="9" name="Oval 8"/>
          <p:cNvSpPr/>
          <p:nvPr/>
        </p:nvSpPr>
        <p:spPr>
          <a:xfrm>
            <a:off x="87088" y="5503595"/>
            <a:ext cx="1239485" cy="1150311"/>
          </a:xfrm>
          <a:prstGeom prst="ellipse">
            <a:avLst/>
          </a:prstGeom>
          <a:solidFill>
            <a:srgbClr val="6DA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31" dirty="0"/>
              <a:t>Average 1.8 C  Temp increase Scenario</a:t>
            </a:r>
          </a:p>
        </p:txBody>
      </p:sp>
      <p:sp>
        <p:nvSpPr>
          <p:cNvPr id="10" name="Oval 9"/>
          <p:cNvSpPr/>
          <p:nvPr/>
        </p:nvSpPr>
        <p:spPr>
          <a:xfrm>
            <a:off x="7918529" y="1145736"/>
            <a:ext cx="1168657" cy="108751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31" dirty="0"/>
              <a:t>Average 3.4C Temp increase Scenario</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out)">
                                      <p:cBhvr>
                                        <p:cTn id="7" dur="500"/>
                                        <p:tgtEl>
                                          <p:spTgt spid="6"/>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 calcmode="lin" valueType="num">
                                      <p:cBhvr>
                                        <p:cTn id="17" dur="500" fill="hold"/>
                                        <p:tgtEl>
                                          <p:spTgt spid="9"/>
                                        </p:tgtEl>
                                        <p:attrNameLst>
                                          <p:attrName>style.rotation</p:attrName>
                                        </p:attrNameLst>
                                      </p:cBhvr>
                                      <p:tavLst>
                                        <p:tav tm="0">
                                          <p:val>
                                            <p:fltVal val="360"/>
                                          </p:val>
                                        </p:tav>
                                        <p:tav tm="100000">
                                          <p:val>
                                            <p:fltVal val="0"/>
                                          </p:val>
                                        </p:tav>
                                      </p:tavLst>
                                    </p:anim>
                                    <p:animEffect transition="in" filter="fade">
                                      <p:cBhvr>
                                        <p:cTn id="18" dur="500"/>
                                        <p:tgtEl>
                                          <p:spTgt spid="9"/>
                                        </p:tgtEl>
                                      </p:cBhvr>
                                    </p:animEffect>
                                  </p:childTnLst>
                                </p:cTn>
                              </p:par>
                            </p:childTnLst>
                          </p:cTn>
                        </p:par>
                        <p:par>
                          <p:cTn id="19" fill="hold">
                            <p:stCondLst>
                              <p:cond delay="1500"/>
                            </p:stCondLst>
                            <p:childTnLst>
                              <p:par>
                                <p:cTn id="20" presetID="49" presetClass="entr" presetSubtype="0" de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 calcmode="lin" valueType="num">
                                      <p:cBhvr>
                                        <p:cTn id="24" dur="500" fill="hold"/>
                                        <p:tgtEl>
                                          <p:spTgt spid="10"/>
                                        </p:tgtEl>
                                        <p:attrNameLst>
                                          <p:attrName>style.rotation</p:attrName>
                                        </p:attrNameLst>
                                      </p:cBhvr>
                                      <p:tavLst>
                                        <p:tav tm="0">
                                          <p:val>
                                            <p:fltVal val="360"/>
                                          </p:val>
                                        </p:tav>
                                        <p:tav tm="100000">
                                          <p:val>
                                            <p:fltVal val="0"/>
                                          </p:val>
                                        </p:tav>
                                      </p:tavLst>
                                    </p:anim>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1AB930-E4A7-414D-A546-763EADFB0345}"/>
              </a:ext>
            </a:extLst>
          </p:cNvPr>
          <p:cNvSpPr>
            <a:spLocks noGrp="1"/>
          </p:cNvSpPr>
          <p:nvPr>
            <p:ph idx="1"/>
          </p:nvPr>
        </p:nvSpPr>
        <p:spPr/>
        <p:txBody>
          <a:bodyPr/>
          <a:lstStyle/>
          <a:p>
            <a:endParaRPr lang="en-US" dirty="0">
              <a:latin typeface="Arial" pitchFamily="34" charset="0"/>
              <a:cs typeface="Arial" pitchFamily="34" charset="0"/>
            </a:endParaRPr>
          </a:p>
        </p:txBody>
      </p:sp>
      <p:sp>
        <p:nvSpPr>
          <p:cNvPr id="3" name="Slide Number Placeholder 2">
            <a:extLst>
              <a:ext uri="{FF2B5EF4-FFF2-40B4-BE49-F238E27FC236}">
                <a16:creationId xmlns:a16="http://schemas.microsoft.com/office/drawing/2014/main" id="{D304A7B5-69C3-4A84-BFFB-7574E900967E}"/>
              </a:ext>
            </a:extLst>
          </p:cNvPr>
          <p:cNvSpPr>
            <a:spLocks noGrp="1"/>
          </p:cNvSpPr>
          <p:nvPr>
            <p:ph type="sldNum" sz="quarter" idx="4"/>
          </p:nvPr>
        </p:nvSpPr>
        <p:spPr/>
        <p:txBody>
          <a:bodyPr/>
          <a:lstStyle/>
          <a:p>
            <a:fld id="{927968B9-F71B-4241-9647-2B023690AF84}" type="slidenum">
              <a:rPr lang="en-US" smtClean="0">
                <a:latin typeface="Arial" pitchFamily="34" charset="0"/>
                <a:cs typeface="Arial" pitchFamily="34" charset="0"/>
              </a:rPr>
              <a:t>23</a:t>
            </a:fld>
            <a:endParaRPr lang="en-US" dirty="0">
              <a:latin typeface="Arial" pitchFamily="34" charset="0"/>
              <a:cs typeface="Arial" pitchFamily="34" charset="0"/>
            </a:endParaRPr>
          </a:p>
        </p:txBody>
      </p:sp>
      <p:sp>
        <p:nvSpPr>
          <p:cNvPr id="4" name="Rounded Rectangle 7">
            <a:extLst>
              <a:ext uri="{FF2B5EF4-FFF2-40B4-BE49-F238E27FC236}">
                <a16:creationId xmlns:a16="http://schemas.microsoft.com/office/drawing/2014/main" id="{A96005A3-2F3B-4796-9329-0F703CC9D362}"/>
              </a:ext>
            </a:extLst>
          </p:cNvPr>
          <p:cNvSpPr/>
          <p:nvPr/>
        </p:nvSpPr>
        <p:spPr>
          <a:xfrm>
            <a:off x="8255000" y="6145213"/>
            <a:ext cx="889000" cy="712787"/>
          </a:xfrm>
          <a:prstGeom prst="roundRect">
            <a:avLst/>
          </a:prstGeom>
          <a:solidFill>
            <a:srgbClr val="FFFFFF"/>
          </a:solidFill>
          <a:ln w="25400" cap="flat" cmpd="sng" algn="ctr">
            <a:no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itchFamily="34" charset="0"/>
              <a:cs typeface="Arial" pitchFamily="34" charset="0"/>
            </a:endParaRPr>
          </a:p>
        </p:txBody>
      </p:sp>
      <p:pic>
        <p:nvPicPr>
          <p:cNvPr id="5" name="Picture 5">
            <a:extLst>
              <a:ext uri="{FF2B5EF4-FFF2-40B4-BE49-F238E27FC236}">
                <a16:creationId xmlns:a16="http://schemas.microsoft.com/office/drawing/2014/main" id="{1F1FB93A-2A4E-4936-9EE1-66701ECDE12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4475" y="995363"/>
            <a:ext cx="8770938" cy="5380037"/>
          </a:xfrm>
          <a:prstGeom prst="rect">
            <a:avLst/>
          </a:prstGeom>
          <a:noFill/>
          <a:ln w="9525" algn="ctr">
            <a:solidFill>
              <a:srgbClr val="008000"/>
            </a:solidFill>
            <a:miter lim="800000"/>
            <a:headEnd/>
            <a:tailEnd/>
          </a:ln>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507205E0-0ECD-4962-B11E-D7E7701A1EF1}"/>
              </a:ext>
            </a:extLst>
          </p:cNvPr>
          <p:cNvSpPr txBox="1">
            <a:spLocks/>
          </p:cNvSpPr>
          <p:nvPr/>
        </p:nvSpPr>
        <p:spPr bwMode="auto">
          <a:xfrm>
            <a:off x="368184" y="131762"/>
            <a:ext cx="9334500" cy="534988"/>
          </a:xfrm>
          <a:prstGeom prst="rect">
            <a:avLst/>
          </a:prstGeom>
          <a:noFill/>
          <a:ln>
            <a:miter lim="800000"/>
            <a:headEnd/>
            <a:tailEnd/>
          </a:ln>
        </p:spPr>
        <p:txBody>
          <a:bodyPr/>
          <a:lstStyle/>
          <a:p>
            <a:pPr algn="ctr" defTabSz="914400" eaLnBrk="0" fontAlgn="base" hangingPunct="0">
              <a:spcBef>
                <a:spcPct val="0"/>
              </a:spcBef>
              <a:spcAft>
                <a:spcPct val="0"/>
              </a:spcAft>
              <a:tabLst>
                <a:tab pos="2233613" algn="l"/>
              </a:tabLst>
              <a:defRPr/>
            </a:pPr>
            <a:r>
              <a:rPr lang="en-US" sz="2600" b="1" kern="0" dirty="0">
                <a:solidFill>
                  <a:srgbClr val="FFFFFF"/>
                </a:solidFill>
                <a:latin typeface="Arial" pitchFamily="34" charset="0"/>
                <a:cs typeface="Arial" pitchFamily="34" charset="0"/>
              </a:rPr>
              <a:t>Representative Concentration Pathways (RCPs)</a:t>
            </a:r>
          </a:p>
          <a:p>
            <a:pPr algn="ctr" defTabSz="914400" eaLnBrk="0" fontAlgn="base" hangingPunct="0">
              <a:spcBef>
                <a:spcPct val="0"/>
              </a:spcBef>
              <a:spcAft>
                <a:spcPct val="0"/>
              </a:spcAft>
              <a:tabLst>
                <a:tab pos="2233613" algn="l"/>
              </a:tabLst>
              <a:defRPr/>
            </a:pPr>
            <a:r>
              <a:rPr lang="en-US" sz="2400" b="1" kern="0" dirty="0">
                <a:solidFill>
                  <a:srgbClr val="FFFFFF"/>
                </a:solidFill>
                <a:latin typeface="Arial" pitchFamily="34" charset="0"/>
                <a:cs typeface="Arial" pitchFamily="34" charset="0"/>
              </a:rPr>
              <a:t>Scenarios used in IPCC AR5 (2014)</a:t>
            </a:r>
          </a:p>
        </p:txBody>
      </p:sp>
      <p:sp>
        <p:nvSpPr>
          <p:cNvPr id="7" name="Rounded Rectangle 3">
            <a:extLst>
              <a:ext uri="{FF2B5EF4-FFF2-40B4-BE49-F238E27FC236}">
                <a16:creationId xmlns:a16="http://schemas.microsoft.com/office/drawing/2014/main" id="{0E3BF1FC-DF4F-46BC-8951-66B049D34A5F}"/>
              </a:ext>
            </a:extLst>
          </p:cNvPr>
          <p:cNvSpPr>
            <a:spLocks noChangeAspect="1"/>
          </p:cNvSpPr>
          <p:nvPr/>
        </p:nvSpPr>
        <p:spPr>
          <a:xfrm>
            <a:off x="8024813" y="1552575"/>
            <a:ext cx="730250" cy="219075"/>
          </a:xfrm>
          <a:prstGeom prst="roundRect">
            <a:avLst/>
          </a:prstGeom>
          <a:noFill/>
          <a:ln w="28575" cap="flat" cmpd="sng" algn="ctr">
            <a:solidFill>
              <a:srgbClr val="008000"/>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itchFamily="34" charset="0"/>
              <a:cs typeface="Arial" pitchFamily="34" charset="0"/>
            </a:endParaRPr>
          </a:p>
        </p:txBody>
      </p:sp>
      <p:sp>
        <p:nvSpPr>
          <p:cNvPr id="8" name="Oval 7">
            <a:extLst>
              <a:ext uri="{FF2B5EF4-FFF2-40B4-BE49-F238E27FC236}">
                <a16:creationId xmlns:a16="http://schemas.microsoft.com/office/drawing/2014/main" id="{F09A426D-BEC8-45A1-B138-EE538477B388}"/>
              </a:ext>
            </a:extLst>
          </p:cNvPr>
          <p:cNvSpPr/>
          <p:nvPr/>
        </p:nvSpPr>
        <p:spPr>
          <a:xfrm>
            <a:off x="3190875" y="4441825"/>
            <a:ext cx="552450" cy="552450"/>
          </a:xfrm>
          <a:prstGeom prst="ellipse">
            <a:avLst/>
          </a:prstGeom>
          <a:noFill/>
          <a:ln w="28575" cap="flat" cmpd="sng" algn="ctr">
            <a:solidFill>
              <a:srgbClr val="F9F14D"/>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itchFamily="34" charset="0"/>
              <a:cs typeface="Arial" pitchFamily="34" charset="0"/>
            </a:endParaRPr>
          </a:p>
        </p:txBody>
      </p:sp>
      <p:sp>
        <p:nvSpPr>
          <p:cNvPr id="9" name="Rounded Rectangle 10">
            <a:extLst>
              <a:ext uri="{FF2B5EF4-FFF2-40B4-BE49-F238E27FC236}">
                <a16:creationId xmlns:a16="http://schemas.microsoft.com/office/drawing/2014/main" id="{8DFABBF3-F916-4EEB-AEF9-1DF9B784E242}"/>
              </a:ext>
            </a:extLst>
          </p:cNvPr>
          <p:cNvSpPr/>
          <p:nvPr/>
        </p:nvSpPr>
        <p:spPr>
          <a:xfrm>
            <a:off x="6246055" y="1863725"/>
            <a:ext cx="2561395" cy="276225"/>
          </a:xfrm>
          <a:prstGeom prst="roundRect">
            <a:avLst/>
          </a:prstGeom>
          <a:solidFill>
            <a:srgbClr val="008000"/>
          </a:solidFill>
          <a:ln w="25400" cap="flat" cmpd="sng" algn="ctr">
            <a:solidFill>
              <a:srgbClr val="008000"/>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600" b="0" i="1" u="none" strike="noStrike" kern="0" cap="none" spc="0" normalizeH="0" baseline="0" noProof="0" dirty="0">
                <a:ln>
                  <a:noFill/>
                </a:ln>
                <a:solidFill>
                  <a:srgbClr val="FFFFFF"/>
                </a:solidFill>
                <a:effectLst/>
                <a:uLnTx/>
                <a:uFillTx/>
                <a:latin typeface="Arial" pitchFamily="34" charset="0"/>
                <a:cs typeface="Arial" pitchFamily="34" charset="0"/>
              </a:rPr>
              <a:t>High Emissions Scenario</a:t>
            </a:r>
          </a:p>
        </p:txBody>
      </p:sp>
      <p:sp>
        <p:nvSpPr>
          <p:cNvPr id="10" name="Rectangle 11">
            <a:extLst>
              <a:ext uri="{FF2B5EF4-FFF2-40B4-BE49-F238E27FC236}">
                <a16:creationId xmlns:a16="http://schemas.microsoft.com/office/drawing/2014/main" id="{A2624A79-CF62-48C1-91DC-6B546F032F52}"/>
              </a:ext>
            </a:extLst>
          </p:cNvPr>
          <p:cNvSpPr>
            <a:spLocks noChangeArrowheads="1"/>
          </p:cNvSpPr>
          <p:nvPr/>
        </p:nvSpPr>
        <p:spPr bwMode="auto">
          <a:xfrm>
            <a:off x="4710113" y="6467475"/>
            <a:ext cx="43418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CA" altLang="en-US" sz="1600" b="0" i="1" u="none" strike="noStrike" kern="0" cap="none" spc="0" normalizeH="0" baseline="0" noProof="0" dirty="0">
                <a:ln>
                  <a:noFill/>
                </a:ln>
                <a:solidFill>
                  <a:srgbClr val="000000"/>
                </a:solidFill>
                <a:effectLst/>
                <a:uLnTx/>
                <a:uFillTx/>
              </a:rPr>
              <a:t>Graph adapted from: Meinshausen et al.,2010</a:t>
            </a:r>
            <a:endParaRPr kumimoji="0" lang="en-US" altLang="en-US" sz="1600" b="0" i="1" u="none" strike="noStrike" kern="0" cap="none" spc="0" normalizeH="0" baseline="0" noProof="0" dirty="0">
              <a:ln>
                <a:noFill/>
              </a:ln>
              <a:solidFill>
                <a:srgbClr val="000000"/>
              </a:solidFill>
              <a:effectLst/>
              <a:uLnTx/>
              <a:uFillTx/>
            </a:endParaRPr>
          </a:p>
        </p:txBody>
      </p:sp>
      <p:sp>
        <p:nvSpPr>
          <p:cNvPr id="11" name="Rounded Rectangle 12">
            <a:extLst>
              <a:ext uri="{FF2B5EF4-FFF2-40B4-BE49-F238E27FC236}">
                <a16:creationId xmlns:a16="http://schemas.microsoft.com/office/drawing/2014/main" id="{396A0C9C-8D5C-49CC-8CD5-51B445324074}"/>
              </a:ext>
            </a:extLst>
          </p:cNvPr>
          <p:cNvSpPr>
            <a:spLocks noChangeAspect="1"/>
          </p:cNvSpPr>
          <p:nvPr/>
        </p:nvSpPr>
        <p:spPr>
          <a:xfrm>
            <a:off x="8066088" y="3985427"/>
            <a:ext cx="730250" cy="276225"/>
          </a:xfrm>
          <a:prstGeom prst="roundRect">
            <a:avLst/>
          </a:prstGeom>
          <a:noFill/>
          <a:ln w="28575" cap="flat" cmpd="sng" algn="ctr">
            <a:solidFill>
              <a:srgbClr val="008000"/>
            </a:solidFill>
            <a:prstDash val="solid"/>
          </a:ln>
          <a:effectLst/>
        </p:spPr>
        <p:txBody>
          <a:bodyPr tIns="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itchFamily="34" charset="0"/>
              <a:cs typeface="Arial" pitchFamily="34" charset="0"/>
            </a:endParaRPr>
          </a:p>
        </p:txBody>
      </p:sp>
      <p:sp>
        <p:nvSpPr>
          <p:cNvPr id="12" name="Rounded Rectangle 13">
            <a:extLst>
              <a:ext uri="{FF2B5EF4-FFF2-40B4-BE49-F238E27FC236}">
                <a16:creationId xmlns:a16="http://schemas.microsoft.com/office/drawing/2014/main" id="{557573E8-5593-48BA-A5F7-A5F9B442F34D}"/>
              </a:ext>
            </a:extLst>
          </p:cNvPr>
          <p:cNvSpPr/>
          <p:nvPr/>
        </p:nvSpPr>
        <p:spPr>
          <a:xfrm>
            <a:off x="6844084" y="1547018"/>
            <a:ext cx="1104900" cy="230187"/>
          </a:xfrm>
          <a:prstGeom prst="roundRect">
            <a:avLst/>
          </a:prstGeom>
          <a:noFill/>
          <a:ln w="25400" cap="flat" cmpd="sng" algn="ctr">
            <a:solidFill>
              <a:srgbClr val="44789D"/>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333399"/>
                </a:solidFill>
                <a:effectLst/>
                <a:uLnTx/>
                <a:uFillTx/>
                <a:latin typeface="Arial" pitchFamily="34" charset="0"/>
                <a:cs typeface="Arial" pitchFamily="34" charset="0"/>
              </a:rPr>
              <a:t>CORDEX</a:t>
            </a:r>
          </a:p>
        </p:txBody>
      </p:sp>
      <p:sp>
        <p:nvSpPr>
          <p:cNvPr id="13" name="Rounded Rectangle 14">
            <a:extLst>
              <a:ext uri="{FF2B5EF4-FFF2-40B4-BE49-F238E27FC236}">
                <a16:creationId xmlns:a16="http://schemas.microsoft.com/office/drawing/2014/main" id="{46CD70E8-CFA1-49F4-95AD-90FD34AE03B9}"/>
              </a:ext>
            </a:extLst>
          </p:cNvPr>
          <p:cNvSpPr/>
          <p:nvPr/>
        </p:nvSpPr>
        <p:spPr>
          <a:xfrm>
            <a:off x="6919913" y="3985426"/>
            <a:ext cx="1104900" cy="276225"/>
          </a:xfrm>
          <a:prstGeom prst="roundRect">
            <a:avLst/>
          </a:prstGeom>
          <a:noFill/>
          <a:ln w="25400" cap="flat" cmpd="sng" algn="ctr">
            <a:solidFill>
              <a:srgbClr val="44789D"/>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333399"/>
                </a:solidFill>
                <a:effectLst/>
                <a:uLnTx/>
                <a:uFillTx/>
                <a:latin typeface="Arial" pitchFamily="34" charset="0"/>
                <a:cs typeface="Arial" pitchFamily="34" charset="0"/>
              </a:rPr>
              <a:t>CORDEX</a:t>
            </a:r>
          </a:p>
        </p:txBody>
      </p:sp>
      <p:cxnSp>
        <p:nvCxnSpPr>
          <p:cNvPr id="14" name="Straight Arrow Connector 13">
            <a:extLst>
              <a:ext uri="{FF2B5EF4-FFF2-40B4-BE49-F238E27FC236}">
                <a16:creationId xmlns:a16="http://schemas.microsoft.com/office/drawing/2014/main" id="{B667FEB0-DB23-4B22-9F66-A80228E47570}"/>
              </a:ext>
            </a:extLst>
          </p:cNvPr>
          <p:cNvCxnSpPr>
            <a:stCxn id="8" idx="4"/>
          </p:cNvCxnSpPr>
          <p:nvPr/>
        </p:nvCxnSpPr>
        <p:spPr>
          <a:xfrm rot="16200000" flipH="1">
            <a:off x="2915444" y="5545931"/>
            <a:ext cx="1104900" cy="1588"/>
          </a:xfrm>
          <a:prstGeom prst="straightConnector1">
            <a:avLst/>
          </a:prstGeom>
          <a:noFill/>
          <a:ln w="28575" cap="flat" cmpd="sng" algn="ctr">
            <a:solidFill>
              <a:srgbClr val="FFFF00"/>
            </a:solidFill>
            <a:prstDash val="solid"/>
            <a:tailEnd type="arrow"/>
          </a:ln>
          <a:effectLst/>
        </p:spPr>
      </p:cxnSp>
      <p:sp>
        <p:nvSpPr>
          <p:cNvPr id="15" name="Oval 14">
            <a:extLst>
              <a:ext uri="{FF2B5EF4-FFF2-40B4-BE49-F238E27FC236}">
                <a16:creationId xmlns:a16="http://schemas.microsoft.com/office/drawing/2014/main" id="{3FDD9AB4-407F-4C5F-81BE-1A8B492D7514}"/>
              </a:ext>
            </a:extLst>
          </p:cNvPr>
          <p:cNvSpPr/>
          <p:nvPr/>
        </p:nvSpPr>
        <p:spPr>
          <a:xfrm>
            <a:off x="4019550" y="2600325"/>
            <a:ext cx="552450" cy="552450"/>
          </a:xfrm>
          <a:prstGeom prst="ellipse">
            <a:avLst/>
          </a:prstGeom>
          <a:noFill/>
          <a:ln w="28575" cap="flat" cmpd="sng" algn="ctr">
            <a:solidFill>
              <a:srgbClr val="FF0000"/>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itchFamily="34" charset="0"/>
              <a:cs typeface="Arial" pitchFamily="34" charset="0"/>
            </a:endParaRPr>
          </a:p>
        </p:txBody>
      </p:sp>
      <p:sp>
        <p:nvSpPr>
          <p:cNvPr id="16" name="Oval 15">
            <a:extLst>
              <a:ext uri="{FF2B5EF4-FFF2-40B4-BE49-F238E27FC236}">
                <a16:creationId xmlns:a16="http://schemas.microsoft.com/office/drawing/2014/main" id="{DCFBB93C-010D-402F-A675-63EDA9FF0DE2}"/>
              </a:ext>
            </a:extLst>
          </p:cNvPr>
          <p:cNvSpPr/>
          <p:nvPr/>
        </p:nvSpPr>
        <p:spPr>
          <a:xfrm>
            <a:off x="4019550" y="4027488"/>
            <a:ext cx="552450" cy="552450"/>
          </a:xfrm>
          <a:prstGeom prst="ellipse">
            <a:avLst/>
          </a:prstGeom>
          <a:noFill/>
          <a:ln w="28575" cap="flat" cmpd="sng" algn="ctr">
            <a:solidFill>
              <a:srgbClr val="AA8056"/>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itchFamily="34" charset="0"/>
              <a:cs typeface="Arial" pitchFamily="34" charset="0"/>
            </a:endParaRPr>
          </a:p>
        </p:txBody>
      </p:sp>
      <p:cxnSp>
        <p:nvCxnSpPr>
          <p:cNvPr id="17" name="Straight Arrow Connector 16">
            <a:extLst>
              <a:ext uri="{FF2B5EF4-FFF2-40B4-BE49-F238E27FC236}">
                <a16:creationId xmlns:a16="http://schemas.microsoft.com/office/drawing/2014/main" id="{F5F2594D-F66A-41A5-9D0E-A2DD78775CA1}"/>
              </a:ext>
            </a:extLst>
          </p:cNvPr>
          <p:cNvCxnSpPr>
            <a:stCxn id="15" idx="4"/>
          </p:cNvCxnSpPr>
          <p:nvPr/>
        </p:nvCxnSpPr>
        <p:spPr>
          <a:xfrm rot="5400000">
            <a:off x="2820988" y="4625975"/>
            <a:ext cx="2947988" cy="1587"/>
          </a:xfrm>
          <a:prstGeom prst="straightConnector1">
            <a:avLst/>
          </a:prstGeom>
          <a:noFill/>
          <a:ln w="28575" cap="flat" cmpd="sng" algn="ctr">
            <a:solidFill>
              <a:srgbClr val="FF0000"/>
            </a:solidFill>
            <a:prstDash val="solid"/>
            <a:tailEnd type="arrow"/>
          </a:ln>
          <a:effectLst/>
        </p:spPr>
      </p:cxnSp>
      <p:sp>
        <p:nvSpPr>
          <p:cNvPr id="18" name="Rectangle: Rounded Corners 17">
            <a:extLst>
              <a:ext uri="{FF2B5EF4-FFF2-40B4-BE49-F238E27FC236}">
                <a16:creationId xmlns:a16="http://schemas.microsoft.com/office/drawing/2014/main" id="{637F5D0E-1BD2-478F-8B13-91E38B5E1392}"/>
              </a:ext>
            </a:extLst>
          </p:cNvPr>
          <p:cNvSpPr/>
          <p:nvPr/>
        </p:nvSpPr>
        <p:spPr>
          <a:xfrm>
            <a:off x="1066800" y="1415256"/>
            <a:ext cx="1939636" cy="8969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t>Neither will get us to less than 1.5C by 2100</a:t>
            </a:r>
          </a:p>
        </p:txBody>
      </p:sp>
    </p:spTree>
    <p:extLst>
      <p:ext uri="{BB962C8B-B14F-4D97-AF65-F5344CB8AC3E}">
        <p14:creationId xmlns:p14="http://schemas.microsoft.com/office/powerpoint/2010/main" val="3507520288"/>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par>
                          <p:cTn id="11" fill="hold">
                            <p:stCondLst>
                              <p:cond delay="500"/>
                            </p:stCondLst>
                            <p:childTnLst>
                              <p:par>
                                <p:cTn id="12" presetID="49" presetClass="entr" presetSubtype="0" decel="10000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 calcmode="lin" valueType="num">
                                      <p:cBhvr>
                                        <p:cTn id="16" dur="500" fill="hold"/>
                                        <p:tgtEl>
                                          <p:spTgt spid="11"/>
                                        </p:tgtEl>
                                        <p:attrNameLst>
                                          <p:attrName>style.rotation</p:attrName>
                                        </p:attrNameLst>
                                      </p:cBhvr>
                                      <p:tavLst>
                                        <p:tav tm="0">
                                          <p:val>
                                            <p:fltVal val="360"/>
                                          </p:val>
                                        </p:tav>
                                        <p:tav tm="100000">
                                          <p:val>
                                            <p:fltVal val="0"/>
                                          </p:val>
                                        </p:tav>
                                      </p:tavLst>
                                    </p:anim>
                                    <p:animEffect transition="in" filter="fade">
                                      <p:cBhvr>
                                        <p:cTn id="17" dur="500"/>
                                        <p:tgtEl>
                                          <p:spTgt spid="11"/>
                                        </p:tgtEl>
                                      </p:cBhvr>
                                    </p:animEffect>
                                  </p:childTnLst>
                                </p:cTn>
                              </p:par>
                            </p:childTnLst>
                          </p:cTn>
                        </p:par>
                        <p:par>
                          <p:cTn id="18" fill="hold">
                            <p:stCondLst>
                              <p:cond delay="1000"/>
                            </p:stCondLst>
                            <p:childTnLst>
                              <p:par>
                                <p:cTn id="19" presetID="3" presetClass="entr" presetSubtype="1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childTnLst>
                          </p:cTn>
                        </p:par>
                        <p:par>
                          <p:cTn id="22" fill="hold">
                            <p:stCondLst>
                              <p:cond delay="1500"/>
                            </p:stCondLst>
                            <p:childTnLst>
                              <p:par>
                                <p:cTn id="23" presetID="2" presetClass="entr" presetSubtype="8"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0-#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par>
                          <p:cTn id="27" fill="hold">
                            <p:stCondLst>
                              <p:cond delay="2000"/>
                            </p:stCondLst>
                            <p:childTnLst>
                              <p:par>
                                <p:cTn id="28" presetID="2" presetClass="entr" presetSubtype="8"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0-#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par>
                          <p:cTn id="32" fill="hold">
                            <p:stCondLst>
                              <p:cond delay="2500"/>
                            </p:stCondLst>
                            <p:childTnLst>
                              <p:par>
                                <p:cTn id="33" presetID="2" presetClass="entr" presetSubtype="1"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0-#ppt_h/2"/>
                                          </p:val>
                                        </p:tav>
                                        <p:tav tm="100000">
                                          <p:val>
                                            <p:strVal val="#ppt_y"/>
                                          </p:val>
                                        </p:tav>
                                      </p:tavLst>
                                    </p:anim>
                                  </p:childTnLst>
                                </p:cTn>
                              </p:par>
                            </p:childTnLst>
                          </p:cTn>
                        </p:par>
                        <p:par>
                          <p:cTn id="37" fill="hold">
                            <p:stCondLst>
                              <p:cond delay="3000"/>
                            </p:stCondLst>
                            <p:childTnLst>
                              <p:par>
                                <p:cTn id="38" presetID="1" presetClass="entr" presetSubtype="0"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childTnLst>
                                </p:cTn>
                              </p:par>
                            </p:childTnLst>
                          </p:cTn>
                        </p:par>
                        <p:par>
                          <p:cTn id="40" fill="hold">
                            <p:stCondLst>
                              <p:cond delay="3000"/>
                            </p:stCondLst>
                            <p:childTnLst>
                              <p:par>
                                <p:cTn id="41" presetID="2" presetClass="entr" presetSubtype="8"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0-#ppt_w/2"/>
                                          </p:val>
                                        </p:tav>
                                        <p:tav tm="100000">
                                          <p:val>
                                            <p:strVal val="#ppt_x"/>
                                          </p:val>
                                        </p:tav>
                                      </p:tavLst>
                                    </p:anim>
                                    <p:anim calcmode="lin" valueType="num">
                                      <p:cBhvr additive="base">
                                        <p:cTn id="44" dur="500" fill="hold"/>
                                        <p:tgtEl>
                                          <p:spTgt spid="15"/>
                                        </p:tgtEl>
                                        <p:attrNameLst>
                                          <p:attrName>ppt_y</p:attrName>
                                        </p:attrNameLst>
                                      </p:cBhvr>
                                      <p:tavLst>
                                        <p:tav tm="0">
                                          <p:val>
                                            <p:strVal val="#ppt_y"/>
                                          </p:val>
                                        </p:tav>
                                        <p:tav tm="100000">
                                          <p:val>
                                            <p:strVal val="#ppt_y"/>
                                          </p:val>
                                        </p:tav>
                                      </p:tavLst>
                                    </p:anim>
                                  </p:childTnLst>
                                </p:cTn>
                              </p:par>
                            </p:childTnLst>
                          </p:cTn>
                        </p:par>
                        <p:par>
                          <p:cTn id="45" fill="hold">
                            <p:stCondLst>
                              <p:cond delay="3500"/>
                            </p:stCondLst>
                            <p:childTnLst>
                              <p:par>
                                <p:cTn id="46" presetID="1" presetClass="entr" presetSubtype="0" fill="hold" grpId="1" nodeType="afterEffect">
                                  <p:stCondLst>
                                    <p:cond delay="0"/>
                                  </p:stCondLst>
                                  <p:childTnLst>
                                    <p:set>
                                      <p:cBhvr>
                                        <p:cTn id="47" dur="1" fill="hold">
                                          <p:stCondLst>
                                            <p:cond delay="0"/>
                                          </p:stCondLst>
                                        </p:cTn>
                                        <p:tgtEl>
                                          <p:spTgt spid="15"/>
                                        </p:tgtEl>
                                        <p:attrNameLst>
                                          <p:attrName>style.visibility</p:attrName>
                                        </p:attrNameLst>
                                      </p:cBhvr>
                                      <p:to>
                                        <p:strVal val="visible"/>
                                      </p:to>
                                    </p:set>
                                  </p:childTnLst>
                                </p:cTn>
                              </p:par>
                            </p:childTnLst>
                          </p:cTn>
                        </p:par>
                        <p:par>
                          <p:cTn id="48" fill="hold">
                            <p:stCondLst>
                              <p:cond delay="3500"/>
                            </p:stCondLst>
                            <p:childTnLst>
                              <p:par>
                                <p:cTn id="49" presetID="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0-#ppt_w/2"/>
                                          </p:val>
                                        </p:tav>
                                        <p:tav tm="100000">
                                          <p:val>
                                            <p:strVal val="#ppt_x"/>
                                          </p:val>
                                        </p:tav>
                                      </p:tavLst>
                                    </p:anim>
                                    <p:anim calcmode="lin" valueType="num">
                                      <p:cBhvr additive="base">
                                        <p:cTn id="52" dur="500" fill="hold"/>
                                        <p:tgtEl>
                                          <p:spTgt spid="16"/>
                                        </p:tgtEl>
                                        <p:attrNameLst>
                                          <p:attrName>ppt_y</p:attrName>
                                        </p:attrNameLst>
                                      </p:cBhvr>
                                      <p:tavLst>
                                        <p:tav tm="0">
                                          <p:val>
                                            <p:strVal val="#ppt_y"/>
                                          </p:val>
                                        </p:tav>
                                        <p:tav tm="100000">
                                          <p:val>
                                            <p:strVal val="#ppt_y"/>
                                          </p:val>
                                        </p:tav>
                                      </p:tavLst>
                                    </p:anim>
                                  </p:childTnLst>
                                </p:cTn>
                              </p:par>
                            </p:childTnLst>
                          </p:cTn>
                        </p:par>
                        <p:par>
                          <p:cTn id="53" fill="hold">
                            <p:stCondLst>
                              <p:cond delay="4000"/>
                            </p:stCondLst>
                            <p:childTnLst>
                              <p:par>
                                <p:cTn id="54" presetID="1" presetClass="entr" presetSubtype="0" fill="hold" grpId="1" nodeType="afterEffect">
                                  <p:stCondLst>
                                    <p:cond delay="0"/>
                                  </p:stCondLst>
                                  <p:childTnLst>
                                    <p:set>
                                      <p:cBhvr>
                                        <p:cTn id="55" dur="1" fill="hold">
                                          <p:stCondLst>
                                            <p:cond delay="0"/>
                                          </p:stCondLst>
                                        </p:cTn>
                                        <p:tgtEl>
                                          <p:spTgt spid="16"/>
                                        </p:tgtEl>
                                        <p:attrNameLst>
                                          <p:attrName>style.visibility</p:attrName>
                                        </p:attrNameLst>
                                      </p:cBhvr>
                                      <p:to>
                                        <p:strVal val="visible"/>
                                      </p:to>
                                    </p:set>
                                  </p:childTnLst>
                                </p:cTn>
                              </p:par>
                              <p:par>
                                <p:cTn id="56" presetID="2" presetClass="entr" presetSubtype="1"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additive="base">
                                        <p:cTn id="58" dur="500" fill="hold"/>
                                        <p:tgtEl>
                                          <p:spTgt spid="17"/>
                                        </p:tgtEl>
                                        <p:attrNameLst>
                                          <p:attrName>ppt_x</p:attrName>
                                        </p:attrNameLst>
                                      </p:cBhvr>
                                      <p:tavLst>
                                        <p:tav tm="0">
                                          <p:val>
                                            <p:strVal val="#ppt_x"/>
                                          </p:val>
                                        </p:tav>
                                        <p:tav tm="100000">
                                          <p:val>
                                            <p:strVal val="#ppt_x"/>
                                          </p:val>
                                        </p:tav>
                                      </p:tavLst>
                                    </p:anim>
                                    <p:anim calcmode="lin" valueType="num">
                                      <p:cBhvr additive="base">
                                        <p:cTn id="59" dur="500" fill="hold"/>
                                        <p:tgtEl>
                                          <p:spTgt spid="17"/>
                                        </p:tgtEl>
                                        <p:attrNameLst>
                                          <p:attrName>ppt_y</p:attrName>
                                        </p:attrNameLst>
                                      </p:cBhvr>
                                      <p:tavLst>
                                        <p:tav tm="0">
                                          <p:val>
                                            <p:strVal val="0-#ppt_h/2"/>
                                          </p:val>
                                        </p:tav>
                                        <p:tav tm="100000">
                                          <p:val>
                                            <p:strVal val="#ppt_y"/>
                                          </p:val>
                                        </p:tav>
                                      </p:tavLst>
                                    </p:anim>
                                  </p:childTnLst>
                                </p:cTn>
                              </p:par>
                            </p:childTnLst>
                          </p:cTn>
                        </p:par>
                        <p:par>
                          <p:cTn id="60" fill="hold">
                            <p:stCondLst>
                              <p:cond delay="4500"/>
                            </p:stCondLst>
                            <p:childTnLst>
                              <p:par>
                                <p:cTn id="61" presetID="6" presetClass="entr" presetSubtype="32" fill="hold" grpId="0" nodeType="afterEffect">
                                  <p:stCondLst>
                                    <p:cond delay="2000"/>
                                  </p:stCondLst>
                                  <p:childTnLst>
                                    <p:set>
                                      <p:cBhvr>
                                        <p:cTn id="62" dur="1" fill="hold">
                                          <p:stCondLst>
                                            <p:cond delay="0"/>
                                          </p:stCondLst>
                                        </p:cTn>
                                        <p:tgtEl>
                                          <p:spTgt spid="18"/>
                                        </p:tgtEl>
                                        <p:attrNameLst>
                                          <p:attrName>style.visibility</p:attrName>
                                        </p:attrNameLst>
                                      </p:cBhvr>
                                      <p:to>
                                        <p:strVal val="visible"/>
                                      </p:to>
                                    </p:set>
                                    <p:animEffect transition="in" filter="circle(out)">
                                      <p:cBhvr>
                                        <p:cTn id="6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3" grpId="0" animBg="1"/>
      <p:bldP spid="15" grpId="0" animBg="1"/>
      <p:bldP spid="15" grpId="1" animBg="1"/>
      <p:bldP spid="16" grpId="0" animBg="1"/>
      <p:bldP spid="16" grpId="1"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p:cNvSpPr>
            <a:spLocks noGrp="1"/>
          </p:cNvSpPr>
          <p:nvPr>
            <p:ph type="sldNum" sz="quarter" idx="4"/>
          </p:nvPr>
        </p:nvSpPr>
        <p:spPr/>
        <p:txBody>
          <a:bodyPr/>
          <a:lstStyle/>
          <a:p>
            <a:fld id="{927968B9-F71B-4241-9647-2B023690AF84}" type="slidenum">
              <a:rPr lang="en-US" smtClean="0"/>
              <a:t>24</a:t>
            </a:fld>
            <a:endParaRPr lang="en-US"/>
          </a:p>
        </p:txBody>
      </p:sp>
      <p:sp>
        <p:nvSpPr>
          <p:cNvPr id="4" name="Rubrik 3"/>
          <p:cNvSpPr>
            <a:spLocks noGrp="1"/>
          </p:cNvSpPr>
          <p:nvPr>
            <p:ph type="title" idx="4294967295"/>
          </p:nvPr>
        </p:nvSpPr>
        <p:spPr>
          <a:xfrm>
            <a:off x="1014609" y="250370"/>
            <a:ext cx="8031420" cy="705471"/>
          </a:xfrm>
        </p:spPr>
        <p:txBody>
          <a:bodyPr>
            <a:noAutofit/>
          </a:bodyPr>
          <a:lstStyle/>
          <a:p>
            <a:pPr algn="ctr"/>
            <a:r>
              <a:rPr lang="sv-SE" sz="2800" b="1" dirty="0">
                <a:solidFill>
                  <a:schemeClr val="bg1"/>
                </a:solidFill>
              </a:rPr>
              <a:t>MENA/Arab Domain</a:t>
            </a:r>
            <a:br>
              <a:rPr lang="sv-SE" sz="2800" b="1" dirty="0">
                <a:solidFill>
                  <a:schemeClr val="bg1"/>
                </a:solidFill>
              </a:rPr>
            </a:br>
            <a:r>
              <a:rPr lang="sv-SE" sz="2800" b="1" dirty="0">
                <a:solidFill>
                  <a:schemeClr val="bg1"/>
                </a:solidFill>
              </a:rPr>
              <a:t>RCM Simulations for RICCAR Ensembles</a:t>
            </a:r>
          </a:p>
        </p:txBody>
      </p:sp>
      <p:pic>
        <p:nvPicPr>
          <p:cNvPr id="2050" name="Picture 2" descr="D:\ESCWA\Beirut_1709\RiccarRep_final\20170920_ACCAR_MAIN_rcm-tab.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9913" y="1583630"/>
            <a:ext cx="8670887" cy="4007674"/>
          </a:xfrm>
          <a:prstGeom prst="rect">
            <a:avLst/>
          </a:prstGeom>
          <a:noFill/>
          <a:extLst>
            <a:ext uri="{909E8E84-426E-40DD-AFC4-6F175D3DCCD1}">
              <a14:hiddenFill xmlns:a14="http://schemas.microsoft.com/office/drawing/2010/main">
                <a:solidFill>
                  <a:srgbClr val="FFFFFF"/>
                </a:solidFill>
              </a14:hiddenFill>
            </a:ext>
          </a:extLst>
        </p:spPr>
      </p:pic>
      <p:sp>
        <p:nvSpPr>
          <p:cNvPr id="8" name="textruta 6">
            <a:extLst>
              <a:ext uri="{FF2B5EF4-FFF2-40B4-BE49-F238E27FC236}">
                <a16:creationId xmlns:a16="http://schemas.microsoft.com/office/drawing/2014/main" id="{8B012645-903B-4070-BACD-E253CE270607}"/>
              </a:ext>
            </a:extLst>
          </p:cNvPr>
          <p:cNvSpPr txBox="1"/>
          <p:nvPr/>
        </p:nvSpPr>
        <p:spPr>
          <a:xfrm>
            <a:off x="388306" y="5755519"/>
            <a:ext cx="8737600" cy="877163"/>
          </a:xfrm>
          <a:prstGeom prst="rect">
            <a:avLst/>
          </a:prstGeom>
          <a:noFill/>
        </p:spPr>
        <p:txBody>
          <a:bodyPr wrap="square" rtlCol="0">
            <a:spAutoFit/>
          </a:bodyPr>
          <a:lstStyle/>
          <a:p>
            <a:pPr algn="ctr"/>
            <a:r>
              <a:rPr lang="sv-SE" sz="1700" dirty="0">
                <a:solidFill>
                  <a:schemeClr val="accent1">
                    <a:lumMod val="50000"/>
                  </a:schemeClr>
                </a:solidFill>
              </a:rPr>
              <a:t>RICCAR Main Report (2017) findings for MENA/Arab Domain presented Ensembles for</a:t>
            </a:r>
          </a:p>
          <a:p>
            <a:pPr algn="ctr"/>
            <a:r>
              <a:rPr lang="sv-SE" sz="1700" b="1" dirty="0">
                <a:solidFill>
                  <a:srgbClr val="E09641"/>
                </a:solidFill>
              </a:rPr>
              <a:t>RCP 4.5 </a:t>
            </a:r>
            <a:r>
              <a:rPr lang="sv-SE" sz="1700" dirty="0">
                <a:solidFill>
                  <a:schemeClr val="accent1">
                    <a:lumMod val="50000"/>
                  </a:schemeClr>
                </a:solidFill>
              </a:rPr>
              <a:t>&amp;</a:t>
            </a:r>
            <a:r>
              <a:rPr lang="sv-SE" sz="1700" b="1" dirty="0">
                <a:solidFill>
                  <a:srgbClr val="E09641"/>
                </a:solidFill>
              </a:rPr>
              <a:t> RCP 8.5 </a:t>
            </a:r>
            <a:r>
              <a:rPr lang="sv-SE" sz="1700" dirty="0">
                <a:solidFill>
                  <a:schemeClr val="accent1">
                    <a:lumMod val="50000"/>
                  </a:schemeClr>
                </a:solidFill>
              </a:rPr>
              <a:t>for the </a:t>
            </a:r>
            <a:r>
              <a:rPr lang="sv-SE" sz="1700" b="1" dirty="0">
                <a:solidFill>
                  <a:srgbClr val="009900"/>
                </a:solidFill>
              </a:rPr>
              <a:t>Historical Period</a:t>
            </a:r>
            <a:r>
              <a:rPr lang="sv-SE" sz="1700" dirty="0">
                <a:solidFill>
                  <a:srgbClr val="009900"/>
                </a:solidFill>
              </a:rPr>
              <a:t>; </a:t>
            </a:r>
            <a:r>
              <a:rPr lang="sv-SE" sz="1700" b="1" dirty="0">
                <a:solidFill>
                  <a:srgbClr val="009900"/>
                </a:solidFill>
              </a:rPr>
              <a:t>Mid-Century</a:t>
            </a:r>
            <a:r>
              <a:rPr lang="sv-SE" sz="1700" dirty="0">
                <a:solidFill>
                  <a:srgbClr val="009900"/>
                </a:solidFill>
              </a:rPr>
              <a:t>; </a:t>
            </a:r>
            <a:r>
              <a:rPr lang="sv-SE" sz="1700" b="1" dirty="0">
                <a:solidFill>
                  <a:srgbClr val="009900"/>
                </a:solidFill>
              </a:rPr>
              <a:t>End-Century</a:t>
            </a:r>
            <a:r>
              <a:rPr lang="sv-SE" sz="1700" b="1" dirty="0">
                <a:solidFill>
                  <a:schemeClr val="accent1">
                    <a:lumMod val="50000"/>
                  </a:schemeClr>
                </a:solidFill>
              </a:rPr>
              <a:t>,</a:t>
            </a:r>
            <a:endParaRPr lang="sv-SE" sz="1700" dirty="0">
              <a:solidFill>
                <a:schemeClr val="accent1">
                  <a:lumMod val="50000"/>
                </a:schemeClr>
              </a:solidFill>
            </a:endParaRPr>
          </a:p>
          <a:p>
            <a:pPr algn="ctr"/>
            <a:r>
              <a:rPr lang="sv-SE" sz="1700" dirty="0">
                <a:solidFill>
                  <a:schemeClr val="accent1">
                    <a:lumMod val="50000"/>
                  </a:schemeClr>
                </a:solidFill>
              </a:rPr>
              <a:t>but data can be customized for daily/monthly/yearly time periods for smaller areas</a:t>
            </a:r>
          </a:p>
        </p:txBody>
      </p:sp>
      <p:pic>
        <p:nvPicPr>
          <p:cNvPr id="9" name="Picture 8">
            <a:extLst>
              <a:ext uri="{FF2B5EF4-FFF2-40B4-BE49-F238E27FC236}">
                <a16:creationId xmlns:a16="http://schemas.microsoft.com/office/drawing/2014/main" id="{628C0FDF-B521-4DC0-AC78-F4A5DBDDD2D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90815" y="1204916"/>
            <a:ext cx="946785" cy="378714"/>
          </a:xfrm>
          <a:prstGeom prst="rect">
            <a:avLst/>
          </a:prstGeom>
        </p:spPr>
      </p:pic>
      <p:sp>
        <p:nvSpPr>
          <p:cNvPr id="2" name="Rectangle 1">
            <a:extLst>
              <a:ext uri="{FF2B5EF4-FFF2-40B4-BE49-F238E27FC236}">
                <a16:creationId xmlns:a16="http://schemas.microsoft.com/office/drawing/2014/main" id="{31CDD71A-768C-4E11-921A-7FD167449CF9}"/>
              </a:ext>
            </a:extLst>
          </p:cNvPr>
          <p:cNvSpPr/>
          <p:nvPr/>
        </p:nvSpPr>
        <p:spPr>
          <a:xfrm>
            <a:off x="5758543" y="1807028"/>
            <a:ext cx="642257" cy="217714"/>
          </a:xfrm>
          <a:prstGeom prst="rect">
            <a:avLst/>
          </a:prstGeom>
          <a:noFill/>
          <a:ln w="19050">
            <a:solidFill>
              <a:srgbClr val="F6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EFF769B-DF68-4532-8C3A-A61BCAC7F9D8}"/>
              </a:ext>
            </a:extLst>
          </p:cNvPr>
          <p:cNvSpPr/>
          <p:nvPr/>
        </p:nvSpPr>
        <p:spPr>
          <a:xfrm>
            <a:off x="6814458" y="1807028"/>
            <a:ext cx="642257" cy="217714"/>
          </a:xfrm>
          <a:prstGeom prst="rect">
            <a:avLst/>
          </a:prstGeom>
          <a:noFill/>
          <a:ln w="19050">
            <a:solidFill>
              <a:srgbClr val="F6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27AEA1C-9B69-4F30-AE37-B4E082ECFB94}"/>
              </a:ext>
            </a:extLst>
          </p:cNvPr>
          <p:cNvSpPr/>
          <p:nvPr/>
        </p:nvSpPr>
        <p:spPr>
          <a:xfrm>
            <a:off x="7725365" y="1816701"/>
            <a:ext cx="946785" cy="217714"/>
          </a:xfrm>
          <a:prstGeom prst="rect">
            <a:avLst/>
          </a:prstGeom>
          <a:no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1C79F5E-3E07-4CFC-9A70-AA9B0D667FA5}"/>
              </a:ext>
            </a:extLst>
          </p:cNvPr>
          <p:cNvSpPr/>
          <p:nvPr/>
        </p:nvSpPr>
        <p:spPr>
          <a:xfrm>
            <a:off x="3471836" y="2012642"/>
            <a:ext cx="946785" cy="208041"/>
          </a:xfrm>
          <a:prstGeom prst="rect">
            <a:avLst/>
          </a:prstGeom>
          <a:solidFill>
            <a:schemeClr val="accent1">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spc="40" dirty="0">
                <a:solidFill>
                  <a:srgbClr val="44789D"/>
                </a:solidFill>
              </a:rPr>
              <a:t>1986-2005</a:t>
            </a:r>
            <a:endParaRPr lang="en-US" sz="1000" b="1" spc="40" dirty="0">
              <a:solidFill>
                <a:srgbClr val="44789D"/>
              </a:solidFill>
            </a:endParaRPr>
          </a:p>
        </p:txBody>
      </p:sp>
      <p:sp>
        <p:nvSpPr>
          <p:cNvPr id="14" name="Rectangle 13">
            <a:extLst>
              <a:ext uri="{FF2B5EF4-FFF2-40B4-BE49-F238E27FC236}">
                <a16:creationId xmlns:a16="http://schemas.microsoft.com/office/drawing/2014/main" id="{465E2BE0-8FAA-4893-867C-1041083DFD0F}"/>
              </a:ext>
            </a:extLst>
          </p:cNvPr>
          <p:cNvSpPr/>
          <p:nvPr/>
        </p:nvSpPr>
        <p:spPr>
          <a:xfrm>
            <a:off x="5598600" y="2024742"/>
            <a:ext cx="946785" cy="208041"/>
          </a:xfrm>
          <a:prstGeom prst="rect">
            <a:avLst/>
          </a:prstGeom>
          <a:noFill/>
          <a:ln w="1905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ED6B614-615D-462C-85CF-8AE8E1D8E417}"/>
              </a:ext>
            </a:extLst>
          </p:cNvPr>
          <p:cNvSpPr/>
          <p:nvPr/>
        </p:nvSpPr>
        <p:spPr>
          <a:xfrm>
            <a:off x="6673210" y="2030425"/>
            <a:ext cx="946785" cy="208041"/>
          </a:xfrm>
          <a:prstGeom prst="rect">
            <a:avLst/>
          </a:prstGeom>
          <a:noFill/>
          <a:ln w="1905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E79A4F0-A50F-4347-9160-F3380000D327}"/>
              </a:ext>
            </a:extLst>
          </p:cNvPr>
          <p:cNvSpPr/>
          <p:nvPr/>
        </p:nvSpPr>
        <p:spPr>
          <a:xfrm>
            <a:off x="3496399" y="2012641"/>
            <a:ext cx="946785" cy="208041"/>
          </a:xfrm>
          <a:prstGeom prst="rect">
            <a:avLst/>
          </a:prstGeom>
          <a:noFill/>
          <a:ln w="1905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DF017F6-1858-417E-8273-B526909B6791}"/>
              </a:ext>
            </a:extLst>
          </p:cNvPr>
          <p:cNvSpPr/>
          <p:nvPr/>
        </p:nvSpPr>
        <p:spPr>
          <a:xfrm>
            <a:off x="388306" y="5436531"/>
            <a:ext cx="8755693" cy="261610"/>
          </a:xfrm>
          <a:prstGeom prst="rect">
            <a:avLst/>
          </a:prstGeom>
        </p:spPr>
        <p:txBody>
          <a:bodyPr wrap="square">
            <a:spAutoFit/>
          </a:bodyPr>
          <a:lstStyle/>
          <a:p>
            <a:r>
              <a:rPr lang="en-US" sz="1100" i="1" dirty="0">
                <a:solidFill>
                  <a:schemeClr val="bg2">
                    <a:lumMod val="50000"/>
                  </a:schemeClr>
                </a:solidFill>
                <a:latin typeface="Noto Sans"/>
              </a:rPr>
              <a:t>RCA4: SMHI Rossby Centre regional atmospheric model   HiRAM: High Resolution Atmospheric Model; REMO: RCM Climate Service Center (Germany)  </a:t>
            </a:r>
          </a:p>
        </p:txBody>
      </p:sp>
    </p:spTree>
    <p:extLst>
      <p:ext uri="{BB962C8B-B14F-4D97-AF65-F5344CB8AC3E}">
        <p14:creationId xmlns:p14="http://schemas.microsoft.com/office/powerpoint/2010/main" val="1118303389"/>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par>
                          <p:cTn id="12" fill="hold">
                            <p:stCondLst>
                              <p:cond delay="1000"/>
                            </p:stCondLst>
                            <p:childTnLst>
                              <p:par>
                                <p:cTn id="13" presetID="22" presetClass="entr" presetSubtype="1" fill="hold" grpId="0" nodeType="afterEffect">
                                  <p:stCondLst>
                                    <p:cond delay="150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par>
                          <p:cTn id="16" fill="hold">
                            <p:stCondLst>
                              <p:cond delay="3000"/>
                            </p:stCondLst>
                            <p:childTnLst>
                              <p:par>
                                <p:cTn id="17" presetID="22" presetClass="entr" presetSubtype="4" fill="hold" grpId="0" nodeType="afterEffect">
                                  <p:stCondLst>
                                    <p:cond delay="250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750"/>
                                        <p:tgtEl>
                                          <p:spTgt spid="16"/>
                                        </p:tgtEl>
                                      </p:cBhvr>
                                    </p:animEffect>
                                  </p:childTnLst>
                                </p:cTn>
                              </p:par>
                            </p:childTnLst>
                          </p:cTn>
                        </p:par>
                        <p:par>
                          <p:cTn id="20" fill="hold">
                            <p:stCondLst>
                              <p:cond delay="6250"/>
                            </p:stCondLst>
                            <p:childTnLst>
                              <p:par>
                                <p:cTn id="21" presetID="22" presetClass="entr" presetSubtype="4"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750"/>
                                        <p:tgtEl>
                                          <p:spTgt spid="14"/>
                                        </p:tgtEl>
                                      </p:cBhvr>
                                    </p:animEffect>
                                  </p:childTnLst>
                                </p:cTn>
                              </p:par>
                            </p:childTnLst>
                          </p:cTn>
                        </p:par>
                        <p:par>
                          <p:cTn id="24" fill="hold">
                            <p:stCondLst>
                              <p:cond delay="7000"/>
                            </p:stCondLst>
                            <p:childTnLst>
                              <p:par>
                                <p:cTn id="25" presetID="22" presetClass="entr" presetSubtype="4"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750"/>
                                        <p:tgtEl>
                                          <p:spTgt spid="15"/>
                                        </p:tgtEl>
                                      </p:cBhvr>
                                    </p:animEffect>
                                  </p:childTnLst>
                                </p:cTn>
                              </p:par>
                            </p:childTnLst>
                          </p:cTn>
                        </p:par>
                        <p:par>
                          <p:cTn id="28" fill="hold">
                            <p:stCondLst>
                              <p:cond delay="7750"/>
                            </p:stCondLst>
                            <p:childTnLst>
                              <p:par>
                                <p:cTn id="29" presetID="2" presetClass="entr" presetSubtype="4"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10" grpId="0" animBg="1"/>
      <p:bldP spid="11" grpId="0" animBg="1"/>
      <p:bldP spid="14" grpId="0" animBg="1"/>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F340AFF1-71DD-49F0-B9BA-3EF8BBCC93F7}"/>
              </a:ext>
            </a:extLst>
          </p:cNvPr>
          <p:cNvGraphicFramePr>
            <a:graphicFrameLocks noGrp="1"/>
          </p:cNvGraphicFramePr>
          <p:nvPr>
            <p:ph idx="1"/>
            <p:extLst>
              <p:ext uri="{D42A27DB-BD31-4B8C-83A1-F6EECF244321}">
                <p14:modId xmlns:p14="http://schemas.microsoft.com/office/powerpoint/2010/main" val="1034747396"/>
              </p:ext>
            </p:extLst>
          </p:nvPr>
        </p:nvGraphicFramePr>
        <p:xfrm>
          <a:off x="125260" y="1122218"/>
          <a:ext cx="8943585" cy="5019916"/>
        </p:xfrm>
        <a:graphic>
          <a:graphicData uri="http://schemas.openxmlformats.org/drawingml/2006/table">
            <a:tbl>
              <a:tblPr firstRow="1" firstCol="1" bandRow="1">
                <a:tableStyleId>{5C22544A-7EE6-4342-B048-85BDC9FD1C3A}</a:tableStyleId>
              </a:tblPr>
              <a:tblGrid>
                <a:gridCol w="1182196">
                  <a:extLst>
                    <a:ext uri="{9D8B030D-6E8A-4147-A177-3AD203B41FA5}">
                      <a16:colId xmlns:a16="http://schemas.microsoft.com/office/drawing/2014/main" val="1252476912"/>
                    </a:ext>
                  </a:extLst>
                </a:gridCol>
                <a:gridCol w="3015293">
                  <a:extLst>
                    <a:ext uri="{9D8B030D-6E8A-4147-A177-3AD203B41FA5}">
                      <a16:colId xmlns:a16="http://schemas.microsoft.com/office/drawing/2014/main" val="3000028993"/>
                    </a:ext>
                  </a:extLst>
                </a:gridCol>
                <a:gridCol w="1977540">
                  <a:extLst>
                    <a:ext uri="{9D8B030D-6E8A-4147-A177-3AD203B41FA5}">
                      <a16:colId xmlns:a16="http://schemas.microsoft.com/office/drawing/2014/main" val="925348072"/>
                    </a:ext>
                  </a:extLst>
                </a:gridCol>
                <a:gridCol w="2768556">
                  <a:extLst>
                    <a:ext uri="{9D8B030D-6E8A-4147-A177-3AD203B41FA5}">
                      <a16:colId xmlns:a16="http://schemas.microsoft.com/office/drawing/2014/main" val="1644872445"/>
                    </a:ext>
                  </a:extLst>
                </a:gridCol>
              </a:tblGrid>
              <a:tr h="264112">
                <a:tc>
                  <a:txBody>
                    <a:bodyPr/>
                    <a:lstStyle/>
                    <a:p>
                      <a:pPr marL="0" marR="0">
                        <a:spcBef>
                          <a:spcPts val="100"/>
                        </a:spcBef>
                        <a:spcAft>
                          <a:spcPts val="100"/>
                        </a:spcAft>
                      </a:pPr>
                      <a:r>
                        <a:rPr lang="en-US" sz="1600" dirty="0">
                          <a:effectLst/>
                        </a:rPr>
                        <a:t>Acronym</a:t>
                      </a:r>
                      <a:endParaRPr lang="en-US" sz="1600" dirty="0">
                        <a:effectLst/>
                        <a:latin typeface="Times New Roman" panose="02020603050405020304" pitchFamily="18" charset="0"/>
                        <a:ea typeface="Batang" panose="02030600000101010101" pitchFamily="18" charset="-127"/>
                      </a:endParaRPr>
                    </a:p>
                  </a:txBody>
                  <a:tcPr marL="9525" marT="9525" marB="9525" anchor="ctr"/>
                </a:tc>
                <a:tc>
                  <a:txBody>
                    <a:bodyPr/>
                    <a:lstStyle/>
                    <a:p>
                      <a:pPr marL="0" marR="0">
                        <a:spcBef>
                          <a:spcPts val="100"/>
                        </a:spcBef>
                        <a:spcAft>
                          <a:spcPts val="100"/>
                        </a:spcAft>
                      </a:pPr>
                      <a:r>
                        <a:rPr lang="en-US" sz="1600" dirty="0">
                          <a:effectLst/>
                        </a:rPr>
                        <a:t> Contributor</a:t>
                      </a:r>
                      <a:endParaRPr lang="en-US" sz="1600" dirty="0">
                        <a:effectLst/>
                        <a:latin typeface="Times New Roman" panose="02020603050405020304" pitchFamily="18" charset="0"/>
                        <a:ea typeface="Batang" panose="02030600000101010101" pitchFamily="18" charset="-127"/>
                      </a:endParaRPr>
                    </a:p>
                  </a:txBody>
                  <a:tcPr marL="9525" marT="9525" marB="9525" anchor="ctr"/>
                </a:tc>
                <a:tc>
                  <a:txBody>
                    <a:bodyPr/>
                    <a:lstStyle/>
                    <a:p>
                      <a:pPr marL="0" marR="0" algn="ctr">
                        <a:spcBef>
                          <a:spcPts val="100"/>
                        </a:spcBef>
                        <a:spcAft>
                          <a:spcPts val="100"/>
                        </a:spcAft>
                      </a:pPr>
                      <a:r>
                        <a:rPr lang="en-US" sz="1600" dirty="0">
                          <a:effectLst/>
                        </a:rPr>
                        <a:t> City, Country</a:t>
                      </a:r>
                      <a:endParaRPr lang="en-US" sz="1600" dirty="0">
                        <a:effectLst/>
                        <a:latin typeface="Times New Roman" panose="02020603050405020304" pitchFamily="18" charset="0"/>
                        <a:ea typeface="Batang" panose="02030600000101010101" pitchFamily="18" charset="-127"/>
                      </a:endParaRPr>
                    </a:p>
                  </a:txBody>
                  <a:tcPr marL="9525" marT="9525" marB="9525" anchor="ctr"/>
                </a:tc>
                <a:tc>
                  <a:txBody>
                    <a:bodyPr/>
                    <a:lstStyle/>
                    <a:p>
                      <a:pPr marL="0" marR="0" algn="ctr">
                        <a:spcBef>
                          <a:spcPts val="100"/>
                        </a:spcBef>
                        <a:spcAft>
                          <a:spcPts val="100"/>
                        </a:spcAft>
                      </a:pPr>
                      <a:r>
                        <a:rPr lang="en-US" sz="1600" dirty="0">
                          <a:effectLst/>
                        </a:rPr>
                        <a:t> Terms of use</a:t>
                      </a:r>
                      <a:endParaRPr lang="en-US" sz="1600" dirty="0">
                        <a:effectLst/>
                        <a:latin typeface="Times New Roman" panose="02020603050405020304" pitchFamily="18" charset="0"/>
                        <a:ea typeface="Batang" panose="02030600000101010101" pitchFamily="18" charset="-127"/>
                      </a:endParaRPr>
                    </a:p>
                  </a:txBody>
                  <a:tcPr marL="9525" marT="9525" marB="9525" anchor="ctr"/>
                </a:tc>
                <a:extLst>
                  <a:ext uri="{0D108BD9-81ED-4DB2-BD59-A6C34878D82A}">
                    <a16:rowId xmlns:a16="http://schemas.microsoft.com/office/drawing/2014/main" val="505759281"/>
                  </a:ext>
                </a:extLst>
              </a:tr>
              <a:tr h="534603">
                <a:tc>
                  <a:txBody>
                    <a:bodyPr/>
                    <a:lstStyle/>
                    <a:p>
                      <a:pPr marL="0" marR="0">
                        <a:spcBef>
                          <a:spcPts val="100"/>
                        </a:spcBef>
                        <a:spcAft>
                          <a:spcPts val="100"/>
                        </a:spcAft>
                      </a:pPr>
                      <a:r>
                        <a:rPr lang="en-US" sz="1600">
                          <a:effectLst/>
                        </a:rPr>
                        <a:t>BOUN</a:t>
                      </a:r>
                      <a:endParaRPr lang="en-US" sz="1600">
                        <a:effectLst/>
                        <a:latin typeface="Times New Roman" panose="02020603050405020304" pitchFamily="18" charset="0"/>
                        <a:ea typeface="Batang" panose="02030600000101010101" pitchFamily="18" charset="-127"/>
                      </a:endParaRPr>
                    </a:p>
                  </a:txBody>
                  <a:tcPr marL="64135" marR="9525" marT="9525" marB="9525"/>
                </a:tc>
                <a:tc>
                  <a:txBody>
                    <a:bodyPr/>
                    <a:lstStyle/>
                    <a:p>
                      <a:pPr marL="0" marR="0">
                        <a:spcBef>
                          <a:spcPts val="100"/>
                        </a:spcBef>
                        <a:spcAft>
                          <a:spcPts val="100"/>
                        </a:spcAft>
                      </a:pPr>
                      <a:r>
                        <a:rPr lang="en-US" sz="1600">
                          <a:effectLst/>
                        </a:rPr>
                        <a:t>Bogazici University</a:t>
                      </a:r>
                      <a:endParaRPr lang="en-US" sz="1600">
                        <a:effectLst/>
                        <a:latin typeface="Times New Roman" panose="02020603050405020304" pitchFamily="18" charset="0"/>
                        <a:ea typeface="Batang" panose="02030600000101010101" pitchFamily="18" charset="-127"/>
                      </a:endParaRPr>
                    </a:p>
                  </a:txBody>
                  <a:tcPr marL="64135" marR="9525" marT="9525" marB="9525"/>
                </a:tc>
                <a:tc>
                  <a:txBody>
                    <a:bodyPr/>
                    <a:lstStyle/>
                    <a:p>
                      <a:pPr marL="0" marR="0">
                        <a:spcBef>
                          <a:spcPts val="100"/>
                        </a:spcBef>
                        <a:spcAft>
                          <a:spcPts val="100"/>
                        </a:spcAft>
                      </a:pPr>
                      <a:r>
                        <a:rPr lang="en-US" sz="1600" dirty="0">
                          <a:effectLst/>
                        </a:rPr>
                        <a:t>Istanbul, Turkey</a:t>
                      </a:r>
                      <a:endParaRPr lang="en-US" sz="1600" dirty="0">
                        <a:effectLst/>
                        <a:latin typeface="Times New Roman" panose="02020603050405020304" pitchFamily="18" charset="0"/>
                        <a:ea typeface="Batang" panose="02030600000101010101" pitchFamily="18" charset="-127"/>
                      </a:endParaRPr>
                    </a:p>
                  </a:txBody>
                  <a:tcPr marL="64135" marR="9525" marT="9525" marB="9525"/>
                </a:tc>
                <a:tc>
                  <a:txBody>
                    <a:bodyPr/>
                    <a:lstStyle/>
                    <a:p>
                      <a:pPr marL="342900" marR="0" lvl="0" indent="-342900" rtl="0">
                        <a:spcBef>
                          <a:spcPts val="100"/>
                        </a:spcBef>
                        <a:spcAft>
                          <a:spcPts val="100"/>
                        </a:spcAft>
                        <a:buFont typeface="Symbol" panose="05050102010706020507" pitchFamily="18" charset="2"/>
                        <a:buChar char=""/>
                      </a:pPr>
                      <a:r>
                        <a:rPr lang="en-US" sz="1600" dirty="0">
                          <a:effectLst/>
                        </a:rPr>
                        <a:t>Unrestricted</a:t>
                      </a:r>
                    </a:p>
                    <a:p>
                      <a:pPr marL="342900" marR="0" lvl="0" indent="-342900">
                        <a:spcBef>
                          <a:spcPts val="100"/>
                        </a:spcBef>
                        <a:spcAft>
                          <a:spcPts val="100"/>
                        </a:spcAft>
                        <a:buFont typeface="Symbol" panose="05050102010706020507" pitchFamily="18" charset="2"/>
                        <a:buChar char=""/>
                      </a:pPr>
                      <a:r>
                        <a:rPr lang="en-US" sz="1600" b="1" dirty="0">
                          <a:effectLst/>
                        </a:rPr>
                        <a:t>Available on ESGS</a:t>
                      </a:r>
                      <a:endParaRPr lang="en-US" sz="1600" b="1" dirty="0">
                        <a:effectLst/>
                        <a:latin typeface="Times New Roman" panose="02020603050405020304" pitchFamily="18" charset="0"/>
                        <a:ea typeface="Batang" panose="02030600000101010101" pitchFamily="18" charset="-127"/>
                      </a:endParaRPr>
                    </a:p>
                  </a:txBody>
                  <a:tcPr marL="64135" marR="9525" marT="9525" marB="9525"/>
                </a:tc>
                <a:extLst>
                  <a:ext uri="{0D108BD9-81ED-4DB2-BD59-A6C34878D82A}">
                    <a16:rowId xmlns:a16="http://schemas.microsoft.com/office/drawing/2014/main" val="2817206112"/>
                  </a:ext>
                </a:extLst>
              </a:tr>
              <a:tr h="754058">
                <a:tc>
                  <a:txBody>
                    <a:bodyPr/>
                    <a:lstStyle/>
                    <a:p>
                      <a:pPr marL="0" marR="0">
                        <a:spcBef>
                          <a:spcPts val="100"/>
                        </a:spcBef>
                        <a:spcAft>
                          <a:spcPts val="100"/>
                        </a:spcAft>
                      </a:pPr>
                      <a:r>
                        <a:rPr lang="en-US" sz="1600">
                          <a:effectLst/>
                        </a:rPr>
                        <a:t>CLMcom</a:t>
                      </a:r>
                      <a:endParaRPr lang="en-US" sz="1600">
                        <a:effectLst/>
                        <a:latin typeface="Times New Roman" panose="02020603050405020304" pitchFamily="18" charset="0"/>
                        <a:ea typeface="Batang" panose="02030600000101010101" pitchFamily="18" charset="-127"/>
                      </a:endParaRPr>
                    </a:p>
                  </a:txBody>
                  <a:tcPr marL="64135" marR="9525" marT="9525" marB="9525"/>
                </a:tc>
                <a:tc>
                  <a:txBody>
                    <a:bodyPr/>
                    <a:lstStyle/>
                    <a:p>
                      <a:pPr marL="0" marR="0">
                        <a:spcBef>
                          <a:spcPts val="100"/>
                        </a:spcBef>
                        <a:spcAft>
                          <a:spcPts val="100"/>
                        </a:spcAft>
                      </a:pPr>
                      <a:r>
                        <a:rPr lang="en-US" sz="1600" dirty="0">
                          <a:effectLst/>
                        </a:rPr>
                        <a:t>CLM Community – Centro </a:t>
                      </a:r>
                      <a:r>
                        <a:rPr lang="en-US" sz="1600" dirty="0" err="1">
                          <a:effectLst/>
                        </a:rPr>
                        <a:t>EuroMediterraneo</a:t>
                      </a:r>
                      <a:r>
                        <a:rPr lang="en-US" sz="1600" dirty="0">
                          <a:effectLst/>
                        </a:rPr>
                        <a:t> sui </a:t>
                      </a:r>
                      <a:r>
                        <a:rPr lang="en-US" sz="1600" dirty="0" err="1">
                          <a:effectLst/>
                        </a:rPr>
                        <a:t>Cambiamenti</a:t>
                      </a:r>
                      <a:r>
                        <a:rPr lang="en-US" sz="1600" dirty="0">
                          <a:effectLst/>
                        </a:rPr>
                        <a:t> </a:t>
                      </a:r>
                      <a:r>
                        <a:rPr lang="en-US" sz="1600" dirty="0" err="1">
                          <a:effectLst/>
                        </a:rPr>
                        <a:t>Climatici</a:t>
                      </a:r>
                      <a:r>
                        <a:rPr lang="en-US" sz="1600" dirty="0">
                          <a:effectLst/>
                        </a:rPr>
                        <a:t> (CMCC)</a:t>
                      </a:r>
                      <a:endParaRPr lang="en-US" sz="1600" dirty="0">
                        <a:effectLst/>
                        <a:latin typeface="Times New Roman" panose="02020603050405020304" pitchFamily="18" charset="0"/>
                        <a:ea typeface="Batang" panose="02030600000101010101" pitchFamily="18" charset="-127"/>
                      </a:endParaRPr>
                    </a:p>
                  </a:txBody>
                  <a:tcPr marL="64135" marR="9525" marT="9525" marB="9525"/>
                </a:tc>
                <a:tc>
                  <a:txBody>
                    <a:bodyPr/>
                    <a:lstStyle/>
                    <a:p>
                      <a:pPr marL="0" marR="0">
                        <a:spcBef>
                          <a:spcPts val="100"/>
                        </a:spcBef>
                        <a:spcAft>
                          <a:spcPts val="100"/>
                        </a:spcAft>
                      </a:pPr>
                      <a:r>
                        <a:rPr lang="en-US" sz="1600" dirty="0" err="1">
                          <a:effectLst/>
                        </a:rPr>
                        <a:t>Caputa</a:t>
                      </a:r>
                      <a:r>
                        <a:rPr lang="en-US" sz="1600" dirty="0">
                          <a:effectLst/>
                        </a:rPr>
                        <a:t>, Italy</a:t>
                      </a:r>
                      <a:endParaRPr lang="en-US" sz="1600" dirty="0">
                        <a:effectLst/>
                        <a:latin typeface="Times New Roman" panose="02020603050405020304" pitchFamily="18" charset="0"/>
                        <a:ea typeface="Batang" panose="02030600000101010101" pitchFamily="18" charset="-127"/>
                      </a:endParaRPr>
                    </a:p>
                  </a:txBody>
                  <a:tcPr marL="64135" marR="9525" marT="9525" marB="9525"/>
                </a:tc>
                <a:tc>
                  <a:txBody>
                    <a:bodyPr/>
                    <a:lstStyle/>
                    <a:p>
                      <a:pPr marL="342900" marR="0" lvl="0" indent="-342900" rtl="0">
                        <a:spcBef>
                          <a:spcPts val="100"/>
                        </a:spcBef>
                        <a:spcAft>
                          <a:spcPts val="100"/>
                        </a:spcAft>
                        <a:buFont typeface="Symbol" panose="05050102010706020507" pitchFamily="18" charset="2"/>
                        <a:buChar char=""/>
                      </a:pPr>
                      <a:r>
                        <a:rPr lang="en-US" sz="1600" dirty="0">
                          <a:effectLst/>
                        </a:rPr>
                        <a:t>Restricted</a:t>
                      </a:r>
                    </a:p>
                  </a:txBody>
                  <a:tcPr marL="64135" marR="9525" marT="9525" marB="9525"/>
                </a:tc>
                <a:extLst>
                  <a:ext uri="{0D108BD9-81ED-4DB2-BD59-A6C34878D82A}">
                    <a16:rowId xmlns:a16="http://schemas.microsoft.com/office/drawing/2014/main" val="4223274923"/>
                  </a:ext>
                </a:extLst>
              </a:tr>
              <a:tr h="534603">
                <a:tc>
                  <a:txBody>
                    <a:bodyPr/>
                    <a:lstStyle/>
                    <a:p>
                      <a:pPr marL="0" marR="0">
                        <a:spcBef>
                          <a:spcPts val="100"/>
                        </a:spcBef>
                        <a:spcAft>
                          <a:spcPts val="100"/>
                        </a:spcAft>
                      </a:pPr>
                      <a:r>
                        <a:rPr lang="en-US" sz="1600">
                          <a:effectLst/>
                        </a:rPr>
                        <a:t>GERICS</a:t>
                      </a:r>
                      <a:endParaRPr lang="en-US" sz="1600">
                        <a:effectLst/>
                        <a:latin typeface="Times New Roman" panose="02020603050405020304" pitchFamily="18" charset="0"/>
                        <a:ea typeface="Batang" panose="02030600000101010101" pitchFamily="18" charset="-127"/>
                      </a:endParaRPr>
                    </a:p>
                  </a:txBody>
                  <a:tcPr marL="64135" marR="9525" marT="9525" marB="9525"/>
                </a:tc>
                <a:tc>
                  <a:txBody>
                    <a:bodyPr/>
                    <a:lstStyle/>
                    <a:p>
                      <a:pPr marL="0" marR="0">
                        <a:spcBef>
                          <a:spcPts val="100"/>
                        </a:spcBef>
                        <a:spcAft>
                          <a:spcPts val="100"/>
                        </a:spcAft>
                      </a:pPr>
                      <a:r>
                        <a:rPr lang="en-US" sz="1600">
                          <a:effectLst/>
                        </a:rPr>
                        <a:t>Climate Service Center</a:t>
                      </a:r>
                      <a:endParaRPr lang="en-US" sz="1600">
                        <a:effectLst/>
                        <a:latin typeface="Times New Roman" panose="02020603050405020304" pitchFamily="18" charset="0"/>
                        <a:ea typeface="Batang" panose="02030600000101010101" pitchFamily="18" charset="-127"/>
                      </a:endParaRPr>
                    </a:p>
                  </a:txBody>
                  <a:tcPr marL="64135" marR="9525" marT="9525" marB="9525"/>
                </a:tc>
                <a:tc>
                  <a:txBody>
                    <a:bodyPr/>
                    <a:lstStyle/>
                    <a:p>
                      <a:pPr marL="0" marR="0">
                        <a:spcBef>
                          <a:spcPts val="100"/>
                        </a:spcBef>
                        <a:spcAft>
                          <a:spcPts val="100"/>
                        </a:spcAft>
                      </a:pPr>
                      <a:r>
                        <a:rPr lang="en-US" sz="1600">
                          <a:effectLst/>
                        </a:rPr>
                        <a:t>Hamburg, Germany</a:t>
                      </a:r>
                      <a:endParaRPr lang="en-US" sz="1600">
                        <a:effectLst/>
                        <a:latin typeface="Times New Roman" panose="02020603050405020304" pitchFamily="18" charset="0"/>
                        <a:ea typeface="Batang" panose="02030600000101010101" pitchFamily="18" charset="-127"/>
                      </a:endParaRPr>
                    </a:p>
                  </a:txBody>
                  <a:tcPr marL="64135" marR="9525" marT="9525" marB="9525"/>
                </a:tc>
                <a:tc>
                  <a:txBody>
                    <a:bodyPr/>
                    <a:lstStyle/>
                    <a:p>
                      <a:pPr marL="342900" marR="0" lvl="0" indent="-342900" rtl="0">
                        <a:spcBef>
                          <a:spcPts val="100"/>
                        </a:spcBef>
                        <a:spcAft>
                          <a:spcPts val="100"/>
                        </a:spcAft>
                        <a:buFont typeface="Symbol" panose="05050102010706020507" pitchFamily="18" charset="2"/>
                        <a:buChar char=""/>
                      </a:pPr>
                      <a:r>
                        <a:rPr lang="en-US" sz="1600" dirty="0">
                          <a:effectLst/>
                        </a:rPr>
                        <a:t> Restricted</a:t>
                      </a:r>
                    </a:p>
                    <a:p>
                      <a:pPr marL="0" marR="0" lvl="0" indent="0">
                        <a:spcBef>
                          <a:spcPts val="100"/>
                        </a:spcBef>
                        <a:spcAft>
                          <a:spcPts val="100"/>
                        </a:spcAft>
                        <a:buFont typeface="Symbol" panose="05050102010706020507" pitchFamily="18" charset="2"/>
                        <a:buNone/>
                      </a:pPr>
                      <a:endParaRPr lang="en-US" sz="1600" dirty="0">
                        <a:effectLst/>
                        <a:latin typeface="Times New Roman" panose="02020603050405020304" pitchFamily="18" charset="0"/>
                        <a:ea typeface="Batang" panose="02030600000101010101" pitchFamily="18" charset="-127"/>
                      </a:endParaRPr>
                    </a:p>
                  </a:txBody>
                  <a:tcPr marL="64135" marR="9525" marT="9525" marB="9525"/>
                </a:tc>
                <a:extLst>
                  <a:ext uri="{0D108BD9-81ED-4DB2-BD59-A6C34878D82A}">
                    <a16:rowId xmlns:a16="http://schemas.microsoft.com/office/drawing/2014/main" val="1763987561"/>
                  </a:ext>
                </a:extLst>
              </a:tr>
              <a:tr h="593811">
                <a:tc>
                  <a:txBody>
                    <a:bodyPr/>
                    <a:lstStyle/>
                    <a:p>
                      <a:pPr marL="0" marR="0">
                        <a:spcBef>
                          <a:spcPts val="100"/>
                        </a:spcBef>
                        <a:spcAft>
                          <a:spcPts val="100"/>
                        </a:spcAft>
                      </a:pPr>
                      <a:r>
                        <a:rPr lang="en-US" sz="1600">
                          <a:effectLst/>
                        </a:rPr>
                        <a:t>CyI</a:t>
                      </a:r>
                      <a:endParaRPr lang="en-US" sz="1600">
                        <a:effectLst/>
                        <a:latin typeface="Times New Roman" panose="02020603050405020304" pitchFamily="18" charset="0"/>
                        <a:ea typeface="Batang" panose="02030600000101010101" pitchFamily="18" charset="-127"/>
                      </a:endParaRPr>
                    </a:p>
                  </a:txBody>
                  <a:tcPr marL="64135" marR="9525" marT="9525" marB="9525"/>
                </a:tc>
                <a:tc>
                  <a:txBody>
                    <a:bodyPr/>
                    <a:lstStyle/>
                    <a:p>
                      <a:pPr marL="0" marR="0">
                        <a:spcBef>
                          <a:spcPts val="100"/>
                        </a:spcBef>
                        <a:spcAft>
                          <a:spcPts val="100"/>
                        </a:spcAft>
                      </a:pPr>
                      <a:r>
                        <a:rPr lang="en-US" sz="1600" dirty="0">
                          <a:effectLst/>
                        </a:rPr>
                        <a:t>The Cyprus Institute</a:t>
                      </a:r>
                      <a:r>
                        <a:rPr lang="en-US" sz="1600" dirty="0">
                          <a:solidFill>
                            <a:srgbClr val="4472C4"/>
                          </a:solidFill>
                          <a:effectLst/>
                        </a:rPr>
                        <a:t>*</a:t>
                      </a:r>
                    </a:p>
                    <a:p>
                      <a:pPr marL="0" marR="0">
                        <a:spcBef>
                          <a:spcPts val="100"/>
                        </a:spcBef>
                        <a:spcAft>
                          <a:spcPts val="100"/>
                        </a:spcAft>
                      </a:pPr>
                      <a:r>
                        <a:rPr lang="en-US" sz="1600" kern="1200" dirty="0">
                          <a:solidFill>
                            <a:srgbClr val="4472C4"/>
                          </a:solidFill>
                          <a:effectLst/>
                          <a:latin typeface="+mn-lt"/>
                          <a:ea typeface="+mn-ea"/>
                          <a:cs typeface="+mn-cs"/>
                        </a:rPr>
                        <a:t>*</a:t>
                      </a:r>
                      <a:r>
                        <a:rPr lang="en-US" sz="1200" b="1" kern="1200" dirty="0">
                          <a:solidFill>
                            <a:srgbClr val="4472C4"/>
                          </a:solidFill>
                          <a:effectLst/>
                          <a:latin typeface="+mn-lt"/>
                          <a:ea typeface="+mn-ea"/>
                          <a:cs typeface="+mn-cs"/>
                        </a:rPr>
                        <a:t>Hosts MENA-CORDEX </a:t>
                      </a:r>
                    </a:p>
                  </a:txBody>
                  <a:tcPr marL="64135" marR="9525" marT="9525" marB="9525"/>
                </a:tc>
                <a:tc>
                  <a:txBody>
                    <a:bodyPr/>
                    <a:lstStyle/>
                    <a:p>
                      <a:pPr marL="0" marR="0">
                        <a:spcBef>
                          <a:spcPts val="100"/>
                        </a:spcBef>
                        <a:spcAft>
                          <a:spcPts val="100"/>
                        </a:spcAft>
                      </a:pPr>
                      <a:r>
                        <a:rPr lang="en-US" sz="1600">
                          <a:effectLst/>
                        </a:rPr>
                        <a:t>Nicosia, Cyprus</a:t>
                      </a:r>
                      <a:endParaRPr lang="en-US" sz="1600">
                        <a:effectLst/>
                        <a:latin typeface="Times New Roman" panose="02020603050405020304" pitchFamily="18" charset="0"/>
                        <a:ea typeface="Batang" panose="02030600000101010101" pitchFamily="18" charset="-127"/>
                      </a:endParaRPr>
                    </a:p>
                  </a:txBody>
                  <a:tcPr marL="64135" marR="9525" marT="9525" marB="9525"/>
                </a:tc>
                <a:tc>
                  <a:txBody>
                    <a:bodyPr/>
                    <a:lstStyle/>
                    <a:p>
                      <a:pPr marL="342900" marR="0" lvl="0" indent="-342900" rtl="0">
                        <a:spcBef>
                          <a:spcPts val="100"/>
                        </a:spcBef>
                        <a:spcAft>
                          <a:spcPts val="100"/>
                        </a:spcAft>
                        <a:buFont typeface="Symbol" panose="05050102010706020507" pitchFamily="18" charset="2"/>
                        <a:buChar char=""/>
                      </a:pPr>
                      <a:r>
                        <a:rPr lang="en-US" sz="1600" dirty="0">
                          <a:effectLst/>
                        </a:rPr>
                        <a:t>Restricted</a:t>
                      </a:r>
                    </a:p>
                    <a:p>
                      <a:pPr marL="342900" marR="0" lvl="0" indent="-342900" rtl="0">
                        <a:spcBef>
                          <a:spcPts val="100"/>
                        </a:spcBef>
                        <a:spcAft>
                          <a:spcPts val="100"/>
                        </a:spcAft>
                        <a:buFont typeface="Symbol" panose="05050102010706020507" pitchFamily="18" charset="2"/>
                        <a:buChar char=""/>
                      </a:pPr>
                      <a:r>
                        <a:rPr lang="en-US" sz="1600" dirty="0">
                          <a:effectLst/>
                        </a:rPr>
                        <a:t>Non-commercial use only</a:t>
                      </a:r>
                    </a:p>
                  </a:txBody>
                  <a:tcPr marL="64135" marR="9525" marT="9525" marB="9525"/>
                </a:tc>
                <a:extLst>
                  <a:ext uri="{0D108BD9-81ED-4DB2-BD59-A6C34878D82A}">
                    <a16:rowId xmlns:a16="http://schemas.microsoft.com/office/drawing/2014/main" val="126774245"/>
                  </a:ext>
                </a:extLst>
              </a:tr>
              <a:tr h="509085">
                <a:tc>
                  <a:txBody>
                    <a:bodyPr/>
                    <a:lstStyle/>
                    <a:p>
                      <a:pPr marL="0" marR="0">
                        <a:spcBef>
                          <a:spcPts val="100"/>
                        </a:spcBef>
                        <a:spcAft>
                          <a:spcPts val="100"/>
                        </a:spcAft>
                      </a:pPr>
                      <a:r>
                        <a:rPr lang="en-US" sz="1600">
                          <a:effectLst/>
                        </a:rPr>
                        <a:t>DMN</a:t>
                      </a:r>
                      <a:endParaRPr lang="en-US" sz="1600">
                        <a:effectLst/>
                        <a:latin typeface="Times New Roman" panose="02020603050405020304" pitchFamily="18" charset="0"/>
                        <a:ea typeface="Batang" panose="02030600000101010101" pitchFamily="18" charset="-127"/>
                      </a:endParaRPr>
                    </a:p>
                  </a:txBody>
                  <a:tcPr marL="64135" marR="9525" marT="9525" marB="9525"/>
                </a:tc>
                <a:tc>
                  <a:txBody>
                    <a:bodyPr/>
                    <a:lstStyle/>
                    <a:p>
                      <a:pPr marL="0" marR="0">
                        <a:spcBef>
                          <a:spcPts val="100"/>
                        </a:spcBef>
                        <a:spcAft>
                          <a:spcPts val="100"/>
                        </a:spcAft>
                      </a:pPr>
                      <a:r>
                        <a:rPr lang="fr-FR" sz="1600">
                          <a:effectLst/>
                        </a:rPr>
                        <a:t>Direction de la Météorologie Nationale</a:t>
                      </a:r>
                      <a:endParaRPr lang="en-US" sz="1600">
                        <a:effectLst/>
                        <a:latin typeface="Times New Roman" panose="02020603050405020304" pitchFamily="18" charset="0"/>
                        <a:ea typeface="Batang" panose="02030600000101010101" pitchFamily="18" charset="-127"/>
                      </a:endParaRPr>
                    </a:p>
                  </a:txBody>
                  <a:tcPr marL="64135" marR="9525" marT="9525" marB="9525"/>
                </a:tc>
                <a:tc>
                  <a:txBody>
                    <a:bodyPr/>
                    <a:lstStyle/>
                    <a:p>
                      <a:pPr marL="0" marR="0">
                        <a:spcBef>
                          <a:spcPts val="100"/>
                        </a:spcBef>
                        <a:spcAft>
                          <a:spcPts val="100"/>
                        </a:spcAft>
                      </a:pPr>
                      <a:r>
                        <a:rPr lang="en-US" sz="1600">
                          <a:effectLst/>
                        </a:rPr>
                        <a:t>Casablanca, Morocco</a:t>
                      </a:r>
                      <a:endParaRPr lang="en-US" sz="1600">
                        <a:effectLst/>
                        <a:latin typeface="Times New Roman" panose="02020603050405020304" pitchFamily="18" charset="0"/>
                        <a:ea typeface="Batang" panose="02030600000101010101" pitchFamily="18" charset="-127"/>
                      </a:endParaRPr>
                    </a:p>
                  </a:txBody>
                  <a:tcPr marL="64135" marR="9525" marT="9525" marB="9525"/>
                </a:tc>
                <a:tc>
                  <a:txBody>
                    <a:bodyPr/>
                    <a:lstStyle/>
                    <a:p>
                      <a:pPr marL="342900" marR="0" lvl="0" indent="-342900" rtl="0">
                        <a:spcBef>
                          <a:spcPts val="100"/>
                        </a:spcBef>
                        <a:spcAft>
                          <a:spcPts val="100"/>
                        </a:spcAft>
                        <a:buFont typeface="Symbol" panose="05050102010706020507" pitchFamily="18" charset="2"/>
                        <a:buChar char=""/>
                      </a:pPr>
                      <a:r>
                        <a:rPr lang="en-US" sz="1600" dirty="0">
                          <a:effectLst/>
                        </a:rPr>
                        <a:t> Restricted </a:t>
                      </a:r>
                      <a:endParaRPr lang="en-US" sz="1600" dirty="0">
                        <a:effectLst/>
                        <a:latin typeface="Times New Roman" panose="02020603050405020304" pitchFamily="18" charset="0"/>
                        <a:ea typeface="Batang" panose="02030600000101010101" pitchFamily="18" charset="-127"/>
                      </a:endParaRPr>
                    </a:p>
                  </a:txBody>
                  <a:tcPr marL="64135" marR="9525" marT="9525" marB="9525"/>
                </a:tc>
                <a:extLst>
                  <a:ext uri="{0D108BD9-81ED-4DB2-BD59-A6C34878D82A}">
                    <a16:rowId xmlns:a16="http://schemas.microsoft.com/office/drawing/2014/main" val="3898450204"/>
                  </a:ext>
                </a:extLst>
              </a:tr>
              <a:tr h="534603">
                <a:tc>
                  <a:txBody>
                    <a:bodyPr/>
                    <a:lstStyle/>
                    <a:p>
                      <a:pPr marL="0" marR="0">
                        <a:spcBef>
                          <a:spcPts val="100"/>
                        </a:spcBef>
                        <a:spcAft>
                          <a:spcPts val="100"/>
                        </a:spcAft>
                      </a:pPr>
                      <a:r>
                        <a:rPr lang="en-US" sz="1600">
                          <a:effectLst/>
                        </a:rPr>
                        <a:t>ICBA</a:t>
                      </a:r>
                      <a:endParaRPr lang="en-US" sz="1600">
                        <a:effectLst/>
                        <a:latin typeface="Times New Roman" panose="02020603050405020304" pitchFamily="18" charset="0"/>
                        <a:ea typeface="Batang" panose="02030600000101010101" pitchFamily="18" charset="-127"/>
                      </a:endParaRPr>
                    </a:p>
                  </a:txBody>
                  <a:tcPr marL="64135" marR="9525" marT="9525" marB="9525"/>
                </a:tc>
                <a:tc>
                  <a:txBody>
                    <a:bodyPr/>
                    <a:lstStyle/>
                    <a:p>
                      <a:pPr marL="0" marR="0">
                        <a:spcBef>
                          <a:spcPts val="100"/>
                        </a:spcBef>
                        <a:spcAft>
                          <a:spcPts val="100"/>
                        </a:spcAft>
                      </a:pPr>
                      <a:r>
                        <a:rPr lang="en-US" sz="1600" dirty="0">
                          <a:effectLst/>
                        </a:rPr>
                        <a:t>International Centre for </a:t>
                      </a:r>
                      <a:r>
                        <a:rPr lang="en-US" sz="1600" dirty="0" err="1">
                          <a:effectLst/>
                        </a:rPr>
                        <a:t>Biosaline</a:t>
                      </a:r>
                      <a:r>
                        <a:rPr lang="en-US" sz="1600" dirty="0">
                          <a:effectLst/>
                        </a:rPr>
                        <a:t> Agriculture</a:t>
                      </a:r>
                      <a:endParaRPr lang="en-US" sz="1600" dirty="0">
                        <a:effectLst/>
                        <a:latin typeface="Times New Roman" panose="02020603050405020304" pitchFamily="18" charset="0"/>
                        <a:ea typeface="Batang" panose="02030600000101010101" pitchFamily="18" charset="-127"/>
                      </a:endParaRPr>
                    </a:p>
                  </a:txBody>
                  <a:tcPr marL="64135" marR="9525" marT="9525" marB="9525"/>
                </a:tc>
                <a:tc>
                  <a:txBody>
                    <a:bodyPr/>
                    <a:lstStyle/>
                    <a:p>
                      <a:pPr marL="0" marR="0">
                        <a:spcBef>
                          <a:spcPts val="100"/>
                        </a:spcBef>
                        <a:spcAft>
                          <a:spcPts val="100"/>
                        </a:spcAft>
                      </a:pPr>
                      <a:r>
                        <a:rPr lang="en-US" sz="1600" dirty="0">
                          <a:effectLst/>
                        </a:rPr>
                        <a:t>Dubai, United Arab Republic</a:t>
                      </a:r>
                      <a:endParaRPr lang="en-US" sz="1600" dirty="0">
                        <a:effectLst/>
                        <a:latin typeface="Times New Roman" panose="02020603050405020304" pitchFamily="18" charset="0"/>
                        <a:ea typeface="Batang" panose="02030600000101010101" pitchFamily="18" charset="-127"/>
                      </a:endParaRPr>
                    </a:p>
                  </a:txBody>
                  <a:tcPr marL="64135" marR="9525" marT="9525" marB="9525"/>
                </a:tc>
                <a:tc>
                  <a:txBody>
                    <a:bodyPr/>
                    <a:lstStyle/>
                    <a:p>
                      <a:pPr marL="342900" marR="0" lvl="0" indent="-342900" algn="l" defTabSz="914400" rtl="0" eaLnBrk="1" fontAlgn="auto" latinLnBrk="0" hangingPunct="1">
                        <a:lnSpc>
                          <a:spcPct val="100000"/>
                        </a:lnSpc>
                        <a:spcBef>
                          <a:spcPts val="100"/>
                        </a:spcBef>
                        <a:spcAft>
                          <a:spcPts val="100"/>
                        </a:spcAft>
                        <a:buClrTx/>
                        <a:buSzTx/>
                        <a:buFont typeface="Symbol" panose="05050102010706020507" pitchFamily="18" charset="2"/>
                        <a:buChar char=""/>
                        <a:tabLst/>
                        <a:defRPr/>
                      </a:pPr>
                      <a:r>
                        <a:rPr lang="en-US" sz="1600" kern="1200" dirty="0">
                          <a:solidFill>
                            <a:schemeClr val="dk1"/>
                          </a:solidFill>
                          <a:effectLst/>
                          <a:latin typeface="+mn-lt"/>
                          <a:ea typeface="+mn-ea"/>
                          <a:cs typeface="+mn-cs"/>
                        </a:rPr>
                        <a:t>  Restricted </a:t>
                      </a:r>
                    </a:p>
                    <a:p>
                      <a:pPr marL="342900" marR="0" lvl="0" indent="-342900" algn="l" defTabSz="914400" rtl="0" eaLnBrk="1" fontAlgn="auto" latinLnBrk="0" hangingPunct="1">
                        <a:lnSpc>
                          <a:spcPct val="100000"/>
                        </a:lnSpc>
                        <a:spcBef>
                          <a:spcPts val="100"/>
                        </a:spcBef>
                        <a:spcAft>
                          <a:spcPts val="100"/>
                        </a:spcAft>
                        <a:buClrTx/>
                        <a:buSzTx/>
                        <a:buFont typeface="Symbol" panose="05050102010706020507" pitchFamily="18" charset="2"/>
                        <a:buChar char=""/>
                        <a:tabLst/>
                        <a:defRPr/>
                      </a:pPr>
                      <a:endParaRPr lang="en-US" sz="1600" kern="1200" dirty="0">
                        <a:solidFill>
                          <a:schemeClr val="dk1"/>
                        </a:solidFill>
                        <a:effectLst/>
                        <a:latin typeface="+mn-lt"/>
                        <a:ea typeface="+mn-ea"/>
                        <a:cs typeface="+mn-cs"/>
                      </a:endParaRPr>
                    </a:p>
                  </a:txBody>
                  <a:tcPr marL="64135" marR="9525" marT="9525" marB="9525"/>
                </a:tc>
                <a:extLst>
                  <a:ext uri="{0D108BD9-81ED-4DB2-BD59-A6C34878D82A}">
                    <a16:rowId xmlns:a16="http://schemas.microsoft.com/office/drawing/2014/main" val="4264319461"/>
                  </a:ext>
                </a:extLst>
              </a:tr>
              <a:tr h="1295041">
                <a:tc>
                  <a:txBody>
                    <a:bodyPr/>
                    <a:lstStyle/>
                    <a:p>
                      <a:pPr marL="0" marR="0">
                        <a:spcBef>
                          <a:spcPts val="100"/>
                        </a:spcBef>
                        <a:spcAft>
                          <a:spcPts val="100"/>
                        </a:spcAft>
                      </a:pPr>
                      <a:r>
                        <a:rPr lang="en-US" sz="1600">
                          <a:effectLst/>
                        </a:rPr>
                        <a:t>SMHI</a:t>
                      </a:r>
                      <a:endParaRPr lang="en-US" sz="1600">
                        <a:effectLst/>
                        <a:latin typeface="Times New Roman" panose="02020603050405020304" pitchFamily="18" charset="0"/>
                        <a:ea typeface="Batang" panose="02030600000101010101" pitchFamily="18" charset="-127"/>
                      </a:endParaRPr>
                    </a:p>
                  </a:txBody>
                  <a:tcPr marL="64135" marR="9525" marT="9525" marB="9525"/>
                </a:tc>
                <a:tc>
                  <a:txBody>
                    <a:bodyPr/>
                    <a:lstStyle/>
                    <a:p>
                      <a:pPr marL="0" marR="0">
                        <a:spcBef>
                          <a:spcPts val="100"/>
                        </a:spcBef>
                        <a:spcAft>
                          <a:spcPts val="100"/>
                        </a:spcAft>
                      </a:pPr>
                      <a:r>
                        <a:rPr lang="en-US" sz="1600" dirty="0">
                          <a:effectLst/>
                        </a:rPr>
                        <a:t>Swedish Meteorological and Hydrological Institute –           Rossby Centre</a:t>
                      </a:r>
                      <a:endParaRPr lang="en-US" sz="1600" dirty="0">
                        <a:effectLst/>
                        <a:latin typeface="Times New Roman" panose="02020603050405020304" pitchFamily="18" charset="0"/>
                        <a:ea typeface="Batang" panose="02030600000101010101" pitchFamily="18" charset="-127"/>
                      </a:endParaRPr>
                    </a:p>
                  </a:txBody>
                  <a:tcPr marL="64135" marR="9525" marT="9525" marB="9525"/>
                </a:tc>
                <a:tc>
                  <a:txBody>
                    <a:bodyPr/>
                    <a:lstStyle/>
                    <a:p>
                      <a:pPr marL="0" marR="0">
                        <a:spcBef>
                          <a:spcPts val="100"/>
                        </a:spcBef>
                        <a:spcAft>
                          <a:spcPts val="100"/>
                        </a:spcAft>
                      </a:pPr>
                      <a:r>
                        <a:rPr lang="en-US" sz="1600" dirty="0" err="1">
                          <a:effectLst/>
                        </a:rPr>
                        <a:t>Norrköping</a:t>
                      </a:r>
                      <a:r>
                        <a:rPr lang="en-US" sz="1600" dirty="0">
                          <a:effectLst/>
                        </a:rPr>
                        <a:t>, Sweden</a:t>
                      </a:r>
                      <a:endParaRPr lang="en-US" sz="1600" dirty="0">
                        <a:effectLst/>
                        <a:latin typeface="Times New Roman" panose="02020603050405020304" pitchFamily="18" charset="0"/>
                        <a:ea typeface="Batang" panose="02030600000101010101" pitchFamily="18" charset="-127"/>
                      </a:endParaRPr>
                    </a:p>
                  </a:txBody>
                  <a:tcPr marL="64135" marR="9525" marT="9525" marB="9525"/>
                </a:tc>
                <a:tc>
                  <a:txBody>
                    <a:bodyPr/>
                    <a:lstStyle/>
                    <a:p>
                      <a:pPr marL="342900" marR="0" lvl="0" indent="-342900" rtl="0">
                        <a:spcBef>
                          <a:spcPts val="100"/>
                        </a:spcBef>
                        <a:spcAft>
                          <a:spcPts val="100"/>
                        </a:spcAft>
                        <a:buFont typeface="Symbol" panose="05050102010706020507" pitchFamily="18" charset="2"/>
                        <a:buChar char=""/>
                      </a:pPr>
                      <a:r>
                        <a:rPr lang="en-US" sz="1600" dirty="0">
                          <a:effectLst/>
                        </a:rPr>
                        <a:t>Unrestricted</a:t>
                      </a:r>
                    </a:p>
                    <a:p>
                      <a:pPr marL="342900" marR="0" lvl="0" indent="-342900">
                        <a:spcBef>
                          <a:spcPts val="100"/>
                        </a:spcBef>
                        <a:spcAft>
                          <a:spcPts val="100"/>
                        </a:spcAft>
                        <a:buFont typeface="Symbol" panose="05050102010706020507" pitchFamily="18" charset="2"/>
                        <a:buChar char=""/>
                      </a:pPr>
                      <a:r>
                        <a:rPr lang="en-US" sz="1600" b="1" dirty="0">
                          <a:solidFill>
                            <a:schemeClr val="tx1"/>
                          </a:solidFill>
                          <a:effectLst/>
                        </a:rPr>
                        <a:t>Available on ESGS </a:t>
                      </a:r>
                    </a:p>
                    <a:p>
                      <a:pPr marL="342900" marR="0" lvl="0" indent="-342900">
                        <a:spcBef>
                          <a:spcPts val="100"/>
                        </a:spcBef>
                        <a:spcAft>
                          <a:spcPts val="100"/>
                        </a:spcAft>
                        <a:buFont typeface="Symbol" panose="05050102010706020507" pitchFamily="18" charset="2"/>
                        <a:buChar char=""/>
                      </a:pPr>
                      <a:r>
                        <a:rPr lang="en-US" sz="1600" b="1" dirty="0">
                          <a:solidFill>
                            <a:schemeClr val="tx1"/>
                          </a:solidFill>
                          <a:effectLst/>
                        </a:rPr>
                        <a:t>Bias-corrected data available on RICCAR       RKH in NetCDF &amp; GIS</a:t>
                      </a:r>
                      <a:endParaRPr lang="en-US" sz="1600" b="1" dirty="0">
                        <a:solidFill>
                          <a:schemeClr val="tx1"/>
                        </a:solidFill>
                        <a:effectLst/>
                        <a:latin typeface="Times New Roman" panose="02020603050405020304" pitchFamily="18" charset="0"/>
                        <a:ea typeface="Batang" panose="02030600000101010101" pitchFamily="18" charset="-127"/>
                      </a:endParaRPr>
                    </a:p>
                  </a:txBody>
                  <a:tcPr marL="64135" marR="9525" marT="9525" marB="9525"/>
                </a:tc>
                <a:extLst>
                  <a:ext uri="{0D108BD9-81ED-4DB2-BD59-A6C34878D82A}">
                    <a16:rowId xmlns:a16="http://schemas.microsoft.com/office/drawing/2014/main" val="1804879093"/>
                  </a:ext>
                </a:extLst>
              </a:tr>
            </a:tbl>
          </a:graphicData>
        </a:graphic>
      </p:graphicFrame>
      <p:sp>
        <p:nvSpPr>
          <p:cNvPr id="3" name="Slide Number Placeholder 2">
            <a:extLst>
              <a:ext uri="{FF2B5EF4-FFF2-40B4-BE49-F238E27FC236}">
                <a16:creationId xmlns:a16="http://schemas.microsoft.com/office/drawing/2014/main" id="{45D0C613-BB8F-4E50-9522-A117E01BA373}"/>
              </a:ext>
            </a:extLst>
          </p:cNvPr>
          <p:cNvSpPr>
            <a:spLocks noGrp="1"/>
          </p:cNvSpPr>
          <p:nvPr>
            <p:ph type="sldNum" sz="quarter" idx="4"/>
          </p:nvPr>
        </p:nvSpPr>
        <p:spPr/>
        <p:txBody>
          <a:bodyPr/>
          <a:lstStyle/>
          <a:p>
            <a:fld id="{927968B9-F71B-4241-9647-2B023690AF84}" type="slidenum">
              <a:rPr lang="en-US" smtClean="0"/>
              <a:t>25</a:t>
            </a:fld>
            <a:endParaRPr lang="en-US" dirty="0"/>
          </a:p>
        </p:txBody>
      </p:sp>
      <p:sp>
        <p:nvSpPr>
          <p:cNvPr id="6" name="Rubrik 3">
            <a:extLst>
              <a:ext uri="{FF2B5EF4-FFF2-40B4-BE49-F238E27FC236}">
                <a16:creationId xmlns:a16="http://schemas.microsoft.com/office/drawing/2014/main" id="{55D648D4-572A-4074-869D-0CED72C6C686}"/>
              </a:ext>
            </a:extLst>
          </p:cNvPr>
          <p:cNvSpPr txBox="1">
            <a:spLocks/>
          </p:cNvSpPr>
          <p:nvPr/>
        </p:nvSpPr>
        <p:spPr>
          <a:xfrm>
            <a:off x="826717" y="232570"/>
            <a:ext cx="8417489" cy="664030"/>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sv-SE" sz="3600" b="1" dirty="0">
                <a:solidFill>
                  <a:schemeClr val="bg1"/>
                </a:solidFill>
              </a:rPr>
            </a:br>
            <a:r>
              <a:rPr lang="sv-SE" sz="5300" b="1" dirty="0">
                <a:solidFill>
                  <a:schemeClr val="bg1"/>
                </a:solidFill>
              </a:rPr>
              <a:t>Accessibility to MENA-CORDEX Simulations</a:t>
            </a:r>
            <a:endParaRPr lang="sv-SE" sz="5800" b="1" dirty="0">
              <a:solidFill>
                <a:schemeClr val="bg1"/>
              </a:solidFill>
            </a:endParaRPr>
          </a:p>
        </p:txBody>
      </p:sp>
      <p:sp>
        <p:nvSpPr>
          <p:cNvPr id="7" name="Rectangle 6">
            <a:extLst>
              <a:ext uri="{FF2B5EF4-FFF2-40B4-BE49-F238E27FC236}">
                <a16:creationId xmlns:a16="http://schemas.microsoft.com/office/drawing/2014/main" id="{1BD2F25C-8CA5-4E6F-B7ED-819B19B6EF82}"/>
              </a:ext>
            </a:extLst>
          </p:cNvPr>
          <p:cNvSpPr/>
          <p:nvPr/>
        </p:nvSpPr>
        <p:spPr>
          <a:xfrm>
            <a:off x="87682" y="6181453"/>
            <a:ext cx="9056318" cy="547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900" dirty="0">
                <a:solidFill>
                  <a:srgbClr val="4472C4"/>
                </a:solidFill>
              </a:rPr>
              <a:t>ESGS: </a:t>
            </a:r>
            <a:r>
              <a:rPr lang="en-GB" sz="1900" b="1" dirty="0">
                <a:solidFill>
                  <a:srgbClr val="4472C4"/>
                </a:solidFill>
              </a:rPr>
              <a:t>Earth System Grid Federation </a:t>
            </a:r>
            <a:r>
              <a:rPr lang="en-GB" sz="1900" dirty="0">
                <a:solidFill>
                  <a:srgbClr val="4472C4"/>
                </a:solidFill>
              </a:rPr>
              <a:t>is an international collaboration </a:t>
            </a:r>
            <a:r>
              <a:rPr lang="en-GB" dirty="0">
                <a:solidFill>
                  <a:srgbClr val="4472C4"/>
                </a:solidFill>
              </a:rPr>
              <a:t>consisting of federated data centres with data nodes with </a:t>
            </a:r>
            <a:r>
              <a:rPr lang="en-GB" b="1" dirty="0">
                <a:solidFill>
                  <a:srgbClr val="F69200"/>
                </a:solidFill>
              </a:rPr>
              <a:t>harmonized metadata &amp; in NetCDF.</a:t>
            </a:r>
            <a:endParaRPr lang="en-US" sz="1900" b="1" dirty="0">
              <a:solidFill>
                <a:srgbClr val="F69200"/>
              </a:solidFill>
            </a:endParaRPr>
          </a:p>
        </p:txBody>
      </p:sp>
      <p:pic>
        <p:nvPicPr>
          <p:cNvPr id="8" name="Picture 7">
            <a:extLst>
              <a:ext uri="{FF2B5EF4-FFF2-40B4-BE49-F238E27FC236}">
                <a16:creationId xmlns:a16="http://schemas.microsoft.com/office/drawing/2014/main" id="{69A68528-C006-4645-99CE-0408576EFEE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05874" y="3241963"/>
            <a:ext cx="817485" cy="492731"/>
          </a:xfrm>
          <a:prstGeom prst="rect">
            <a:avLst/>
          </a:prstGeom>
        </p:spPr>
      </p:pic>
    </p:spTree>
    <p:extLst>
      <p:ext uri="{BB962C8B-B14F-4D97-AF65-F5344CB8AC3E}">
        <p14:creationId xmlns:p14="http://schemas.microsoft.com/office/powerpoint/2010/main" val="905546834"/>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t>   </a:t>
            </a:r>
          </a:p>
        </p:txBody>
      </p:sp>
      <p:pic>
        <p:nvPicPr>
          <p:cNvPr id="7"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3370" t="4827" r="7858"/>
          <a:stretch/>
        </p:blipFill>
        <p:spPr bwMode="auto">
          <a:xfrm>
            <a:off x="202806" y="1122461"/>
            <a:ext cx="8706956" cy="5564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4"/>
          </p:nvPr>
        </p:nvSpPr>
        <p:spPr/>
        <p:txBody>
          <a:bodyPr/>
          <a:lstStyle/>
          <a:p>
            <a:fld id="{927968B9-F71B-4241-9647-2B023690AF84}" type="slidenum">
              <a:rPr lang="en-US" smtClean="0"/>
              <a:t>26</a:t>
            </a:fld>
            <a:endParaRPr lang="en-US" dirty="0"/>
          </a:p>
        </p:txBody>
      </p:sp>
      <p:sp>
        <p:nvSpPr>
          <p:cNvPr id="4" name="Oval 3">
            <a:extLst>
              <a:ext uri="{FF2B5EF4-FFF2-40B4-BE49-F238E27FC236}">
                <a16:creationId xmlns:a16="http://schemas.microsoft.com/office/drawing/2014/main" id="{F457A6A3-36F2-4006-A985-7C7658E5FDC3}"/>
              </a:ext>
            </a:extLst>
          </p:cNvPr>
          <p:cNvSpPr/>
          <p:nvPr/>
        </p:nvSpPr>
        <p:spPr>
          <a:xfrm>
            <a:off x="6696218" y="3305908"/>
            <a:ext cx="829994" cy="21101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6A36A29-6E9D-4F2A-8F5E-2E99E62479D3}"/>
              </a:ext>
            </a:extLst>
          </p:cNvPr>
          <p:cNvSpPr/>
          <p:nvPr/>
        </p:nvSpPr>
        <p:spPr>
          <a:xfrm>
            <a:off x="7643149" y="6146483"/>
            <a:ext cx="829994" cy="21101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ubrik 3">
            <a:extLst>
              <a:ext uri="{FF2B5EF4-FFF2-40B4-BE49-F238E27FC236}">
                <a16:creationId xmlns:a16="http://schemas.microsoft.com/office/drawing/2014/main" id="{84F1B7C5-BAE1-4765-85D1-455BBE44E7B6}"/>
              </a:ext>
            </a:extLst>
          </p:cNvPr>
          <p:cNvSpPr txBox="1">
            <a:spLocks/>
          </p:cNvSpPr>
          <p:nvPr/>
        </p:nvSpPr>
        <p:spPr>
          <a:xfrm>
            <a:off x="1095380" y="-105124"/>
            <a:ext cx="8048620" cy="137954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sv-SE" sz="4100" b="1" dirty="0">
                <a:solidFill>
                  <a:schemeClr val="bg1"/>
                </a:solidFill>
              </a:rPr>
              <a:t>Time scale: </a:t>
            </a:r>
          </a:p>
          <a:p>
            <a:pPr>
              <a:lnSpc>
                <a:spcPct val="120000"/>
              </a:lnSpc>
            </a:pPr>
            <a:r>
              <a:rPr lang="sv-SE" sz="3400" b="1" dirty="0">
                <a:solidFill>
                  <a:schemeClr val="bg1"/>
                </a:solidFill>
              </a:rPr>
              <a:t>Change in Mean Temperature Ensemble Output</a:t>
            </a:r>
          </a:p>
        </p:txBody>
      </p:sp>
      <p:sp>
        <p:nvSpPr>
          <p:cNvPr id="10" name="Oval 9">
            <a:extLst>
              <a:ext uri="{FF2B5EF4-FFF2-40B4-BE49-F238E27FC236}">
                <a16:creationId xmlns:a16="http://schemas.microsoft.com/office/drawing/2014/main" id="{9CA13FFB-5214-4C19-82FA-869B691004C6}"/>
              </a:ext>
            </a:extLst>
          </p:cNvPr>
          <p:cNvSpPr/>
          <p:nvPr/>
        </p:nvSpPr>
        <p:spPr>
          <a:xfrm>
            <a:off x="1362218" y="1454957"/>
            <a:ext cx="829994" cy="211016"/>
          </a:xfrm>
          <a:prstGeom prst="ellipse">
            <a:avLst/>
          </a:prstGeom>
          <a:noFill/>
          <a:ln w="28575">
            <a:solidFill>
              <a:srgbClr val="E096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98A16EF-3D74-41A0-8122-0B05758E70A1}"/>
              </a:ext>
            </a:extLst>
          </p:cNvPr>
          <p:cNvSpPr/>
          <p:nvPr/>
        </p:nvSpPr>
        <p:spPr>
          <a:xfrm>
            <a:off x="4157003" y="1454957"/>
            <a:ext cx="829994" cy="211016"/>
          </a:xfrm>
          <a:prstGeom prst="ellipse">
            <a:avLst/>
          </a:prstGeom>
          <a:noFill/>
          <a:ln w="28575">
            <a:solidFill>
              <a:srgbClr val="E096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B6352BF-26D5-40EA-8736-C43B390CCD82}"/>
              </a:ext>
            </a:extLst>
          </p:cNvPr>
          <p:cNvSpPr/>
          <p:nvPr/>
        </p:nvSpPr>
        <p:spPr>
          <a:xfrm>
            <a:off x="6937294" y="1454957"/>
            <a:ext cx="829994" cy="211016"/>
          </a:xfrm>
          <a:prstGeom prst="ellipse">
            <a:avLst/>
          </a:prstGeom>
          <a:noFill/>
          <a:ln w="28575">
            <a:solidFill>
              <a:srgbClr val="E096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64EDDFD-15B1-4FAB-BF0A-72C08EB19215}"/>
              </a:ext>
            </a:extLst>
          </p:cNvPr>
          <p:cNvSpPr/>
          <p:nvPr/>
        </p:nvSpPr>
        <p:spPr>
          <a:xfrm>
            <a:off x="265386" y="1168529"/>
            <a:ext cx="829994" cy="21101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84AD098-449A-4D52-B53D-79EF4491ECC7}"/>
              </a:ext>
            </a:extLst>
          </p:cNvPr>
          <p:cNvSpPr/>
          <p:nvPr/>
        </p:nvSpPr>
        <p:spPr>
          <a:xfrm>
            <a:off x="266896" y="4000568"/>
            <a:ext cx="829994" cy="21101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2175075"/>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000"/>
                            </p:stCondLst>
                            <p:childTnLst>
                              <p:par>
                                <p:cTn id="13" presetID="22" presetClass="entr" presetSubtype="8" fill="hold" grpId="0" nodeType="afterEffect">
                                  <p:stCondLst>
                                    <p:cond delay="75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225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2750"/>
                            </p:stCondLst>
                            <p:childTnLst>
                              <p:par>
                                <p:cTn id="21" presetID="2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3250"/>
                            </p:stCondLst>
                            <p:childTnLst>
                              <p:par>
                                <p:cTn id="25" presetID="22" presetClass="entr" presetSubtype="8" fill="hold" grpId="0" nodeType="afterEffect">
                                  <p:stCondLst>
                                    <p:cond delay="50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par>
                          <p:cTn id="28" fill="hold">
                            <p:stCondLst>
                              <p:cond delay="4250"/>
                            </p:stCondLst>
                            <p:childTnLst>
                              <p:par>
                                <p:cTn id="29" presetID="22" presetClass="entr" presetSubtype="8" fill="hold" grpId="0" nodeType="afterEffect">
                                  <p:stCondLst>
                                    <p:cond delay="25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P spid="11" grpId="0" animBg="1"/>
      <p:bldP spid="12" grpId="0" animBg="1"/>
      <p:bldP spid="13"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4"/>
          <p:cNvSpPr txBox="1">
            <a:spLocks noChangeArrowheads="1"/>
          </p:cNvSpPr>
          <p:nvPr/>
        </p:nvSpPr>
        <p:spPr bwMode="auto">
          <a:xfrm>
            <a:off x="5493263" y="1105947"/>
            <a:ext cx="1460083" cy="318725"/>
          </a:xfrm>
          <a:prstGeom prst="rect">
            <a:avLst/>
          </a:prstGeom>
          <a:solidFill>
            <a:schemeClr val="bg1"/>
          </a:solidFill>
          <a:ln>
            <a:noFill/>
          </a:ln>
          <a:effectLst/>
        </p:spPr>
        <p:txBody>
          <a:bodyPr vert="horz" wrap="square" lIns="70338" tIns="35169" rIns="70338" bIns="35169" numCol="1" anchor="ctr" anchorCtr="0" compatLnSpc="1">
            <a:prstTxWarp prst="textNoShape">
              <a:avLst/>
            </a:prstTxWarp>
          </a:bodyPr>
          <a:lstStyle>
            <a:lvl1pPr algn="ctr" rtl="0" eaLnBrk="0" fontAlgn="base" hangingPunct="0">
              <a:spcBef>
                <a:spcPct val="0"/>
              </a:spcBef>
              <a:spcAft>
                <a:spcPct val="0"/>
              </a:spcAft>
              <a:defRPr sz="4000" b="1">
                <a:solidFill>
                  <a:srgbClr val="3333FF"/>
                </a:solidFill>
                <a:latin typeface="+mj-lt"/>
                <a:ea typeface="+mj-ea"/>
                <a:cs typeface="+mj-cs"/>
              </a:defRPr>
            </a:lvl1pPr>
            <a:lvl2pPr algn="ctr" rtl="0" eaLnBrk="0" fontAlgn="base" hangingPunct="0">
              <a:spcBef>
                <a:spcPct val="0"/>
              </a:spcBef>
              <a:spcAft>
                <a:spcPct val="0"/>
              </a:spcAft>
              <a:defRPr sz="4000" b="1">
                <a:solidFill>
                  <a:srgbClr val="3333FF"/>
                </a:solidFill>
                <a:latin typeface="Arial" charset="0"/>
              </a:defRPr>
            </a:lvl2pPr>
            <a:lvl3pPr algn="ctr" rtl="0" eaLnBrk="0" fontAlgn="base" hangingPunct="0">
              <a:spcBef>
                <a:spcPct val="0"/>
              </a:spcBef>
              <a:spcAft>
                <a:spcPct val="0"/>
              </a:spcAft>
              <a:defRPr sz="4000" b="1">
                <a:solidFill>
                  <a:srgbClr val="3333FF"/>
                </a:solidFill>
                <a:latin typeface="Arial" charset="0"/>
              </a:defRPr>
            </a:lvl3pPr>
            <a:lvl4pPr algn="ctr" rtl="0" eaLnBrk="0" fontAlgn="base" hangingPunct="0">
              <a:spcBef>
                <a:spcPct val="0"/>
              </a:spcBef>
              <a:spcAft>
                <a:spcPct val="0"/>
              </a:spcAft>
              <a:defRPr sz="4000" b="1">
                <a:solidFill>
                  <a:srgbClr val="3333FF"/>
                </a:solidFill>
                <a:latin typeface="Arial" charset="0"/>
              </a:defRPr>
            </a:lvl4pPr>
            <a:lvl5pPr algn="ctr" rtl="0" eaLnBrk="0" fontAlgn="base" hangingPunct="0">
              <a:spcBef>
                <a:spcPct val="0"/>
              </a:spcBef>
              <a:spcAft>
                <a:spcPct val="0"/>
              </a:spcAft>
              <a:defRPr sz="4000" b="1">
                <a:solidFill>
                  <a:srgbClr val="3333FF"/>
                </a:solidFill>
                <a:latin typeface="Arial" charset="0"/>
              </a:defRPr>
            </a:lvl5pPr>
            <a:lvl6pPr marL="457200" algn="ctr" rtl="0" eaLnBrk="0" fontAlgn="base" hangingPunct="0">
              <a:spcBef>
                <a:spcPct val="0"/>
              </a:spcBef>
              <a:spcAft>
                <a:spcPct val="0"/>
              </a:spcAft>
              <a:defRPr sz="4000" b="1">
                <a:solidFill>
                  <a:srgbClr val="3333FF"/>
                </a:solidFill>
                <a:latin typeface="Arial" charset="0"/>
              </a:defRPr>
            </a:lvl6pPr>
            <a:lvl7pPr marL="914400" algn="ctr" rtl="0" eaLnBrk="0" fontAlgn="base" hangingPunct="0">
              <a:spcBef>
                <a:spcPct val="0"/>
              </a:spcBef>
              <a:spcAft>
                <a:spcPct val="0"/>
              </a:spcAft>
              <a:defRPr sz="4000" b="1">
                <a:solidFill>
                  <a:srgbClr val="3333FF"/>
                </a:solidFill>
                <a:latin typeface="Arial" charset="0"/>
              </a:defRPr>
            </a:lvl7pPr>
            <a:lvl8pPr marL="1371600" algn="ctr" rtl="0" eaLnBrk="0" fontAlgn="base" hangingPunct="0">
              <a:spcBef>
                <a:spcPct val="0"/>
              </a:spcBef>
              <a:spcAft>
                <a:spcPct val="0"/>
              </a:spcAft>
              <a:defRPr sz="4000" b="1">
                <a:solidFill>
                  <a:srgbClr val="3333FF"/>
                </a:solidFill>
                <a:latin typeface="Arial" charset="0"/>
              </a:defRPr>
            </a:lvl8pPr>
            <a:lvl9pPr marL="1828800" algn="ctr" rtl="0" eaLnBrk="0" fontAlgn="base" hangingPunct="0">
              <a:spcBef>
                <a:spcPct val="0"/>
              </a:spcBef>
              <a:spcAft>
                <a:spcPct val="0"/>
              </a:spcAft>
              <a:defRPr sz="4000" b="1">
                <a:solidFill>
                  <a:srgbClr val="3333FF"/>
                </a:solidFill>
                <a:latin typeface="Arial" charset="0"/>
              </a:defRPr>
            </a:lvl9pPr>
          </a:lstStyle>
          <a:p>
            <a:pPr defTabSz="703356">
              <a:defRPr/>
            </a:pPr>
            <a:r>
              <a:rPr lang="en-GB" sz="1900" u="sng" kern="0" dirty="0">
                <a:solidFill>
                  <a:srgbClr val="F69200"/>
                </a:solidFill>
                <a:latin typeface="+mn-lt"/>
              </a:rPr>
              <a:t>Winter</a:t>
            </a:r>
            <a:endParaRPr lang="en-US" sz="1900" u="sng" kern="0" dirty="0">
              <a:solidFill>
                <a:srgbClr val="F69200"/>
              </a:solidFill>
              <a:latin typeface="+mn-lt"/>
            </a:endParaRPr>
          </a:p>
        </p:txBody>
      </p:sp>
      <p:pic>
        <p:nvPicPr>
          <p:cNvPr id="7" name="Picture 6">
            <a:extLst>
              <a:ext uri="{FF2B5EF4-FFF2-40B4-BE49-F238E27FC236}">
                <a16:creationId xmlns:a16="http://schemas.microsoft.com/office/drawing/2014/main" id="{E5A237AD-1AEE-4CC4-BA75-73522341B2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7145" y="1167858"/>
            <a:ext cx="4774748" cy="2744205"/>
          </a:xfrm>
          <a:prstGeom prst="rect">
            <a:avLst/>
          </a:prstGeom>
        </p:spPr>
      </p:pic>
      <p:pic>
        <p:nvPicPr>
          <p:cNvPr id="6" name="Picture 5">
            <a:extLst>
              <a:ext uri="{FF2B5EF4-FFF2-40B4-BE49-F238E27FC236}">
                <a16:creationId xmlns:a16="http://schemas.microsoft.com/office/drawing/2014/main" id="{2ED74D6B-EE29-4106-A797-72761321890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4345" y="3952467"/>
            <a:ext cx="4774748" cy="2828187"/>
          </a:xfrm>
          <a:prstGeom prst="rect">
            <a:avLst/>
          </a:prstGeom>
        </p:spPr>
      </p:pic>
      <p:pic>
        <p:nvPicPr>
          <p:cNvPr id="13" name="Bildobjekt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63376" y="5312667"/>
            <a:ext cx="1118175" cy="1118175"/>
          </a:xfrm>
          <a:prstGeom prst="rect">
            <a:avLst/>
          </a:prstGeom>
        </p:spPr>
      </p:pic>
      <p:sp>
        <p:nvSpPr>
          <p:cNvPr id="5" name="Rectangle 4"/>
          <p:cNvSpPr txBox="1">
            <a:spLocks noChangeArrowheads="1"/>
          </p:cNvSpPr>
          <p:nvPr/>
        </p:nvSpPr>
        <p:spPr bwMode="auto">
          <a:xfrm>
            <a:off x="1130372" y="439299"/>
            <a:ext cx="8013628" cy="356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0338" tIns="35169" rIns="70338" bIns="35169" numCol="1" anchor="ctr" anchorCtr="0" compatLnSpc="1">
            <a:prstTxWarp prst="textNoShape">
              <a:avLst/>
            </a:prstTxWarp>
          </a:bodyPr>
          <a:lstStyle>
            <a:lvl1pPr algn="ctr" rtl="0" eaLnBrk="0" fontAlgn="base" hangingPunct="0">
              <a:spcBef>
                <a:spcPct val="0"/>
              </a:spcBef>
              <a:spcAft>
                <a:spcPct val="0"/>
              </a:spcAft>
              <a:defRPr sz="4000" b="1">
                <a:solidFill>
                  <a:srgbClr val="3333FF"/>
                </a:solidFill>
                <a:latin typeface="+mj-lt"/>
                <a:ea typeface="+mj-ea"/>
                <a:cs typeface="+mj-cs"/>
              </a:defRPr>
            </a:lvl1pPr>
            <a:lvl2pPr algn="ctr" rtl="0" eaLnBrk="0" fontAlgn="base" hangingPunct="0">
              <a:spcBef>
                <a:spcPct val="0"/>
              </a:spcBef>
              <a:spcAft>
                <a:spcPct val="0"/>
              </a:spcAft>
              <a:defRPr sz="4000" b="1">
                <a:solidFill>
                  <a:srgbClr val="3333FF"/>
                </a:solidFill>
                <a:latin typeface="Arial" charset="0"/>
              </a:defRPr>
            </a:lvl2pPr>
            <a:lvl3pPr algn="ctr" rtl="0" eaLnBrk="0" fontAlgn="base" hangingPunct="0">
              <a:spcBef>
                <a:spcPct val="0"/>
              </a:spcBef>
              <a:spcAft>
                <a:spcPct val="0"/>
              </a:spcAft>
              <a:defRPr sz="4000" b="1">
                <a:solidFill>
                  <a:srgbClr val="3333FF"/>
                </a:solidFill>
                <a:latin typeface="Arial" charset="0"/>
              </a:defRPr>
            </a:lvl3pPr>
            <a:lvl4pPr algn="ctr" rtl="0" eaLnBrk="0" fontAlgn="base" hangingPunct="0">
              <a:spcBef>
                <a:spcPct val="0"/>
              </a:spcBef>
              <a:spcAft>
                <a:spcPct val="0"/>
              </a:spcAft>
              <a:defRPr sz="4000" b="1">
                <a:solidFill>
                  <a:srgbClr val="3333FF"/>
                </a:solidFill>
                <a:latin typeface="Arial" charset="0"/>
              </a:defRPr>
            </a:lvl4pPr>
            <a:lvl5pPr algn="ctr" rtl="0" eaLnBrk="0" fontAlgn="base" hangingPunct="0">
              <a:spcBef>
                <a:spcPct val="0"/>
              </a:spcBef>
              <a:spcAft>
                <a:spcPct val="0"/>
              </a:spcAft>
              <a:defRPr sz="4000" b="1">
                <a:solidFill>
                  <a:srgbClr val="3333FF"/>
                </a:solidFill>
                <a:latin typeface="Arial" charset="0"/>
              </a:defRPr>
            </a:lvl5pPr>
            <a:lvl6pPr marL="457200" algn="ctr" rtl="0" eaLnBrk="0" fontAlgn="base" hangingPunct="0">
              <a:spcBef>
                <a:spcPct val="0"/>
              </a:spcBef>
              <a:spcAft>
                <a:spcPct val="0"/>
              </a:spcAft>
              <a:defRPr sz="4000" b="1">
                <a:solidFill>
                  <a:srgbClr val="3333FF"/>
                </a:solidFill>
                <a:latin typeface="Arial" charset="0"/>
              </a:defRPr>
            </a:lvl6pPr>
            <a:lvl7pPr marL="914400" algn="ctr" rtl="0" eaLnBrk="0" fontAlgn="base" hangingPunct="0">
              <a:spcBef>
                <a:spcPct val="0"/>
              </a:spcBef>
              <a:spcAft>
                <a:spcPct val="0"/>
              </a:spcAft>
              <a:defRPr sz="4000" b="1">
                <a:solidFill>
                  <a:srgbClr val="3333FF"/>
                </a:solidFill>
                <a:latin typeface="Arial" charset="0"/>
              </a:defRPr>
            </a:lvl7pPr>
            <a:lvl8pPr marL="1371600" algn="ctr" rtl="0" eaLnBrk="0" fontAlgn="base" hangingPunct="0">
              <a:spcBef>
                <a:spcPct val="0"/>
              </a:spcBef>
              <a:spcAft>
                <a:spcPct val="0"/>
              </a:spcAft>
              <a:defRPr sz="4000" b="1">
                <a:solidFill>
                  <a:srgbClr val="3333FF"/>
                </a:solidFill>
                <a:latin typeface="Arial" charset="0"/>
              </a:defRPr>
            </a:lvl8pPr>
            <a:lvl9pPr marL="1828800" algn="ctr" rtl="0" eaLnBrk="0" fontAlgn="base" hangingPunct="0">
              <a:spcBef>
                <a:spcPct val="0"/>
              </a:spcBef>
              <a:spcAft>
                <a:spcPct val="0"/>
              </a:spcAft>
              <a:defRPr sz="4000" b="1">
                <a:solidFill>
                  <a:srgbClr val="3333FF"/>
                </a:solidFill>
                <a:latin typeface="Arial" charset="0"/>
              </a:defRPr>
            </a:lvl9pPr>
          </a:lstStyle>
          <a:p>
            <a:pPr defTabSz="703356">
              <a:defRPr/>
            </a:pPr>
            <a:r>
              <a:rPr lang="en-GB" sz="2800" kern="0" dirty="0">
                <a:solidFill>
                  <a:schemeClr val="bg1"/>
                </a:solidFill>
                <a:latin typeface="+mn-lt"/>
              </a:rPr>
              <a:t>Temperature Ensembles through a </a:t>
            </a:r>
          </a:p>
          <a:p>
            <a:pPr defTabSz="703356">
              <a:defRPr/>
            </a:pPr>
            <a:r>
              <a:rPr lang="en-GB" sz="2800" kern="0" dirty="0">
                <a:solidFill>
                  <a:schemeClr val="bg1"/>
                </a:solidFill>
                <a:latin typeface="+mn-lt"/>
              </a:rPr>
              <a:t>Seasonal Lens</a:t>
            </a:r>
            <a:endParaRPr lang="en-US" sz="2800" kern="0" dirty="0">
              <a:solidFill>
                <a:schemeClr val="bg1"/>
              </a:solidFill>
              <a:latin typeface="+mn-lt"/>
            </a:endParaRPr>
          </a:p>
        </p:txBody>
      </p:sp>
      <p:sp>
        <p:nvSpPr>
          <p:cNvPr id="8" name="textruta 7"/>
          <p:cNvSpPr txBox="1"/>
          <p:nvPr/>
        </p:nvSpPr>
        <p:spPr>
          <a:xfrm>
            <a:off x="5298075" y="1525819"/>
            <a:ext cx="303288" cy="518475"/>
          </a:xfrm>
          <a:prstGeom prst="rect">
            <a:avLst/>
          </a:prstGeom>
          <a:noFill/>
        </p:spPr>
        <p:txBody>
          <a:bodyPr wrap="none" rtlCol="0">
            <a:spAutoFit/>
          </a:bodyPr>
          <a:lstStyle/>
          <a:p>
            <a:r>
              <a:rPr lang="sv-SE" sz="2769" dirty="0">
                <a:solidFill>
                  <a:srgbClr val="FF0000"/>
                </a:solidFill>
              </a:rPr>
              <a:t>}</a:t>
            </a:r>
            <a:endParaRPr lang="en-GB" sz="2769" dirty="0">
              <a:solidFill>
                <a:srgbClr val="FF0000"/>
              </a:solidFill>
            </a:endParaRPr>
          </a:p>
        </p:txBody>
      </p:sp>
      <p:sp>
        <p:nvSpPr>
          <p:cNvPr id="12" name="textruta 11"/>
          <p:cNvSpPr txBox="1"/>
          <p:nvPr/>
        </p:nvSpPr>
        <p:spPr>
          <a:xfrm>
            <a:off x="5307626" y="2145608"/>
            <a:ext cx="303288" cy="518475"/>
          </a:xfrm>
          <a:prstGeom prst="rect">
            <a:avLst/>
          </a:prstGeom>
          <a:noFill/>
          <a:ln>
            <a:noFill/>
          </a:ln>
        </p:spPr>
        <p:txBody>
          <a:bodyPr wrap="none" rtlCol="0">
            <a:spAutoFit/>
          </a:bodyPr>
          <a:lstStyle/>
          <a:p>
            <a:r>
              <a:rPr lang="sv-SE" sz="2769" dirty="0">
                <a:solidFill>
                  <a:srgbClr val="4923E9"/>
                </a:solidFill>
              </a:rPr>
              <a:t>}</a:t>
            </a:r>
            <a:endParaRPr lang="en-GB" sz="2769" dirty="0">
              <a:solidFill>
                <a:srgbClr val="4923E9"/>
              </a:solidFill>
            </a:endParaRPr>
          </a:p>
        </p:txBody>
      </p:sp>
      <p:sp>
        <p:nvSpPr>
          <p:cNvPr id="10" name="textruta 9"/>
          <p:cNvSpPr txBox="1"/>
          <p:nvPr/>
        </p:nvSpPr>
        <p:spPr>
          <a:xfrm>
            <a:off x="5665206" y="1692501"/>
            <a:ext cx="1856875" cy="305468"/>
          </a:xfrm>
          <a:prstGeom prst="rect">
            <a:avLst/>
          </a:prstGeom>
          <a:solidFill>
            <a:schemeClr val="bg1"/>
          </a:solidFill>
        </p:spPr>
        <p:txBody>
          <a:bodyPr wrap="square" rtlCol="0">
            <a:spAutoFit/>
          </a:bodyPr>
          <a:lstStyle/>
          <a:p>
            <a:r>
              <a:rPr lang="sv-SE" sz="1400" dirty="0">
                <a:solidFill>
                  <a:srgbClr val="FF0000"/>
                </a:solidFill>
              </a:rPr>
              <a:t>RCP </a:t>
            </a:r>
            <a:r>
              <a:rPr lang="sv-SE" sz="1400" b="1" dirty="0">
                <a:solidFill>
                  <a:srgbClr val="FF0000"/>
                </a:solidFill>
              </a:rPr>
              <a:t>8.5 </a:t>
            </a:r>
            <a:r>
              <a:rPr lang="sv-SE" sz="1400" b="1" u="sng" dirty="0">
                <a:solidFill>
                  <a:srgbClr val="FF0000"/>
                </a:solidFill>
              </a:rPr>
              <a:t>Ensemble</a:t>
            </a:r>
            <a:endParaRPr lang="en-GB" sz="1400" b="1" u="sng" dirty="0">
              <a:solidFill>
                <a:srgbClr val="FF0000"/>
              </a:solidFill>
            </a:endParaRPr>
          </a:p>
        </p:txBody>
      </p:sp>
      <p:sp>
        <p:nvSpPr>
          <p:cNvPr id="16" name="textruta 10"/>
          <p:cNvSpPr txBox="1"/>
          <p:nvPr/>
        </p:nvSpPr>
        <p:spPr>
          <a:xfrm>
            <a:off x="5700846" y="2288444"/>
            <a:ext cx="1997308" cy="305468"/>
          </a:xfrm>
          <a:prstGeom prst="rect">
            <a:avLst/>
          </a:prstGeom>
          <a:solidFill>
            <a:schemeClr val="bg1"/>
          </a:solidFill>
        </p:spPr>
        <p:txBody>
          <a:bodyPr wrap="square" rtlCol="0">
            <a:spAutoFit/>
          </a:bodyPr>
          <a:lstStyle/>
          <a:p>
            <a:r>
              <a:rPr lang="sv-SE" sz="1400" dirty="0">
                <a:solidFill>
                  <a:srgbClr val="4472C4"/>
                </a:solidFill>
              </a:rPr>
              <a:t>RCP </a:t>
            </a:r>
            <a:r>
              <a:rPr lang="sv-SE" sz="1400" b="1" dirty="0">
                <a:solidFill>
                  <a:srgbClr val="4472C4"/>
                </a:solidFill>
              </a:rPr>
              <a:t>4.5 </a:t>
            </a:r>
            <a:r>
              <a:rPr lang="sv-SE" sz="1400" b="1" u="sng" dirty="0">
                <a:solidFill>
                  <a:srgbClr val="4472C4"/>
                </a:solidFill>
              </a:rPr>
              <a:t>Ensemble</a:t>
            </a:r>
            <a:endParaRPr lang="en-GB" sz="1400" b="1" u="sng" dirty="0">
              <a:solidFill>
                <a:srgbClr val="4472C4"/>
              </a:solidFill>
            </a:endParaRPr>
          </a:p>
        </p:txBody>
      </p:sp>
      <p:sp>
        <p:nvSpPr>
          <p:cNvPr id="17" name="textruta 10"/>
          <p:cNvSpPr txBox="1"/>
          <p:nvPr/>
        </p:nvSpPr>
        <p:spPr>
          <a:xfrm>
            <a:off x="5691893" y="5072760"/>
            <a:ext cx="1855897" cy="305468"/>
          </a:xfrm>
          <a:prstGeom prst="rect">
            <a:avLst/>
          </a:prstGeom>
          <a:solidFill>
            <a:schemeClr val="bg1"/>
          </a:solidFill>
        </p:spPr>
        <p:txBody>
          <a:bodyPr wrap="square" rtlCol="0">
            <a:spAutoFit/>
          </a:bodyPr>
          <a:lstStyle/>
          <a:p>
            <a:r>
              <a:rPr lang="sv-SE" sz="1400" dirty="0">
                <a:solidFill>
                  <a:srgbClr val="4472C4"/>
                </a:solidFill>
              </a:rPr>
              <a:t>RCP </a:t>
            </a:r>
            <a:r>
              <a:rPr lang="sv-SE" sz="1400" b="1" dirty="0">
                <a:solidFill>
                  <a:srgbClr val="4472C4"/>
                </a:solidFill>
              </a:rPr>
              <a:t>4.5 </a:t>
            </a:r>
            <a:r>
              <a:rPr lang="sv-SE" sz="1400" b="1" u="sng" dirty="0">
                <a:solidFill>
                  <a:srgbClr val="4472C4"/>
                </a:solidFill>
              </a:rPr>
              <a:t>Ensemble</a:t>
            </a:r>
            <a:endParaRPr lang="en-GB" sz="1400" b="1" u="sng" dirty="0">
              <a:solidFill>
                <a:srgbClr val="4472C4"/>
              </a:solidFill>
            </a:endParaRPr>
          </a:p>
        </p:txBody>
      </p:sp>
      <p:sp>
        <p:nvSpPr>
          <p:cNvPr id="18" name="textruta 9"/>
          <p:cNvSpPr txBox="1"/>
          <p:nvPr/>
        </p:nvSpPr>
        <p:spPr>
          <a:xfrm>
            <a:off x="5683158" y="4307808"/>
            <a:ext cx="1820972" cy="305468"/>
          </a:xfrm>
          <a:prstGeom prst="rect">
            <a:avLst/>
          </a:prstGeom>
          <a:solidFill>
            <a:schemeClr val="bg1"/>
          </a:solidFill>
        </p:spPr>
        <p:txBody>
          <a:bodyPr wrap="square" rtlCol="0">
            <a:spAutoFit/>
          </a:bodyPr>
          <a:lstStyle/>
          <a:p>
            <a:r>
              <a:rPr lang="sv-SE" sz="1400" dirty="0">
                <a:solidFill>
                  <a:srgbClr val="FF0000"/>
                </a:solidFill>
              </a:rPr>
              <a:t>RCP </a:t>
            </a:r>
            <a:r>
              <a:rPr lang="sv-SE" sz="1400" b="1" dirty="0">
                <a:solidFill>
                  <a:srgbClr val="FF0000"/>
                </a:solidFill>
              </a:rPr>
              <a:t>8.5 </a:t>
            </a:r>
            <a:r>
              <a:rPr lang="sv-SE" sz="1400" b="1" u="sng" dirty="0">
                <a:solidFill>
                  <a:srgbClr val="FF0000"/>
                </a:solidFill>
              </a:rPr>
              <a:t>Ensemble</a:t>
            </a:r>
            <a:endParaRPr lang="en-GB" sz="1400" b="1" u="sng" dirty="0">
              <a:solidFill>
                <a:srgbClr val="FF0000"/>
              </a:solidFill>
            </a:endParaRPr>
          </a:p>
        </p:txBody>
      </p:sp>
      <p:sp>
        <p:nvSpPr>
          <p:cNvPr id="19" name="textruta 7"/>
          <p:cNvSpPr txBox="1"/>
          <p:nvPr/>
        </p:nvSpPr>
        <p:spPr>
          <a:xfrm>
            <a:off x="5264823" y="4187273"/>
            <a:ext cx="303288" cy="518475"/>
          </a:xfrm>
          <a:prstGeom prst="rect">
            <a:avLst/>
          </a:prstGeom>
          <a:noFill/>
        </p:spPr>
        <p:txBody>
          <a:bodyPr wrap="none" rtlCol="0">
            <a:spAutoFit/>
          </a:bodyPr>
          <a:lstStyle/>
          <a:p>
            <a:r>
              <a:rPr lang="sv-SE" sz="2769" dirty="0">
                <a:solidFill>
                  <a:srgbClr val="FF0000"/>
                </a:solidFill>
              </a:rPr>
              <a:t>}</a:t>
            </a:r>
            <a:endParaRPr lang="en-GB" sz="2769" dirty="0">
              <a:solidFill>
                <a:srgbClr val="FF0000"/>
              </a:solidFill>
            </a:endParaRPr>
          </a:p>
        </p:txBody>
      </p:sp>
      <p:sp>
        <p:nvSpPr>
          <p:cNvPr id="20" name="textruta 11"/>
          <p:cNvSpPr txBox="1"/>
          <p:nvPr/>
        </p:nvSpPr>
        <p:spPr>
          <a:xfrm>
            <a:off x="5189975" y="4966257"/>
            <a:ext cx="303288" cy="518475"/>
          </a:xfrm>
          <a:prstGeom prst="rect">
            <a:avLst/>
          </a:prstGeom>
          <a:noFill/>
        </p:spPr>
        <p:txBody>
          <a:bodyPr wrap="none" rtlCol="0">
            <a:spAutoFit/>
          </a:bodyPr>
          <a:lstStyle/>
          <a:p>
            <a:r>
              <a:rPr lang="sv-SE" sz="2769" dirty="0">
                <a:solidFill>
                  <a:srgbClr val="4923E9"/>
                </a:solidFill>
              </a:rPr>
              <a:t>}</a:t>
            </a:r>
            <a:endParaRPr lang="en-GB" sz="2769" dirty="0">
              <a:solidFill>
                <a:srgbClr val="4923E9"/>
              </a:solidFill>
            </a:endParaRPr>
          </a:p>
        </p:txBody>
      </p:sp>
      <p:sp>
        <p:nvSpPr>
          <p:cNvPr id="22" name="Rectangle 4"/>
          <p:cNvSpPr txBox="1">
            <a:spLocks noChangeArrowheads="1"/>
          </p:cNvSpPr>
          <p:nvPr/>
        </p:nvSpPr>
        <p:spPr bwMode="auto">
          <a:xfrm>
            <a:off x="5753969" y="3780321"/>
            <a:ext cx="1119808" cy="460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0338" tIns="35169" rIns="70338" bIns="35169" numCol="1" anchor="ctr" anchorCtr="0" compatLnSpc="1">
            <a:prstTxWarp prst="textNoShape">
              <a:avLst/>
            </a:prstTxWarp>
          </a:bodyPr>
          <a:lstStyle>
            <a:lvl1pPr algn="ctr" rtl="0" eaLnBrk="0" fontAlgn="base" hangingPunct="0">
              <a:spcBef>
                <a:spcPct val="0"/>
              </a:spcBef>
              <a:spcAft>
                <a:spcPct val="0"/>
              </a:spcAft>
              <a:defRPr sz="4000" b="1">
                <a:solidFill>
                  <a:srgbClr val="3333FF"/>
                </a:solidFill>
                <a:latin typeface="+mj-lt"/>
                <a:ea typeface="+mj-ea"/>
                <a:cs typeface="+mj-cs"/>
              </a:defRPr>
            </a:lvl1pPr>
            <a:lvl2pPr algn="ctr" rtl="0" eaLnBrk="0" fontAlgn="base" hangingPunct="0">
              <a:spcBef>
                <a:spcPct val="0"/>
              </a:spcBef>
              <a:spcAft>
                <a:spcPct val="0"/>
              </a:spcAft>
              <a:defRPr sz="4000" b="1">
                <a:solidFill>
                  <a:srgbClr val="3333FF"/>
                </a:solidFill>
                <a:latin typeface="Arial" charset="0"/>
              </a:defRPr>
            </a:lvl2pPr>
            <a:lvl3pPr algn="ctr" rtl="0" eaLnBrk="0" fontAlgn="base" hangingPunct="0">
              <a:spcBef>
                <a:spcPct val="0"/>
              </a:spcBef>
              <a:spcAft>
                <a:spcPct val="0"/>
              </a:spcAft>
              <a:defRPr sz="4000" b="1">
                <a:solidFill>
                  <a:srgbClr val="3333FF"/>
                </a:solidFill>
                <a:latin typeface="Arial" charset="0"/>
              </a:defRPr>
            </a:lvl3pPr>
            <a:lvl4pPr algn="ctr" rtl="0" eaLnBrk="0" fontAlgn="base" hangingPunct="0">
              <a:spcBef>
                <a:spcPct val="0"/>
              </a:spcBef>
              <a:spcAft>
                <a:spcPct val="0"/>
              </a:spcAft>
              <a:defRPr sz="4000" b="1">
                <a:solidFill>
                  <a:srgbClr val="3333FF"/>
                </a:solidFill>
                <a:latin typeface="Arial" charset="0"/>
              </a:defRPr>
            </a:lvl4pPr>
            <a:lvl5pPr algn="ctr" rtl="0" eaLnBrk="0" fontAlgn="base" hangingPunct="0">
              <a:spcBef>
                <a:spcPct val="0"/>
              </a:spcBef>
              <a:spcAft>
                <a:spcPct val="0"/>
              </a:spcAft>
              <a:defRPr sz="4000" b="1">
                <a:solidFill>
                  <a:srgbClr val="3333FF"/>
                </a:solidFill>
                <a:latin typeface="Arial" charset="0"/>
              </a:defRPr>
            </a:lvl5pPr>
            <a:lvl6pPr marL="457200" algn="ctr" rtl="0" eaLnBrk="0" fontAlgn="base" hangingPunct="0">
              <a:spcBef>
                <a:spcPct val="0"/>
              </a:spcBef>
              <a:spcAft>
                <a:spcPct val="0"/>
              </a:spcAft>
              <a:defRPr sz="4000" b="1">
                <a:solidFill>
                  <a:srgbClr val="3333FF"/>
                </a:solidFill>
                <a:latin typeface="Arial" charset="0"/>
              </a:defRPr>
            </a:lvl6pPr>
            <a:lvl7pPr marL="914400" algn="ctr" rtl="0" eaLnBrk="0" fontAlgn="base" hangingPunct="0">
              <a:spcBef>
                <a:spcPct val="0"/>
              </a:spcBef>
              <a:spcAft>
                <a:spcPct val="0"/>
              </a:spcAft>
              <a:defRPr sz="4000" b="1">
                <a:solidFill>
                  <a:srgbClr val="3333FF"/>
                </a:solidFill>
                <a:latin typeface="Arial" charset="0"/>
              </a:defRPr>
            </a:lvl7pPr>
            <a:lvl8pPr marL="1371600" algn="ctr" rtl="0" eaLnBrk="0" fontAlgn="base" hangingPunct="0">
              <a:spcBef>
                <a:spcPct val="0"/>
              </a:spcBef>
              <a:spcAft>
                <a:spcPct val="0"/>
              </a:spcAft>
              <a:defRPr sz="4000" b="1">
                <a:solidFill>
                  <a:srgbClr val="3333FF"/>
                </a:solidFill>
                <a:latin typeface="Arial" charset="0"/>
              </a:defRPr>
            </a:lvl8pPr>
            <a:lvl9pPr marL="1828800" algn="ctr" rtl="0" eaLnBrk="0" fontAlgn="base" hangingPunct="0">
              <a:spcBef>
                <a:spcPct val="0"/>
              </a:spcBef>
              <a:spcAft>
                <a:spcPct val="0"/>
              </a:spcAft>
              <a:defRPr sz="4000" b="1">
                <a:solidFill>
                  <a:srgbClr val="3333FF"/>
                </a:solidFill>
                <a:latin typeface="Arial" charset="0"/>
              </a:defRPr>
            </a:lvl9pPr>
          </a:lstStyle>
          <a:p>
            <a:pPr defTabSz="703356">
              <a:defRPr/>
            </a:pPr>
            <a:r>
              <a:rPr lang="en-GB" sz="1900" u="sng" kern="0" dirty="0">
                <a:solidFill>
                  <a:srgbClr val="009900"/>
                </a:solidFill>
                <a:latin typeface="+mn-lt"/>
              </a:rPr>
              <a:t>Summer</a:t>
            </a:r>
            <a:endParaRPr lang="en-US" sz="1900" u="sng" kern="0" dirty="0">
              <a:solidFill>
                <a:srgbClr val="009900"/>
              </a:solidFill>
              <a:latin typeface="+mn-lt"/>
            </a:endParaRPr>
          </a:p>
        </p:txBody>
      </p:sp>
      <p:sp>
        <p:nvSpPr>
          <p:cNvPr id="23" name="Oval 22"/>
          <p:cNvSpPr/>
          <p:nvPr/>
        </p:nvSpPr>
        <p:spPr>
          <a:xfrm>
            <a:off x="5350829" y="1134172"/>
            <a:ext cx="260426" cy="248242"/>
          </a:xfrm>
          <a:prstGeom prst="ellipse">
            <a:avLst/>
          </a:prstGeom>
          <a:noFill/>
          <a:ln>
            <a:solidFill>
              <a:srgbClr val="F6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5"/>
          </a:p>
        </p:txBody>
      </p:sp>
      <p:cxnSp>
        <p:nvCxnSpPr>
          <p:cNvPr id="38" name="Straight Connector 37"/>
          <p:cNvCxnSpPr>
            <a:cxnSpLocks/>
          </p:cNvCxnSpPr>
          <p:nvPr/>
        </p:nvCxnSpPr>
        <p:spPr>
          <a:xfrm>
            <a:off x="4149564" y="2089998"/>
            <a:ext cx="0" cy="1480769"/>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cxnSpLocks/>
          </p:cNvCxnSpPr>
          <p:nvPr/>
        </p:nvCxnSpPr>
        <p:spPr>
          <a:xfrm>
            <a:off x="4159089" y="4985307"/>
            <a:ext cx="0" cy="1445535"/>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656D7733-E1FE-44CA-BC84-F431C24D7262}"/>
              </a:ext>
            </a:extLst>
          </p:cNvPr>
          <p:cNvSpPr/>
          <p:nvPr/>
        </p:nvSpPr>
        <p:spPr>
          <a:xfrm>
            <a:off x="5398176" y="3945749"/>
            <a:ext cx="260426" cy="248242"/>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5"/>
          </a:p>
        </p:txBody>
      </p:sp>
      <p:sp>
        <p:nvSpPr>
          <p:cNvPr id="25" name="Rectangle 24">
            <a:extLst>
              <a:ext uri="{FF2B5EF4-FFF2-40B4-BE49-F238E27FC236}">
                <a16:creationId xmlns:a16="http://schemas.microsoft.com/office/drawing/2014/main" id="{13093C84-602C-4133-9BA0-CD66E567CA81}"/>
              </a:ext>
            </a:extLst>
          </p:cNvPr>
          <p:cNvSpPr/>
          <p:nvPr/>
        </p:nvSpPr>
        <p:spPr>
          <a:xfrm>
            <a:off x="6909652" y="2707855"/>
            <a:ext cx="2151044" cy="10179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5" dirty="0"/>
              <a:t>Depends on </a:t>
            </a:r>
          </a:p>
          <a:p>
            <a:pPr algn="ctr"/>
            <a:r>
              <a:rPr lang="en-US" sz="1385" dirty="0"/>
              <a:t>which future you imagine &amp; decide to plan against </a:t>
            </a:r>
          </a:p>
          <a:p>
            <a:pPr algn="ctr"/>
            <a:r>
              <a:rPr lang="en-US" sz="1077" i="1" dirty="0"/>
              <a:t>(which climate scenario</a:t>
            </a:r>
            <a:r>
              <a:rPr lang="en-US" sz="1077" dirty="0"/>
              <a:t>) </a:t>
            </a:r>
          </a:p>
        </p:txBody>
      </p:sp>
    </p:spTree>
    <p:extLst>
      <p:ext uri="{BB962C8B-B14F-4D97-AF65-F5344CB8AC3E}">
        <p14:creationId xmlns:p14="http://schemas.microsoft.com/office/powerpoint/2010/main" val="56850617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500"/>
                                        <p:tgtEl>
                                          <p:spTgt spid="30"/>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500"/>
                                        <p:tgtEl>
                                          <p:spTgt spid="22"/>
                                        </p:tgtEl>
                                      </p:cBhvr>
                                    </p:animEffect>
                                  </p:childTnLst>
                                </p:cTn>
                              </p:par>
                            </p:childTnLst>
                          </p:cTn>
                        </p:par>
                        <p:par>
                          <p:cTn id="20" fill="hold">
                            <p:stCondLst>
                              <p:cond delay="2000"/>
                            </p:stCondLst>
                            <p:childTnLst>
                              <p:par>
                                <p:cTn id="21" presetID="2" presetClass="entr" presetSubtype="1" fill="hold" nodeType="after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250" fill="hold"/>
                                        <p:tgtEl>
                                          <p:spTgt spid="38"/>
                                        </p:tgtEl>
                                        <p:attrNameLst>
                                          <p:attrName>ppt_x</p:attrName>
                                        </p:attrNameLst>
                                      </p:cBhvr>
                                      <p:tavLst>
                                        <p:tav tm="0">
                                          <p:val>
                                            <p:strVal val="#ppt_x"/>
                                          </p:val>
                                        </p:tav>
                                        <p:tav tm="100000">
                                          <p:val>
                                            <p:strVal val="#ppt_x"/>
                                          </p:val>
                                        </p:tav>
                                      </p:tavLst>
                                    </p:anim>
                                    <p:anim calcmode="lin" valueType="num">
                                      <p:cBhvr additive="base">
                                        <p:cTn id="24" dur="250" fill="hold"/>
                                        <p:tgtEl>
                                          <p:spTgt spid="38"/>
                                        </p:tgtEl>
                                        <p:attrNameLst>
                                          <p:attrName>ppt_y</p:attrName>
                                        </p:attrNameLst>
                                      </p:cBhvr>
                                      <p:tavLst>
                                        <p:tav tm="0">
                                          <p:val>
                                            <p:strVal val="0-#ppt_h/2"/>
                                          </p:val>
                                        </p:tav>
                                        <p:tav tm="100000">
                                          <p:val>
                                            <p:strVal val="#ppt_y"/>
                                          </p:val>
                                        </p:tav>
                                      </p:tavLst>
                                    </p:anim>
                                  </p:childTnLst>
                                </p:cTn>
                              </p:par>
                            </p:childTnLst>
                          </p:cTn>
                        </p:par>
                        <p:par>
                          <p:cTn id="25" fill="hold">
                            <p:stCondLst>
                              <p:cond delay="2250"/>
                            </p:stCondLst>
                            <p:childTnLst>
                              <p:par>
                                <p:cTn id="26" presetID="2" presetClass="entr" presetSubtype="1" fill="hold" nodeType="after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additive="base">
                                        <p:cTn id="28" dur="250" fill="hold"/>
                                        <p:tgtEl>
                                          <p:spTgt spid="39"/>
                                        </p:tgtEl>
                                        <p:attrNameLst>
                                          <p:attrName>ppt_x</p:attrName>
                                        </p:attrNameLst>
                                      </p:cBhvr>
                                      <p:tavLst>
                                        <p:tav tm="0">
                                          <p:val>
                                            <p:strVal val="#ppt_x"/>
                                          </p:val>
                                        </p:tav>
                                        <p:tav tm="100000">
                                          <p:val>
                                            <p:strVal val="#ppt_x"/>
                                          </p:val>
                                        </p:tav>
                                      </p:tavLst>
                                    </p:anim>
                                    <p:anim calcmode="lin" valueType="num">
                                      <p:cBhvr additive="base">
                                        <p:cTn id="29" dur="250" fill="hold"/>
                                        <p:tgtEl>
                                          <p:spTgt spid="39"/>
                                        </p:tgtEl>
                                        <p:attrNameLst>
                                          <p:attrName>ppt_y</p:attrName>
                                        </p:attrNameLst>
                                      </p:cBhvr>
                                      <p:tavLst>
                                        <p:tav tm="0">
                                          <p:val>
                                            <p:strVal val="0-#ppt_h/2"/>
                                          </p:val>
                                        </p:tav>
                                        <p:tav tm="100000">
                                          <p:val>
                                            <p:strVal val="#ppt_y"/>
                                          </p:val>
                                        </p:tav>
                                      </p:tavLst>
                                    </p:anim>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up)">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animBg="1"/>
      <p:bldP spid="30" grpId="0" animBg="1"/>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8869" t="21072" r="6946" b="12102"/>
          <a:stretch/>
        </p:blipFill>
        <p:spPr bwMode="auto">
          <a:xfrm>
            <a:off x="667573" y="1664047"/>
            <a:ext cx="8070027" cy="4247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a:xfrm>
            <a:off x="1201594" y="79894"/>
            <a:ext cx="8060788" cy="1139306"/>
          </a:xfrm>
          <a:prstGeom prst="rect">
            <a:avLst/>
          </a:prstGeom>
          <a:noFill/>
        </p:spPr>
        <p:txBody>
          <a:bodyPr vert="horz" lIns="70338" tIns="35169" rIns="70338" bIns="3516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b="1" dirty="0">
                <a:solidFill>
                  <a:schemeClr val="bg1"/>
                </a:solidFill>
                <a:cs typeface="Arial" pitchFamily="34" charset="0"/>
              </a:rPr>
              <a:t>Precipitation trends are largely decreasing across the region until the end of the century, though limited areas expected to exhibit an increase in the intensity &amp; volume of precipitation</a:t>
            </a:r>
          </a:p>
          <a:p>
            <a:pPr marL="0" indent="0">
              <a:lnSpc>
                <a:spcPct val="100000"/>
              </a:lnSpc>
              <a:buNone/>
            </a:pPr>
            <a:endParaRPr lang="en-US" sz="1231" dirty="0">
              <a:solidFill>
                <a:schemeClr val="bg1"/>
              </a:solidFill>
              <a:latin typeface="Arial" pitchFamily="34" charset="0"/>
              <a:cs typeface="Arial" pitchFamily="34" charset="0"/>
            </a:endParaRPr>
          </a:p>
        </p:txBody>
      </p:sp>
      <p:sp>
        <p:nvSpPr>
          <p:cNvPr id="3" name="Slide Number Placeholder 2"/>
          <p:cNvSpPr>
            <a:spLocks noGrp="1"/>
          </p:cNvSpPr>
          <p:nvPr>
            <p:ph type="sldNum" sz="quarter" idx="4"/>
          </p:nvPr>
        </p:nvSpPr>
        <p:spPr/>
        <p:txBody>
          <a:bodyPr/>
          <a:lstStyle/>
          <a:p>
            <a:fld id="{927968B9-F71B-4241-9647-2B023690AF84}" type="slidenum">
              <a:rPr lang="en-US" smtClean="0"/>
              <a:t>28</a:t>
            </a:fld>
            <a:endParaRPr lang="en-US" dirty="0"/>
          </a:p>
        </p:txBody>
      </p:sp>
      <p:sp>
        <p:nvSpPr>
          <p:cNvPr id="2" name="Oval 1">
            <a:extLst>
              <a:ext uri="{FF2B5EF4-FFF2-40B4-BE49-F238E27FC236}">
                <a16:creationId xmlns:a16="http://schemas.microsoft.com/office/drawing/2014/main" id="{B0C8EEB9-6CBE-44F3-B131-506960F1217B}"/>
              </a:ext>
            </a:extLst>
          </p:cNvPr>
          <p:cNvSpPr/>
          <p:nvPr/>
        </p:nvSpPr>
        <p:spPr>
          <a:xfrm>
            <a:off x="6195841" y="4679252"/>
            <a:ext cx="422805" cy="2620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5"/>
          </a:p>
        </p:txBody>
      </p:sp>
      <p:sp>
        <p:nvSpPr>
          <p:cNvPr id="8" name="Oval 7">
            <a:extLst>
              <a:ext uri="{FF2B5EF4-FFF2-40B4-BE49-F238E27FC236}">
                <a16:creationId xmlns:a16="http://schemas.microsoft.com/office/drawing/2014/main" id="{FD02677D-8855-42FA-BFDE-F6E06741480F}"/>
              </a:ext>
            </a:extLst>
          </p:cNvPr>
          <p:cNvSpPr/>
          <p:nvPr/>
        </p:nvSpPr>
        <p:spPr>
          <a:xfrm>
            <a:off x="7096362" y="4518316"/>
            <a:ext cx="740718" cy="48124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5"/>
          </a:p>
        </p:txBody>
      </p:sp>
      <p:sp>
        <p:nvSpPr>
          <p:cNvPr id="11" name="Oval 10">
            <a:extLst>
              <a:ext uri="{FF2B5EF4-FFF2-40B4-BE49-F238E27FC236}">
                <a16:creationId xmlns:a16="http://schemas.microsoft.com/office/drawing/2014/main" id="{EF2514C5-CC18-4EB9-BE3A-A6851982C787}"/>
              </a:ext>
            </a:extLst>
          </p:cNvPr>
          <p:cNvSpPr/>
          <p:nvPr/>
        </p:nvSpPr>
        <p:spPr>
          <a:xfrm>
            <a:off x="7652825" y="5009448"/>
            <a:ext cx="412649" cy="213183"/>
          </a:xfrm>
          <a:prstGeom prst="ellipse">
            <a:avLst/>
          </a:prstGeom>
          <a:no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5"/>
          </a:p>
        </p:txBody>
      </p:sp>
      <p:sp>
        <p:nvSpPr>
          <p:cNvPr id="9" name="textruta 6">
            <a:extLst>
              <a:ext uri="{FF2B5EF4-FFF2-40B4-BE49-F238E27FC236}">
                <a16:creationId xmlns:a16="http://schemas.microsoft.com/office/drawing/2014/main" id="{9D33BC34-17D4-443C-8A95-6A09D2958B63}"/>
              </a:ext>
            </a:extLst>
          </p:cNvPr>
          <p:cNvSpPr txBox="1"/>
          <p:nvPr/>
        </p:nvSpPr>
        <p:spPr>
          <a:xfrm>
            <a:off x="173908" y="6091163"/>
            <a:ext cx="2821606" cy="276999"/>
          </a:xfrm>
          <a:prstGeom prst="rect">
            <a:avLst/>
          </a:prstGeom>
          <a:noFill/>
        </p:spPr>
        <p:txBody>
          <a:bodyPr wrap="none" rtlCol="0">
            <a:spAutoFit/>
          </a:bodyPr>
          <a:lstStyle/>
          <a:p>
            <a:r>
              <a:rPr lang="sv-SE" sz="1200" dirty="0">
                <a:solidFill>
                  <a:schemeClr val="accent1">
                    <a:lumMod val="50000"/>
                  </a:schemeClr>
                </a:solidFill>
              </a:rPr>
              <a:t>From RICCAR RCM ensemble outputs</a:t>
            </a:r>
          </a:p>
        </p:txBody>
      </p:sp>
      <p:sp>
        <p:nvSpPr>
          <p:cNvPr id="12" name="Oval 11">
            <a:extLst>
              <a:ext uri="{FF2B5EF4-FFF2-40B4-BE49-F238E27FC236}">
                <a16:creationId xmlns:a16="http://schemas.microsoft.com/office/drawing/2014/main" id="{FE8945C5-E968-470E-A394-0E6716F8335F}"/>
              </a:ext>
            </a:extLst>
          </p:cNvPr>
          <p:cNvSpPr/>
          <p:nvPr/>
        </p:nvSpPr>
        <p:spPr>
          <a:xfrm>
            <a:off x="7094106" y="2365794"/>
            <a:ext cx="740718" cy="48124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5"/>
          </a:p>
        </p:txBody>
      </p:sp>
    </p:spTree>
    <p:extLst>
      <p:ext uri="{BB962C8B-B14F-4D97-AF65-F5344CB8AC3E}">
        <p14:creationId xmlns:p14="http://schemas.microsoft.com/office/powerpoint/2010/main" val="726635831"/>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22" presetClass="entr" presetSubtype="1" fill="hold" grpId="0" nodeType="afterEffect">
                                  <p:stCondLst>
                                    <p:cond delay="25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childTnLst>
                          </p:cTn>
                        </p:par>
                        <p:par>
                          <p:cTn id="16" fill="hold">
                            <p:stCondLst>
                              <p:cond delay="1750"/>
                            </p:stCondLst>
                            <p:childTnLst>
                              <p:par>
                                <p:cTn id="17" presetID="22"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48336E-8430-453A-A3AD-1A73A56FA7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5640" y="2202014"/>
            <a:ext cx="8840536" cy="4019882"/>
          </a:xfrm>
          <a:prstGeom prst="rect">
            <a:avLst/>
          </a:prstGeom>
        </p:spPr>
      </p:pic>
      <p:sp>
        <p:nvSpPr>
          <p:cNvPr id="3" name="Slide Number Placeholder 2"/>
          <p:cNvSpPr>
            <a:spLocks noGrp="1"/>
          </p:cNvSpPr>
          <p:nvPr>
            <p:ph type="sldNum" sz="quarter" idx="4"/>
          </p:nvPr>
        </p:nvSpPr>
        <p:spPr/>
        <p:txBody>
          <a:bodyPr/>
          <a:lstStyle/>
          <a:p>
            <a:fld id="{927968B9-F71B-4241-9647-2B023690AF84}" type="slidenum">
              <a:rPr lang="en-US" smtClean="0"/>
              <a:t>29</a:t>
            </a:fld>
            <a:endParaRPr lang="en-US" dirty="0"/>
          </a:p>
        </p:txBody>
      </p:sp>
      <p:sp>
        <p:nvSpPr>
          <p:cNvPr id="4" name="Rectangle 2">
            <a:extLst>
              <a:ext uri="{FF2B5EF4-FFF2-40B4-BE49-F238E27FC236}">
                <a16:creationId xmlns:a16="http://schemas.microsoft.com/office/drawing/2014/main" id="{2312C5E2-783F-472C-956A-545EA5D2506C}"/>
              </a:ext>
            </a:extLst>
          </p:cNvPr>
          <p:cNvSpPr txBox="1">
            <a:spLocks noChangeArrowheads="1"/>
          </p:cNvSpPr>
          <p:nvPr/>
        </p:nvSpPr>
        <p:spPr>
          <a:xfrm>
            <a:off x="930276" y="307290"/>
            <a:ext cx="8010524" cy="46037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Y" sz="3200" b="1" dirty="0">
                <a:solidFill>
                  <a:schemeClr val="bg1"/>
                </a:solidFill>
                <a:latin typeface="+mn-lt"/>
                <a:cs typeface="Arial" pitchFamily="34" charset="0"/>
              </a:rPr>
              <a:t>مؤشرات الظواهر المناخية المتطرفة</a:t>
            </a:r>
            <a:endParaRPr lang="en-US" sz="3200" b="1" dirty="0">
              <a:solidFill>
                <a:schemeClr val="bg1"/>
              </a:solidFill>
              <a:latin typeface="+mn-lt"/>
              <a:cs typeface="Arial" pitchFamily="34" charset="0"/>
            </a:endParaRPr>
          </a:p>
        </p:txBody>
      </p:sp>
      <p:sp>
        <p:nvSpPr>
          <p:cNvPr id="2" name="Oval 1">
            <a:extLst>
              <a:ext uri="{FF2B5EF4-FFF2-40B4-BE49-F238E27FC236}">
                <a16:creationId xmlns:a16="http://schemas.microsoft.com/office/drawing/2014/main" id="{71C6AD8C-45EB-4A30-BDA1-58544D905059}"/>
              </a:ext>
            </a:extLst>
          </p:cNvPr>
          <p:cNvSpPr/>
          <p:nvPr/>
        </p:nvSpPr>
        <p:spPr>
          <a:xfrm>
            <a:off x="8295464" y="3310683"/>
            <a:ext cx="645336" cy="396611"/>
          </a:xfrm>
          <a:prstGeom prst="ellipse">
            <a:avLst/>
          </a:prstGeom>
          <a:noFill/>
          <a:ln w="38100">
            <a:solidFill>
              <a:srgbClr val="E096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5"/>
          </a:p>
        </p:txBody>
      </p:sp>
      <p:sp>
        <p:nvSpPr>
          <p:cNvPr id="8" name="Oval 7">
            <a:extLst>
              <a:ext uri="{FF2B5EF4-FFF2-40B4-BE49-F238E27FC236}">
                <a16:creationId xmlns:a16="http://schemas.microsoft.com/office/drawing/2014/main" id="{86A85910-C8F8-4C34-A4A2-04A0A58015B1}"/>
              </a:ext>
            </a:extLst>
          </p:cNvPr>
          <p:cNvSpPr/>
          <p:nvPr/>
        </p:nvSpPr>
        <p:spPr>
          <a:xfrm>
            <a:off x="8295463" y="4127360"/>
            <a:ext cx="645337" cy="3966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5"/>
          </a:p>
        </p:txBody>
      </p:sp>
    </p:spTree>
    <p:extLst>
      <p:ext uri="{BB962C8B-B14F-4D97-AF65-F5344CB8AC3E}">
        <p14:creationId xmlns:p14="http://schemas.microsoft.com/office/powerpoint/2010/main" val="1723941101"/>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1000"/>
                            </p:stCondLst>
                            <p:childTnLst>
                              <p:par>
                                <p:cTn id="9" presetID="22" presetClass="entr" presetSubtype="1" fill="hold" grpId="0"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4085A7-2A98-47FF-917D-0E4F3838A4C4}"/>
              </a:ext>
            </a:extLst>
          </p:cNvPr>
          <p:cNvSpPr>
            <a:spLocks noGrp="1"/>
          </p:cNvSpPr>
          <p:nvPr>
            <p:ph idx="1"/>
          </p:nvPr>
        </p:nvSpPr>
        <p:spPr>
          <a:xfrm>
            <a:off x="181484" y="2182012"/>
            <a:ext cx="7664208" cy="4546855"/>
          </a:xfrm>
        </p:spPr>
        <p:txBody>
          <a:bodyPr>
            <a:noAutofit/>
          </a:bodyPr>
          <a:lstStyle/>
          <a:p>
            <a:pPr>
              <a:lnSpc>
                <a:spcPct val="100000"/>
              </a:lnSpc>
              <a:spcBef>
                <a:spcPts val="0"/>
              </a:spcBef>
              <a:spcAft>
                <a:spcPts val="800"/>
              </a:spcAft>
            </a:pPr>
            <a:r>
              <a:rPr lang="en-US" sz="1600" dirty="0">
                <a:solidFill>
                  <a:schemeClr val="tx1">
                    <a:lumMod val="90000"/>
                    <a:lumOff val="10000"/>
                  </a:schemeClr>
                </a:solidFill>
              </a:rPr>
              <a:t>As we have over 400 registered participants (443 specifically), we are broadcasting the webinars as </a:t>
            </a:r>
            <a:r>
              <a:rPr lang="en-US" sz="1600" b="1" dirty="0">
                <a:solidFill>
                  <a:schemeClr val="tx1">
                    <a:lumMod val="90000"/>
                    <a:lumOff val="10000"/>
                  </a:schemeClr>
                </a:solidFill>
              </a:rPr>
              <a:t>live events</a:t>
            </a:r>
            <a:r>
              <a:rPr lang="en-US" sz="1600" dirty="0">
                <a:solidFill>
                  <a:schemeClr val="tx1">
                    <a:lumMod val="90000"/>
                    <a:lumOff val="10000"/>
                  </a:schemeClr>
                </a:solidFill>
              </a:rPr>
              <a:t>. </a:t>
            </a:r>
          </a:p>
          <a:p>
            <a:pPr>
              <a:lnSpc>
                <a:spcPct val="100000"/>
              </a:lnSpc>
              <a:spcBef>
                <a:spcPts val="0"/>
              </a:spcBef>
              <a:spcAft>
                <a:spcPts val="800"/>
              </a:spcAft>
            </a:pPr>
            <a:r>
              <a:rPr lang="en-US" sz="1600" dirty="0">
                <a:solidFill>
                  <a:schemeClr val="tx1">
                    <a:lumMod val="90000"/>
                    <a:lumOff val="10000"/>
                  </a:schemeClr>
                </a:solidFill>
              </a:rPr>
              <a:t>You will not be able to interact using your video or audio.</a:t>
            </a:r>
          </a:p>
          <a:p>
            <a:pPr>
              <a:lnSpc>
                <a:spcPct val="100000"/>
              </a:lnSpc>
              <a:spcBef>
                <a:spcPts val="0"/>
              </a:spcBef>
              <a:spcAft>
                <a:spcPts val="800"/>
              </a:spcAft>
            </a:pPr>
            <a:r>
              <a:rPr lang="en-US" sz="1600" dirty="0">
                <a:solidFill>
                  <a:schemeClr val="tx1">
                    <a:lumMod val="90000"/>
                    <a:lumOff val="10000"/>
                  </a:schemeClr>
                </a:solidFill>
              </a:rPr>
              <a:t>Please </a:t>
            </a:r>
            <a:r>
              <a:rPr lang="en-US" sz="1600" b="1" dirty="0">
                <a:solidFill>
                  <a:schemeClr val="tx1">
                    <a:lumMod val="90000"/>
                    <a:lumOff val="10000"/>
                  </a:schemeClr>
                </a:solidFill>
              </a:rPr>
              <a:t>send your name, affiliation and country </a:t>
            </a:r>
            <a:r>
              <a:rPr lang="en-US" sz="1600" dirty="0">
                <a:solidFill>
                  <a:schemeClr val="tx1">
                    <a:lumMod val="90000"/>
                    <a:lumOff val="10000"/>
                  </a:schemeClr>
                </a:solidFill>
              </a:rPr>
              <a:t>in the </a:t>
            </a:r>
            <a:r>
              <a:rPr lang="en-US" sz="1600" b="1" dirty="0">
                <a:solidFill>
                  <a:schemeClr val="tx1">
                    <a:lumMod val="90000"/>
                    <a:lumOff val="10000"/>
                  </a:schemeClr>
                </a:solidFill>
              </a:rPr>
              <a:t>Q&amp;A Chat </a:t>
            </a:r>
            <a:r>
              <a:rPr lang="en-US" sz="1600" dirty="0">
                <a:solidFill>
                  <a:schemeClr val="tx1">
                    <a:lumMod val="90000"/>
                    <a:lumOff val="10000"/>
                  </a:schemeClr>
                </a:solidFill>
              </a:rPr>
              <a:t>so others know that you are connected and we know that you joined. </a:t>
            </a:r>
          </a:p>
          <a:p>
            <a:pPr>
              <a:lnSpc>
                <a:spcPct val="100000"/>
              </a:lnSpc>
              <a:spcBef>
                <a:spcPts val="0"/>
              </a:spcBef>
              <a:spcAft>
                <a:spcPts val="800"/>
              </a:spcAft>
            </a:pPr>
            <a:r>
              <a:rPr lang="en-US" sz="1600" dirty="0">
                <a:solidFill>
                  <a:schemeClr val="tx1">
                    <a:lumMod val="90000"/>
                    <a:lumOff val="10000"/>
                  </a:schemeClr>
                </a:solidFill>
              </a:rPr>
              <a:t>Pose questions and offer comments using the </a:t>
            </a:r>
            <a:r>
              <a:rPr lang="en-US" sz="1600" b="1" dirty="0">
                <a:solidFill>
                  <a:schemeClr val="tx1">
                    <a:lumMod val="90000"/>
                    <a:lumOff val="10000"/>
                  </a:schemeClr>
                </a:solidFill>
              </a:rPr>
              <a:t>Q&amp;A Chat</a:t>
            </a:r>
            <a:r>
              <a:rPr lang="en-US" sz="1600" dirty="0">
                <a:solidFill>
                  <a:schemeClr val="tx1">
                    <a:lumMod val="90000"/>
                    <a:lumOff val="10000"/>
                  </a:schemeClr>
                </a:solidFill>
              </a:rPr>
              <a:t> at</a:t>
            </a:r>
            <a:r>
              <a:rPr lang="en-US" sz="1600" b="1" dirty="0">
                <a:solidFill>
                  <a:schemeClr val="tx1">
                    <a:lumMod val="90000"/>
                    <a:lumOff val="10000"/>
                  </a:schemeClr>
                </a:solidFill>
              </a:rPr>
              <a:t> </a:t>
            </a:r>
            <a:r>
              <a:rPr lang="en-US" sz="1600" dirty="0">
                <a:solidFill>
                  <a:schemeClr val="tx1">
                    <a:lumMod val="90000"/>
                    <a:lumOff val="10000"/>
                  </a:schemeClr>
                </a:solidFill>
              </a:rPr>
              <a:t>anytime during the session.</a:t>
            </a:r>
          </a:p>
          <a:p>
            <a:pPr>
              <a:lnSpc>
                <a:spcPct val="100000"/>
              </a:lnSpc>
              <a:spcBef>
                <a:spcPts val="0"/>
              </a:spcBef>
              <a:spcAft>
                <a:spcPts val="800"/>
              </a:spcAft>
            </a:pPr>
            <a:r>
              <a:rPr lang="en-US" sz="1600" b="1" dirty="0">
                <a:solidFill>
                  <a:schemeClr val="tx1">
                    <a:lumMod val="90000"/>
                    <a:lumOff val="10000"/>
                  </a:schemeClr>
                </a:solidFill>
              </a:rPr>
              <a:t>Dr. Marlene Tomaszkiewicz </a:t>
            </a:r>
            <a:r>
              <a:rPr lang="en-US" sz="1600" dirty="0">
                <a:solidFill>
                  <a:schemeClr val="tx1">
                    <a:lumMod val="90000"/>
                    <a:lumOff val="10000"/>
                  </a:schemeClr>
                </a:solidFill>
              </a:rPr>
              <a:t>– who will be delivering the next 5 webinars in this series – and </a:t>
            </a:r>
            <a:r>
              <a:rPr lang="en-US" sz="1600" b="1" dirty="0">
                <a:solidFill>
                  <a:schemeClr val="tx1">
                    <a:lumMod val="90000"/>
                    <a:lumOff val="10000"/>
                  </a:schemeClr>
                </a:solidFill>
              </a:rPr>
              <a:t>Joelle Comair </a:t>
            </a:r>
            <a:r>
              <a:rPr lang="en-US" sz="1600" dirty="0">
                <a:solidFill>
                  <a:schemeClr val="tx1">
                    <a:lumMod val="90000"/>
                    <a:lumOff val="10000"/>
                  </a:schemeClr>
                </a:solidFill>
              </a:rPr>
              <a:t>will be responding to your questions via the chat.  </a:t>
            </a:r>
          </a:p>
          <a:p>
            <a:pPr>
              <a:lnSpc>
                <a:spcPct val="100000"/>
              </a:lnSpc>
              <a:spcBef>
                <a:spcPts val="0"/>
              </a:spcBef>
              <a:spcAft>
                <a:spcPts val="800"/>
              </a:spcAft>
            </a:pPr>
            <a:r>
              <a:rPr lang="en-US" sz="1600" dirty="0">
                <a:solidFill>
                  <a:schemeClr val="tx1">
                    <a:lumMod val="90000"/>
                    <a:lumOff val="10000"/>
                  </a:schemeClr>
                </a:solidFill>
              </a:rPr>
              <a:t>You can submit your questions in </a:t>
            </a:r>
            <a:r>
              <a:rPr lang="en-US" sz="1600" b="1" dirty="0">
                <a:solidFill>
                  <a:schemeClr val="tx1">
                    <a:lumMod val="90000"/>
                    <a:lumOff val="10000"/>
                  </a:schemeClr>
                </a:solidFill>
              </a:rPr>
              <a:t>English, Arabic or French</a:t>
            </a:r>
            <a:r>
              <a:rPr lang="en-US" sz="1600" dirty="0">
                <a:solidFill>
                  <a:schemeClr val="tx1">
                    <a:lumMod val="90000"/>
                    <a:lumOff val="10000"/>
                  </a:schemeClr>
                </a:solidFill>
              </a:rPr>
              <a:t>.</a:t>
            </a:r>
          </a:p>
          <a:p>
            <a:pPr>
              <a:lnSpc>
                <a:spcPct val="100000"/>
              </a:lnSpc>
              <a:spcBef>
                <a:spcPts val="0"/>
              </a:spcBef>
              <a:spcAft>
                <a:spcPts val="800"/>
              </a:spcAft>
            </a:pPr>
            <a:r>
              <a:rPr lang="en-US" sz="1600" dirty="0" err="1">
                <a:solidFill>
                  <a:schemeClr val="tx1">
                    <a:lumMod val="90000"/>
                    <a:lumOff val="10000"/>
                  </a:schemeClr>
                </a:solidFill>
              </a:rPr>
              <a:t>Arabc</a:t>
            </a:r>
            <a:r>
              <a:rPr lang="en-US" sz="1600" dirty="0">
                <a:solidFill>
                  <a:schemeClr val="tx1">
                    <a:lumMod val="90000"/>
                    <a:lumOff val="10000"/>
                  </a:schemeClr>
                </a:solidFill>
              </a:rPr>
              <a:t> Webinar will be delivering by </a:t>
            </a:r>
            <a:r>
              <a:rPr lang="en-US" sz="1600" dirty="0" err="1">
                <a:solidFill>
                  <a:schemeClr val="tx1">
                    <a:lumMod val="90000"/>
                    <a:lumOff val="10000"/>
                  </a:schemeClr>
                </a:solidFill>
              </a:rPr>
              <a:t>ACSAD:</a:t>
            </a:r>
            <a:r>
              <a:rPr lang="en-US" sz="1600" b="1" dirty="0" err="1">
                <a:solidFill>
                  <a:schemeClr val="tx1">
                    <a:lumMod val="90000"/>
                    <a:lumOff val="10000"/>
                  </a:schemeClr>
                </a:solidFill>
              </a:rPr>
              <a:t>Eng.Hiam</a:t>
            </a:r>
            <a:r>
              <a:rPr lang="en-US" sz="1600" b="1" dirty="0">
                <a:solidFill>
                  <a:schemeClr val="tx1">
                    <a:lumMod val="90000"/>
                    <a:lumOff val="10000"/>
                  </a:schemeClr>
                </a:solidFill>
              </a:rPr>
              <a:t> </a:t>
            </a:r>
            <a:r>
              <a:rPr lang="en-US" sz="1600" b="1" dirty="0" err="1">
                <a:solidFill>
                  <a:schemeClr val="tx1">
                    <a:lumMod val="90000"/>
                    <a:lumOff val="10000"/>
                  </a:schemeClr>
                </a:solidFill>
              </a:rPr>
              <a:t>AlAshkar</a:t>
            </a:r>
            <a:r>
              <a:rPr lang="en-US" sz="1600" b="1" dirty="0">
                <a:solidFill>
                  <a:schemeClr val="tx1">
                    <a:lumMod val="90000"/>
                    <a:lumOff val="10000"/>
                  </a:schemeClr>
                </a:solidFill>
              </a:rPr>
              <a:t> </a:t>
            </a:r>
            <a:r>
              <a:rPr lang="en-US" sz="1600" dirty="0">
                <a:solidFill>
                  <a:schemeClr val="tx1">
                    <a:lumMod val="90000"/>
                    <a:lumOff val="10000"/>
                  </a:schemeClr>
                </a:solidFill>
              </a:rPr>
              <a:t>, </a:t>
            </a:r>
            <a:r>
              <a:rPr lang="en-US" sz="1600" b="1" dirty="0" err="1">
                <a:solidFill>
                  <a:schemeClr val="tx1">
                    <a:lumMod val="90000"/>
                    <a:lumOff val="10000"/>
                  </a:schemeClr>
                </a:solidFill>
              </a:rPr>
              <a:t>Eng.Ghazwan</a:t>
            </a:r>
            <a:r>
              <a:rPr lang="en-US" sz="1600" b="1" dirty="0">
                <a:solidFill>
                  <a:schemeClr val="tx1">
                    <a:lumMod val="90000"/>
                    <a:lumOff val="10000"/>
                  </a:schemeClr>
                </a:solidFill>
              </a:rPr>
              <a:t> Naser</a:t>
            </a:r>
            <a:r>
              <a:rPr lang="en-US" sz="1600" dirty="0">
                <a:solidFill>
                  <a:schemeClr val="tx1">
                    <a:lumMod val="90000"/>
                    <a:lumOff val="10000"/>
                  </a:schemeClr>
                </a:solidFill>
              </a:rPr>
              <a:t>.</a:t>
            </a:r>
          </a:p>
          <a:p>
            <a:pPr>
              <a:lnSpc>
                <a:spcPct val="100000"/>
              </a:lnSpc>
              <a:spcBef>
                <a:spcPts val="0"/>
              </a:spcBef>
              <a:spcAft>
                <a:spcPts val="800"/>
              </a:spcAft>
            </a:pPr>
            <a:r>
              <a:rPr lang="en-US" sz="1600" dirty="0">
                <a:solidFill>
                  <a:schemeClr val="tx1">
                    <a:lumMod val="90000"/>
                    <a:lumOff val="10000"/>
                  </a:schemeClr>
                </a:solidFill>
              </a:rPr>
              <a:t>I will respond to lingering inquiries the end of the presentation noting that we will respect the </a:t>
            </a:r>
            <a:r>
              <a:rPr lang="en-US" sz="1600" b="1" dirty="0">
                <a:solidFill>
                  <a:schemeClr val="tx1">
                    <a:lumMod val="90000"/>
                    <a:lumOff val="10000"/>
                  </a:schemeClr>
                </a:solidFill>
              </a:rPr>
              <a:t>one hour mark </a:t>
            </a:r>
            <a:r>
              <a:rPr lang="en-US" sz="1600" dirty="0">
                <a:solidFill>
                  <a:schemeClr val="tx1">
                    <a:lumMod val="90000"/>
                    <a:lumOff val="10000"/>
                  </a:schemeClr>
                </a:solidFill>
              </a:rPr>
              <a:t>for this recorded session. </a:t>
            </a:r>
          </a:p>
          <a:p>
            <a:pPr>
              <a:lnSpc>
                <a:spcPct val="100000"/>
              </a:lnSpc>
              <a:spcBef>
                <a:spcPts val="0"/>
              </a:spcBef>
              <a:spcAft>
                <a:spcPts val="800"/>
              </a:spcAft>
            </a:pPr>
            <a:r>
              <a:rPr lang="en-US" sz="1600" dirty="0">
                <a:solidFill>
                  <a:schemeClr val="tx1">
                    <a:lumMod val="90000"/>
                    <a:lumOff val="10000"/>
                  </a:schemeClr>
                </a:solidFill>
              </a:rPr>
              <a:t>We are then happy to follow-up with you by </a:t>
            </a:r>
            <a:r>
              <a:rPr lang="en-US" sz="1600" b="1" dirty="0">
                <a:solidFill>
                  <a:schemeClr val="tx1">
                    <a:lumMod val="90000"/>
                    <a:lumOff val="10000"/>
                  </a:schemeClr>
                </a:solidFill>
              </a:rPr>
              <a:t>email</a:t>
            </a:r>
            <a:r>
              <a:rPr lang="en-US" sz="1600" i="1" dirty="0">
                <a:solidFill>
                  <a:schemeClr val="tx1">
                    <a:lumMod val="90000"/>
                    <a:lumOff val="10000"/>
                  </a:schemeClr>
                </a:solidFill>
              </a:rPr>
              <a:t> </a:t>
            </a:r>
            <a:r>
              <a:rPr lang="en-US" sz="1600" dirty="0">
                <a:solidFill>
                  <a:schemeClr val="tx1">
                    <a:lumMod val="90000"/>
                    <a:lumOff val="10000"/>
                  </a:schemeClr>
                </a:solidFill>
              </a:rPr>
              <a:t>following the sessions.</a:t>
            </a:r>
          </a:p>
          <a:p>
            <a:pPr>
              <a:lnSpc>
                <a:spcPct val="100000"/>
              </a:lnSpc>
              <a:spcBef>
                <a:spcPts val="0"/>
              </a:spcBef>
              <a:spcAft>
                <a:spcPts val="400"/>
              </a:spcAft>
            </a:pPr>
            <a:r>
              <a:rPr lang="en-GB" sz="1600" dirty="0">
                <a:solidFill>
                  <a:schemeClr val="tx1">
                    <a:lumMod val="90000"/>
                    <a:lumOff val="10000"/>
                  </a:schemeClr>
                </a:solidFill>
              </a:rPr>
              <a:t>So let’s get to it!</a:t>
            </a:r>
          </a:p>
          <a:p>
            <a:pPr marL="0" indent="0">
              <a:buNone/>
            </a:pPr>
            <a:endParaRPr lang="en-US" sz="1800" dirty="0"/>
          </a:p>
        </p:txBody>
      </p:sp>
      <p:sp>
        <p:nvSpPr>
          <p:cNvPr id="3" name="Slide Number Placeholder 2">
            <a:extLst>
              <a:ext uri="{FF2B5EF4-FFF2-40B4-BE49-F238E27FC236}">
                <a16:creationId xmlns:a16="http://schemas.microsoft.com/office/drawing/2014/main" id="{964985E4-2CAC-430C-96E8-19803EDDCB95}"/>
              </a:ext>
            </a:extLst>
          </p:cNvPr>
          <p:cNvSpPr>
            <a:spLocks noGrp="1"/>
          </p:cNvSpPr>
          <p:nvPr>
            <p:ph type="sldNum" sz="quarter" idx="4"/>
          </p:nvPr>
        </p:nvSpPr>
        <p:spPr/>
        <p:txBody>
          <a:bodyPr/>
          <a:lstStyle/>
          <a:p>
            <a:fld id="{927968B9-F71B-4241-9647-2B023690AF84}" type="slidenum">
              <a:rPr lang="en-US" smtClean="0"/>
              <a:t>3</a:t>
            </a:fld>
            <a:endParaRPr lang="en-US" dirty="0"/>
          </a:p>
        </p:txBody>
      </p:sp>
      <p:sp>
        <p:nvSpPr>
          <p:cNvPr id="4" name="Rectangle 2">
            <a:extLst>
              <a:ext uri="{FF2B5EF4-FFF2-40B4-BE49-F238E27FC236}">
                <a16:creationId xmlns:a16="http://schemas.microsoft.com/office/drawing/2014/main" id="{E8B3841C-D4F7-4A55-8850-51B87E70BE97}"/>
              </a:ext>
            </a:extLst>
          </p:cNvPr>
          <p:cNvSpPr txBox="1">
            <a:spLocks noChangeArrowheads="1"/>
          </p:cNvSpPr>
          <p:nvPr/>
        </p:nvSpPr>
        <p:spPr>
          <a:xfrm>
            <a:off x="984202" y="331470"/>
            <a:ext cx="8159797" cy="62873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600" b="1" dirty="0">
                <a:solidFill>
                  <a:schemeClr val="bg1"/>
                </a:solidFill>
                <a:latin typeface="Arial" pitchFamily="34" charset="0"/>
                <a:cs typeface="Arial" pitchFamily="34" charset="0"/>
              </a:rPr>
              <a:t>Live Event Guidance for Participants</a:t>
            </a:r>
          </a:p>
        </p:txBody>
      </p:sp>
      <p:pic>
        <p:nvPicPr>
          <p:cNvPr id="6" name="Picture 5">
            <a:extLst>
              <a:ext uri="{FF2B5EF4-FFF2-40B4-BE49-F238E27FC236}">
                <a16:creationId xmlns:a16="http://schemas.microsoft.com/office/drawing/2014/main" id="{BCDE7E2B-9A82-4846-8633-8768BED207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71908" y="2397322"/>
            <a:ext cx="1068892" cy="1327174"/>
          </a:xfrm>
          <a:prstGeom prst="rect">
            <a:avLst/>
          </a:prstGeom>
        </p:spPr>
      </p:pic>
      <p:sp>
        <p:nvSpPr>
          <p:cNvPr id="8" name="Content Placeholder 1">
            <a:extLst>
              <a:ext uri="{FF2B5EF4-FFF2-40B4-BE49-F238E27FC236}">
                <a16:creationId xmlns:a16="http://schemas.microsoft.com/office/drawing/2014/main" id="{B315CD74-3D09-471C-BA79-B6D46700BAE1}"/>
              </a:ext>
            </a:extLst>
          </p:cNvPr>
          <p:cNvSpPr txBox="1">
            <a:spLocks/>
          </p:cNvSpPr>
          <p:nvPr/>
        </p:nvSpPr>
        <p:spPr>
          <a:xfrm>
            <a:off x="48860" y="1188442"/>
            <a:ext cx="9095139" cy="1125679"/>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spcAft>
                <a:spcPts val="300"/>
              </a:spcAft>
            </a:pPr>
            <a:r>
              <a:rPr lang="en-US" sz="2600" dirty="0">
                <a:solidFill>
                  <a:schemeClr val="tx1">
                    <a:lumMod val="90000"/>
                    <a:lumOff val="10000"/>
                  </a:schemeClr>
                </a:solidFill>
              </a:rPr>
              <a:t>Webinar webpage provides: PPT </a:t>
            </a:r>
            <a:r>
              <a:rPr lang="en-US" sz="2600" b="1" dirty="0">
                <a:solidFill>
                  <a:schemeClr val="tx1">
                    <a:lumMod val="90000"/>
                    <a:lumOff val="10000"/>
                  </a:schemeClr>
                </a:solidFill>
              </a:rPr>
              <a:t>handouts in English and Arabic</a:t>
            </a:r>
            <a:r>
              <a:rPr lang="en-US" sz="2600" dirty="0">
                <a:solidFill>
                  <a:schemeClr val="tx1">
                    <a:lumMod val="90000"/>
                    <a:lumOff val="10000"/>
                  </a:schemeClr>
                </a:solidFill>
              </a:rPr>
              <a:t> for each module, the                 link to </a:t>
            </a:r>
            <a:r>
              <a:rPr lang="en-US" sz="2600" b="1" dirty="0">
                <a:solidFill>
                  <a:schemeClr val="tx1">
                    <a:lumMod val="90000"/>
                    <a:lumOff val="10000"/>
                  </a:schemeClr>
                </a:solidFill>
              </a:rPr>
              <a:t>live event</a:t>
            </a:r>
            <a:r>
              <a:rPr lang="en-US" sz="2600" dirty="0">
                <a:solidFill>
                  <a:schemeClr val="tx1">
                    <a:lumMod val="90000"/>
                    <a:lumOff val="10000"/>
                  </a:schemeClr>
                </a:solidFill>
              </a:rPr>
              <a:t> (posted the morning of the live session) &amp; </a:t>
            </a:r>
            <a:r>
              <a:rPr lang="en-US" sz="2600" b="1" dirty="0">
                <a:solidFill>
                  <a:schemeClr val="tx1">
                    <a:lumMod val="90000"/>
                    <a:lumOff val="10000"/>
                  </a:schemeClr>
                </a:solidFill>
              </a:rPr>
              <a:t>recordings</a:t>
            </a:r>
            <a:r>
              <a:rPr lang="en-US" sz="2600" dirty="0">
                <a:solidFill>
                  <a:schemeClr val="tx1">
                    <a:lumMod val="90000"/>
                    <a:lumOff val="10000"/>
                  </a:schemeClr>
                </a:solidFill>
              </a:rPr>
              <a:t> following each session.</a:t>
            </a:r>
          </a:p>
          <a:p>
            <a:pPr marL="0" indent="0" algn="ctr">
              <a:lnSpc>
                <a:spcPct val="120000"/>
              </a:lnSpc>
              <a:spcBef>
                <a:spcPts val="600"/>
              </a:spcBef>
              <a:buFont typeface="Arial" panose="020B0604020202020204" pitchFamily="34" charset="0"/>
              <a:buNone/>
            </a:pPr>
            <a:r>
              <a:rPr lang="en-US" sz="3200" b="1" dirty="0">
                <a:solidFill>
                  <a:schemeClr val="accent5">
                    <a:lumMod val="75000"/>
                  </a:schemeClr>
                </a:solidFill>
              </a:rPr>
              <a:t>www.unescwa.org/RICCAR-webinar-climate-change-GIS</a:t>
            </a:r>
          </a:p>
          <a:p>
            <a:endParaRPr lang="en-US" dirty="0"/>
          </a:p>
        </p:txBody>
      </p:sp>
      <p:pic>
        <p:nvPicPr>
          <p:cNvPr id="9" name="Picture 8">
            <a:extLst>
              <a:ext uri="{FF2B5EF4-FFF2-40B4-BE49-F238E27FC236}">
                <a16:creationId xmlns:a16="http://schemas.microsoft.com/office/drawing/2014/main" id="{6C16A332-B471-40D9-80A7-749D404D56A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45692" y="5210095"/>
            <a:ext cx="1095108" cy="1350974"/>
          </a:xfrm>
          <a:prstGeom prst="rect">
            <a:avLst/>
          </a:prstGeom>
        </p:spPr>
      </p:pic>
      <p:pic>
        <p:nvPicPr>
          <p:cNvPr id="11" name="Picture 10">
            <a:extLst>
              <a:ext uri="{FF2B5EF4-FFF2-40B4-BE49-F238E27FC236}">
                <a16:creationId xmlns:a16="http://schemas.microsoft.com/office/drawing/2014/main" id="{98EE4FC0-C3B4-4773-B95F-200EF116B90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856619" y="3807697"/>
            <a:ext cx="1105898" cy="1356568"/>
          </a:xfrm>
          <a:prstGeom prst="rect">
            <a:avLst/>
          </a:prstGeom>
        </p:spPr>
      </p:pic>
    </p:spTree>
    <p:extLst>
      <p:ext uri="{BB962C8B-B14F-4D97-AF65-F5344CB8AC3E}">
        <p14:creationId xmlns:p14="http://schemas.microsoft.com/office/powerpoint/2010/main" val="808603778"/>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75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927968B9-F71B-4241-9647-2B023690AF84}" type="slidenum">
              <a:rPr lang="en-US" smtClean="0"/>
              <a:t>30</a:t>
            </a:fld>
            <a:endParaRPr lang="en-US" dirty="0"/>
          </a:p>
        </p:txBody>
      </p:sp>
      <p:sp>
        <p:nvSpPr>
          <p:cNvPr id="4" name="Rectangle 2">
            <a:extLst>
              <a:ext uri="{FF2B5EF4-FFF2-40B4-BE49-F238E27FC236}">
                <a16:creationId xmlns:a16="http://schemas.microsoft.com/office/drawing/2014/main" id="{2312C5E2-783F-472C-956A-545EA5D2506C}"/>
              </a:ext>
            </a:extLst>
          </p:cNvPr>
          <p:cNvSpPr txBox="1">
            <a:spLocks noChangeArrowheads="1"/>
          </p:cNvSpPr>
          <p:nvPr/>
        </p:nvSpPr>
        <p:spPr>
          <a:xfrm>
            <a:off x="1047059" y="210622"/>
            <a:ext cx="8096941" cy="5984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100" b="1" dirty="0">
                <a:solidFill>
                  <a:schemeClr val="bg1"/>
                </a:solidFill>
                <a:latin typeface="Arial" pitchFamily="34" charset="0"/>
                <a:cs typeface="Arial" pitchFamily="34" charset="0"/>
              </a:rPr>
              <a:t> </a:t>
            </a:r>
            <a:r>
              <a:rPr lang="en-US" sz="3200" b="1" dirty="0">
                <a:solidFill>
                  <a:schemeClr val="bg1"/>
                </a:solidFill>
                <a:latin typeface="+mn-lt"/>
                <a:cs typeface="Arial" pitchFamily="34" charset="0"/>
              </a:rPr>
              <a:t>Maximum length of dry spell (CDD)</a:t>
            </a:r>
            <a:endParaRPr lang="en-US" sz="3600" b="1" dirty="0">
              <a:solidFill>
                <a:schemeClr val="bg1"/>
              </a:solidFill>
              <a:latin typeface="+mn-lt"/>
              <a:cs typeface="Arial" pitchFamily="34" charset="0"/>
            </a:endParaRPr>
          </a:p>
        </p:txBody>
      </p:sp>
      <p:pic>
        <p:nvPicPr>
          <p:cNvPr id="4098"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2885" r="4037" b="8024"/>
          <a:stretch/>
        </p:blipFill>
        <p:spPr bwMode="auto">
          <a:xfrm>
            <a:off x="0" y="1376559"/>
            <a:ext cx="9138652" cy="4663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ruta 6">
            <a:extLst>
              <a:ext uri="{FF2B5EF4-FFF2-40B4-BE49-F238E27FC236}">
                <a16:creationId xmlns:a16="http://schemas.microsoft.com/office/drawing/2014/main" id="{E3893FB2-D162-4E1C-965D-119D5523149D}"/>
              </a:ext>
            </a:extLst>
          </p:cNvPr>
          <p:cNvSpPr txBox="1"/>
          <p:nvPr/>
        </p:nvSpPr>
        <p:spPr>
          <a:xfrm>
            <a:off x="173908" y="6091163"/>
            <a:ext cx="2821606" cy="276999"/>
          </a:xfrm>
          <a:prstGeom prst="rect">
            <a:avLst/>
          </a:prstGeom>
          <a:noFill/>
        </p:spPr>
        <p:txBody>
          <a:bodyPr wrap="none" rtlCol="0">
            <a:spAutoFit/>
          </a:bodyPr>
          <a:lstStyle/>
          <a:p>
            <a:r>
              <a:rPr lang="sv-SE" sz="1200" dirty="0">
                <a:solidFill>
                  <a:schemeClr val="accent1">
                    <a:lumMod val="50000"/>
                  </a:schemeClr>
                </a:solidFill>
              </a:rPr>
              <a:t>From RICCAR RCM ensemble outputs</a:t>
            </a:r>
          </a:p>
        </p:txBody>
      </p:sp>
    </p:spTree>
    <p:extLst>
      <p:ext uri="{BB962C8B-B14F-4D97-AF65-F5344CB8AC3E}">
        <p14:creationId xmlns:p14="http://schemas.microsoft.com/office/powerpoint/2010/main" val="1866413922"/>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7DFE21-FE27-4DEE-B723-1A0E2F99B470}"/>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2400047" y="1618469"/>
            <a:ext cx="5243562" cy="4454769"/>
          </a:xfrm>
          <a:prstGeom prst="rect">
            <a:avLst/>
          </a:prstGeom>
          <a:noFill/>
        </p:spPr>
      </p:pic>
      <p:sp>
        <p:nvSpPr>
          <p:cNvPr id="5" name="Title 1">
            <a:extLst>
              <a:ext uri="{FF2B5EF4-FFF2-40B4-BE49-F238E27FC236}">
                <a16:creationId xmlns:a16="http://schemas.microsoft.com/office/drawing/2014/main" id="{1E8FA654-14EC-4B29-A7D7-1638C9275160}"/>
              </a:ext>
            </a:extLst>
          </p:cNvPr>
          <p:cNvSpPr txBox="1">
            <a:spLocks/>
          </p:cNvSpPr>
          <p:nvPr/>
        </p:nvSpPr>
        <p:spPr bwMode="auto">
          <a:xfrm>
            <a:off x="911004" y="189060"/>
            <a:ext cx="8482149" cy="703385"/>
          </a:xfrm>
          <a:prstGeom prst="rect">
            <a:avLst/>
          </a:prstGeom>
          <a:noFill/>
          <a:ln w="9525">
            <a:noFill/>
            <a:miter lim="800000"/>
            <a:headEnd/>
            <a:tailEnd/>
          </a:ln>
        </p:spPr>
        <p:txBody>
          <a:bodyPr vert="horz" wrap="square" lIns="70338" tIns="35169" rIns="70338" bIns="3516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defTabSz="703356">
              <a:defRPr/>
            </a:pPr>
            <a:r>
              <a:rPr lang="en-US" sz="2800" b="1" kern="0" dirty="0">
                <a:solidFill>
                  <a:srgbClr val="FFFFFF"/>
                </a:solidFill>
                <a:latin typeface="+mn-lt"/>
                <a:cs typeface="Arial" pitchFamily="34" charset="0"/>
              </a:rPr>
              <a:t>Regional Climate Modelling to </a:t>
            </a:r>
          </a:p>
          <a:p>
            <a:pPr defTabSz="703356">
              <a:defRPr/>
            </a:pPr>
            <a:r>
              <a:rPr lang="en-US" sz="2800" b="1" kern="0" dirty="0">
                <a:solidFill>
                  <a:srgbClr val="FFFFFF"/>
                </a:solidFill>
                <a:latin typeface="+mn-lt"/>
                <a:cs typeface="Arial" pitchFamily="34" charset="0"/>
              </a:rPr>
              <a:t>Hydrological Modelling </a:t>
            </a:r>
          </a:p>
        </p:txBody>
      </p:sp>
      <p:pic>
        <p:nvPicPr>
          <p:cNvPr id="6" name="Picture 2" descr="G:\gcm.gif">
            <a:extLst>
              <a:ext uri="{FF2B5EF4-FFF2-40B4-BE49-F238E27FC236}">
                <a16:creationId xmlns:a16="http://schemas.microsoft.com/office/drawing/2014/main" id="{A9D6ACCB-65D6-425B-A2C4-0511D985CD86}"/>
              </a:ext>
            </a:extLst>
          </p:cNvPr>
          <p:cNvPicPr>
            <a:picLocks noChangeAspect="1" noChangeArrowheads="1"/>
          </p:cNvPicPr>
          <p:nvPr/>
        </p:nvPicPr>
        <p:blipFill>
          <a:blip r:embed="rId4" r:link="rId5" cstate="email">
            <a:extLst>
              <a:ext uri="{28A0092B-C50C-407E-A947-70E740481C1C}">
                <a14:useLocalDpi xmlns:a14="http://schemas.microsoft.com/office/drawing/2010/main"/>
              </a:ext>
            </a:extLst>
          </a:blip>
          <a:srcRect l="11552" t="13226" r="11552" b="13226"/>
          <a:stretch>
            <a:fillRect/>
          </a:stretch>
        </p:blipFill>
        <p:spPr bwMode="auto">
          <a:xfrm>
            <a:off x="1223362" y="2286440"/>
            <a:ext cx="920240" cy="891877"/>
          </a:xfrm>
          <a:prstGeom prst="rect">
            <a:avLst/>
          </a:prstGeom>
          <a:noFill/>
          <a:ln w="9525">
            <a:noFill/>
            <a:miter lim="800000"/>
            <a:headEnd/>
            <a:tailEnd/>
          </a:ln>
        </p:spPr>
      </p:pic>
      <p:pic>
        <p:nvPicPr>
          <p:cNvPr id="7" name="Picture 2" descr="G:\gcm.gif">
            <a:extLst>
              <a:ext uri="{FF2B5EF4-FFF2-40B4-BE49-F238E27FC236}">
                <a16:creationId xmlns:a16="http://schemas.microsoft.com/office/drawing/2014/main" id="{50C0021A-CEE2-4DE9-A88D-BDC59D204711}"/>
              </a:ext>
            </a:extLst>
          </p:cNvPr>
          <p:cNvPicPr>
            <a:picLocks noChangeAspect="1" noChangeArrowheads="1"/>
          </p:cNvPicPr>
          <p:nvPr/>
        </p:nvPicPr>
        <p:blipFill>
          <a:blip r:embed="rId4" r:link="rId5" cstate="email">
            <a:extLst>
              <a:ext uri="{28A0092B-C50C-407E-A947-70E740481C1C}">
                <a14:useLocalDpi xmlns:a14="http://schemas.microsoft.com/office/drawing/2010/main"/>
              </a:ext>
            </a:extLst>
          </a:blip>
          <a:srcRect l="11552" t="13226" r="11552" b="13226"/>
          <a:stretch>
            <a:fillRect/>
          </a:stretch>
        </p:blipFill>
        <p:spPr bwMode="auto">
          <a:xfrm>
            <a:off x="1223362" y="3387486"/>
            <a:ext cx="920240" cy="891877"/>
          </a:xfrm>
          <a:prstGeom prst="rect">
            <a:avLst/>
          </a:prstGeom>
          <a:noFill/>
          <a:ln w="9525">
            <a:noFill/>
            <a:miter lim="800000"/>
            <a:headEnd/>
            <a:tailEnd/>
          </a:ln>
        </p:spPr>
      </p:pic>
      <p:pic>
        <p:nvPicPr>
          <p:cNvPr id="8" name="Picture 2" descr="G:\gcm.gif">
            <a:extLst>
              <a:ext uri="{FF2B5EF4-FFF2-40B4-BE49-F238E27FC236}">
                <a16:creationId xmlns:a16="http://schemas.microsoft.com/office/drawing/2014/main" id="{2D627F40-2FF5-4B97-BFFE-B4FB98B73CB0}"/>
              </a:ext>
            </a:extLst>
          </p:cNvPr>
          <p:cNvPicPr>
            <a:picLocks noChangeAspect="1" noChangeArrowheads="1"/>
          </p:cNvPicPr>
          <p:nvPr/>
        </p:nvPicPr>
        <p:blipFill>
          <a:blip r:embed="rId4" r:link="rId5" cstate="email">
            <a:extLst>
              <a:ext uri="{28A0092B-C50C-407E-A947-70E740481C1C}">
                <a14:useLocalDpi xmlns:a14="http://schemas.microsoft.com/office/drawing/2010/main"/>
              </a:ext>
            </a:extLst>
          </a:blip>
          <a:srcRect l="11552" t="13226" r="11552" b="13226"/>
          <a:stretch>
            <a:fillRect/>
          </a:stretch>
        </p:blipFill>
        <p:spPr bwMode="auto">
          <a:xfrm>
            <a:off x="1223362" y="4513825"/>
            <a:ext cx="920240" cy="891877"/>
          </a:xfrm>
          <a:prstGeom prst="rect">
            <a:avLst/>
          </a:prstGeom>
          <a:noFill/>
          <a:ln w="9525">
            <a:noFill/>
            <a:miter lim="800000"/>
            <a:headEnd/>
            <a:tailEnd/>
          </a:ln>
        </p:spPr>
      </p:pic>
      <p:sp>
        <p:nvSpPr>
          <p:cNvPr id="9" name="Text Box 44">
            <a:extLst>
              <a:ext uri="{FF2B5EF4-FFF2-40B4-BE49-F238E27FC236}">
                <a16:creationId xmlns:a16="http://schemas.microsoft.com/office/drawing/2014/main" id="{1D5C9A51-5E41-4961-A651-91E66B04C9E6}"/>
              </a:ext>
            </a:extLst>
          </p:cNvPr>
          <p:cNvSpPr txBox="1">
            <a:spLocks noChangeArrowheads="1"/>
          </p:cNvSpPr>
          <p:nvPr/>
        </p:nvSpPr>
        <p:spPr bwMode="auto">
          <a:xfrm>
            <a:off x="1205756" y="1758902"/>
            <a:ext cx="937846" cy="426271"/>
          </a:xfrm>
          <a:prstGeom prst="rect">
            <a:avLst/>
          </a:prstGeom>
          <a:noFill/>
          <a:ln w="9525">
            <a:noFill/>
            <a:miter lim="800000"/>
            <a:headEnd/>
            <a:tailEnd/>
          </a:ln>
        </p:spPr>
        <p:txBody>
          <a:bodyPr wrap="square" lIns="0" tIns="0" rIns="0" bIns="0">
            <a:spAutoFit/>
          </a:bodyPr>
          <a:lstStyle/>
          <a:p>
            <a:pPr algn="ctr" defTabSz="703356" fontAlgn="base">
              <a:spcBef>
                <a:spcPct val="0"/>
              </a:spcBef>
              <a:spcAft>
                <a:spcPct val="0"/>
              </a:spcAft>
            </a:pPr>
            <a:r>
              <a:rPr lang="en-CA" sz="1385" b="1" dirty="0">
                <a:solidFill>
                  <a:srgbClr val="3333FF"/>
                </a:solidFill>
                <a:latin typeface="Arial" pitchFamily="34" charset="0"/>
                <a:cs typeface="Arial" pitchFamily="34" charset="0"/>
              </a:rPr>
              <a:t>Different GCMs</a:t>
            </a:r>
          </a:p>
        </p:txBody>
      </p:sp>
      <p:sp>
        <p:nvSpPr>
          <p:cNvPr id="10" name="Rectangle 9">
            <a:extLst>
              <a:ext uri="{FF2B5EF4-FFF2-40B4-BE49-F238E27FC236}">
                <a16:creationId xmlns:a16="http://schemas.microsoft.com/office/drawing/2014/main" id="{95EC9F05-887D-4D43-87C4-02C6257E07CA}"/>
              </a:ext>
            </a:extLst>
          </p:cNvPr>
          <p:cNvSpPr/>
          <p:nvPr/>
        </p:nvSpPr>
        <p:spPr>
          <a:xfrm>
            <a:off x="1205756" y="5627517"/>
            <a:ext cx="1132041" cy="305468"/>
          </a:xfrm>
          <a:prstGeom prst="rect">
            <a:avLst/>
          </a:prstGeom>
          <a:noFill/>
        </p:spPr>
        <p:txBody>
          <a:bodyPr wrap="none">
            <a:spAutoFit/>
          </a:bodyPr>
          <a:lstStyle/>
          <a:p>
            <a:pPr defTabSz="703356" fontAlgn="base">
              <a:spcBef>
                <a:spcPct val="0"/>
              </a:spcBef>
              <a:spcAft>
                <a:spcPct val="0"/>
              </a:spcAft>
            </a:pPr>
            <a:r>
              <a:rPr lang="en-US" sz="1385" b="1" dirty="0">
                <a:solidFill>
                  <a:srgbClr val="000000"/>
                </a:solidFill>
                <a:latin typeface="Arial" pitchFamily="34" charset="0"/>
                <a:cs typeface="Arial" pitchFamily="34" charset="0"/>
              </a:rPr>
              <a:t>Same RCP </a:t>
            </a:r>
          </a:p>
        </p:txBody>
      </p:sp>
      <p:sp>
        <p:nvSpPr>
          <p:cNvPr id="11" name="Text Box 45">
            <a:extLst>
              <a:ext uri="{FF2B5EF4-FFF2-40B4-BE49-F238E27FC236}">
                <a16:creationId xmlns:a16="http://schemas.microsoft.com/office/drawing/2014/main" id="{29F2789C-0B54-4AD8-9366-A3801B6099A4}"/>
              </a:ext>
            </a:extLst>
          </p:cNvPr>
          <p:cNvSpPr txBox="1">
            <a:spLocks noChangeArrowheads="1"/>
          </p:cNvSpPr>
          <p:nvPr/>
        </p:nvSpPr>
        <p:spPr bwMode="auto">
          <a:xfrm>
            <a:off x="2436679" y="3048440"/>
            <a:ext cx="1055077" cy="216662"/>
          </a:xfrm>
          <a:prstGeom prst="rect">
            <a:avLst/>
          </a:prstGeom>
          <a:noFill/>
          <a:ln w="9525">
            <a:noFill/>
            <a:miter lim="800000"/>
            <a:headEnd/>
            <a:tailEnd/>
          </a:ln>
        </p:spPr>
        <p:txBody>
          <a:bodyPr wrap="square">
            <a:spAutoFit/>
          </a:bodyPr>
          <a:lstStyle/>
          <a:p>
            <a:pPr defTabSz="703356" fontAlgn="base">
              <a:spcBef>
                <a:spcPct val="0"/>
              </a:spcBef>
              <a:spcAft>
                <a:spcPct val="0"/>
              </a:spcAft>
            </a:pPr>
            <a:r>
              <a:rPr lang="en-CA" sz="808" b="1" dirty="0">
                <a:solidFill>
                  <a:srgbClr val="000000"/>
                </a:solidFill>
                <a:latin typeface="Arial" pitchFamily="34" charset="0"/>
                <a:cs typeface="Arial" pitchFamily="34" charset="0"/>
              </a:rPr>
              <a:t>300 km x 300 km</a:t>
            </a:r>
          </a:p>
        </p:txBody>
      </p:sp>
      <p:sp>
        <p:nvSpPr>
          <p:cNvPr id="12" name="Left-Right Arrow 15">
            <a:extLst>
              <a:ext uri="{FF2B5EF4-FFF2-40B4-BE49-F238E27FC236}">
                <a16:creationId xmlns:a16="http://schemas.microsoft.com/office/drawing/2014/main" id="{CDA1563F-E712-46A3-B641-9D2C9F5B2B7E}"/>
              </a:ext>
            </a:extLst>
          </p:cNvPr>
          <p:cNvSpPr/>
          <p:nvPr/>
        </p:nvSpPr>
        <p:spPr>
          <a:xfrm>
            <a:off x="3550372" y="2403671"/>
            <a:ext cx="351692" cy="175846"/>
          </a:xfrm>
          <a:prstGeom prst="leftRightArrow">
            <a:avLst/>
          </a:prstGeom>
          <a:solidFill>
            <a:srgbClr val="BBE0E3"/>
          </a:solidFill>
          <a:ln w="25400" cap="flat" cmpd="sng" algn="ctr">
            <a:solidFill>
              <a:srgbClr val="BBE0E3">
                <a:shade val="50000"/>
              </a:srgbClr>
            </a:solidFill>
            <a:prstDash val="solid"/>
          </a:ln>
          <a:effectLst/>
        </p:spPr>
        <p:txBody>
          <a:bodyPr rtlCol="0" anchor="ctr"/>
          <a:lstStyle/>
          <a:p>
            <a:pPr algn="ctr" defTabSz="703356" fontAlgn="base">
              <a:spcBef>
                <a:spcPct val="0"/>
              </a:spcBef>
              <a:spcAft>
                <a:spcPct val="0"/>
              </a:spcAft>
              <a:defRPr/>
            </a:pPr>
            <a:endParaRPr lang="en-US" sz="1385" kern="0" dirty="0">
              <a:solidFill>
                <a:srgbClr val="FFFFFF"/>
              </a:solidFill>
              <a:latin typeface="Arial" pitchFamily="34" charset="0"/>
              <a:cs typeface="Arial" pitchFamily="34" charset="0"/>
            </a:endParaRPr>
          </a:p>
        </p:txBody>
      </p:sp>
      <p:sp>
        <p:nvSpPr>
          <p:cNvPr id="13" name="Round Diagonal Corner Rectangle 16">
            <a:extLst>
              <a:ext uri="{FF2B5EF4-FFF2-40B4-BE49-F238E27FC236}">
                <a16:creationId xmlns:a16="http://schemas.microsoft.com/office/drawing/2014/main" id="{02367F59-0EF9-4C2E-841C-FE31E32A228C}"/>
              </a:ext>
            </a:extLst>
          </p:cNvPr>
          <p:cNvSpPr/>
          <p:nvPr/>
        </p:nvSpPr>
        <p:spPr>
          <a:xfrm>
            <a:off x="2521445" y="3458748"/>
            <a:ext cx="970311" cy="1172308"/>
          </a:xfrm>
          <a:prstGeom prst="round2DiagRect">
            <a:avLst/>
          </a:prstGeom>
          <a:solidFill>
            <a:srgbClr val="CCFF99"/>
          </a:solidFill>
          <a:ln w="25400" cap="flat" cmpd="sng" algn="ctr">
            <a:solidFill>
              <a:srgbClr val="BBE0E3">
                <a:shade val="50000"/>
              </a:srgbClr>
            </a:solidFill>
            <a:prstDash val="solid"/>
          </a:ln>
          <a:effectLst/>
        </p:spPr>
        <p:txBody>
          <a:bodyPr rtlCol="0" anchor="ctr"/>
          <a:lstStyle/>
          <a:p>
            <a:pPr algn="ctr" defTabSz="703356" fontAlgn="base">
              <a:spcBef>
                <a:spcPct val="0"/>
              </a:spcBef>
              <a:spcAft>
                <a:spcPct val="0"/>
              </a:spcAft>
              <a:defRPr/>
            </a:pPr>
            <a:r>
              <a:rPr lang="en-US" sz="900" b="1" i="1" u="sng" kern="0" dirty="0">
                <a:solidFill>
                  <a:srgbClr val="2D2D8A">
                    <a:lumMod val="75000"/>
                  </a:srgbClr>
                </a:solidFill>
                <a:latin typeface="Arial" pitchFamily="34" charset="0"/>
                <a:cs typeface="Arial" pitchFamily="34" charset="0"/>
              </a:rPr>
              <a:t>Ensembles </a:t>
            </a:r>
            <a:r>
              <a:rPr lang="en-US" sz="900" b="1" i="1" kern="0" dirty="0">
                <a:solidFill>
                  <a:srgbClr val="2D2D8A">
                    <a:lumMod val="75000"/>
                  </a:srgbClr>
                </a:solidFill>
                <a:latin typeface="Arial" pitchFamily="34" charset="0"/>
                <a:cs typeface="Arial" pitchFamily="34" charset="0"/>
              </a:rPr>
              <a:t>used to reduce uncertainty  at level of RCMs &amp; RHMs</a:t>
            </a:r>
          </a:p>
        </p:txBody>
      </p:sp>
      <p:sp>
        <p:nvSpPr>
          <p:cNvPr id="14" name="Round Diagonal Corner Rectangle 17">
            <a:extLst>
              <a:ext uri="{FF2B5EF4-FFF2-40B4-BE49-F238E27FC236}">
                <a16:creationId xmlns:a16="http://schemas.microsoft.com/office/drawing/2014/main" id="{4CCAD574-7B4B-45EE-8B2F-3B1BDE14B5C3}"/>
              </a:ext>
            </a:extLst>
          </p:cNvPr>
          <p:cNvSpPr/>
          <p:nvPr/>
        </p:nvSpPr>
        <p:spPr>
          <a:xfrm>
            <a:off x="2521445" y="4689671"/>
            <a:ext cx="879231" cy="1289538"/>
          </a:xfrm>
          <a:prstGeom prst="round2DiagRect">
            <a:avLst/>
          </a:prstGeom>
          <a:solidFill>
            <a:srgbClr val="CCFF99"/>
          </a:solidFill>
          <a:ln w="25400" cap="flat" cmpd="sng" algn="ctr">
            <a:solidFill>
              <a:srgbClr val="BBE0E3">
                <a:shade val="50000"/>
              </a:srgbClr>
            </a:solidFill>
            <a:prstDash val="solid"/>
          </a:ln>
          <a:effectLst/>
        </p:spPr>
        <p:txBody>
          <a:bodyPr rtlCol="0" anchor="ctr"/>
          <a:lstStyle/>
          <a:p>
            <a:pPr algn="ctr" defTabSz="703356" fontAlgn="base">
              <a:spcBef>
                <a:spcPct val="0"/>
              </a:spcBef>
              <a:spcAft>
                <a:spcPct val="0"/>
              </a:spcAft>
              <a:defRPr/>
            </a:pPr>
            <a:r>
              <a:rPr lang="en-US" sz="900" b="1" i="1" kern="0" dirty="0">
                <a:solidFill>
                  <a:srgbClr val="2D2D8A">
                    <a:lumMod val="75000"/>
                  </a:srgbClr>
                </a:solidFill>
                <a:latin typeface="Arial" pitchFamily="34" charset="0"/>
                <a:cs typeface="Arial" pitchFamily="34" charset="0"/>
              </a:rPr>
              <a:t>Ensembles aggregate findings of </a:t>
            </a:r>
            <a:r>
              <a:rPr lang="en-US" sz="900" b="1" i="1" u="sng" kern="0" dirty="0">
                <a:solidFill>
                  <a:srgbClr val="2D2D8A">
                    <a:lumMod val="75000"/>
                  </a:srgbClr>
                </a:solidFill>
                <a:latin typeface="Arial" pitchFamily="34" charset="0"/>
                <a:cs typeface="Arial" pitchFamily="34" charset="0"/>
              </a:rPr>
              <a:t>different </a:t>
            </a:r>
            <a:r>
              <a:rPr lang="en-US" sz="900" b="1" i="1" kern="0" dirty="0">
                <a:solidFill>
                  <a:srgbClr val="2D2D8A">
                    <a:lumMod val="75000"/>
                  </a:srgbClr>
                </a:solidFill>
                <a:latin typeface="Arial" pitchFamily="34" charset="0"/>
                <a:cs typeface="Arial" pitchFamily="34" charset="0"/>
              </a:rPr>
              <a:t>RCMs &amp; RHMs applied for same RCP &amp; Domain</a:t>
            </a:r>
          </a:p>
        </p:txBody>
      </p:sp>
      <p:sp>
        <p:nvSpPr>
          <p:cNvPr id="2" name="Rectangle 1">
            <a:extLst>
              <a:ext uri="{FF2B5EF4-FFF2-40B4-BE49-F238E27FC236}">
                <a16:creationId xmlns:a16="http://schemas.microsoft.com/office/drawing/2014/main" id="{A05BE19F-D5C5-432A-AFD4-493518D52405}"/>
              </a:ext>
            </a:extLst>
          </p:cNvPr>
          <p:cNvSpPr/>
          <p:nvPr/>
        </p:nvSpPr>
        <p:spPr>
          <a:xfrm>
            <a:off x="7714248" y="2052937"/>
            <a:ext cx="1274274" cy="1526888"/>
          </a:xfrm>
          <a:prstGeom prst="rect">
            <a:avLst/>
          </a:prstGeom>
          <a:solidFill>
            <a:srgbClr val="00B0F0"/>
          </a:solidFill>
          <a:ln>
            <a:solidFill>
              <a:srgbClr val="4478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1308" b="1" dirty="0">
                <a:solidFill>
                  <a:schemeClr val="bg1"/>
                </a:solidFill>
              </a:rPr>
              <a:t>VIC</a:t>
            </a:r>
          </a:p>
          <a:p>
            <a:pPr algn="ctr">
              <a:lnSpc>
                <a:spcPct val="130000"/>
              </a:lnSpc>
            </a:pPr>
            <a:r>
              <a:rPr lang="en-US" sz="1308" b="1" dirty="0">
                <a:solidFill>
                  <a:schemeClr val="bg1"/>
                </a:solidFill>
              </a:rPr>
              <a:t>HYPE</a:t>
            </a:r>
          </a:p>
          <a:p>
            <a:pPr algn="ctr">
              <a:lnSpc>
                <a:spcPct val="130000"/>
              </a:lnSpc>
            </a:pPr>
            <a:r>
              <a:rPr lang="en-US" sz="1308" b="1" dirty="0">
                <a:solidFill>
                  <a:schemeClr val="bg1"/>
                </a:solidFill>
              </a:rPr>
              <a:t>HEC-HMS</a:t>
            </a:r>
          </a:p>
          <a:p>
            <a:pPr algn="ctr">
              <a:lnSpc>
                <a:spcPct val="130000"/>
              </a:lnSpc>
            </a:pPr>
            <a:r>
              <a:rPr lang="en-US" sz="1308" b="1" dirty="0">
                <a:solidFill>
                  <a:schemeClr val="bg1"/>
                </a:solidFill>
              </a:rPr>
              <a:t>Models Used</a:t>
            </a:r>
          </a:p>
        </p:txBody>
      </p:sp>
      <p:sp>
        <p:nvSpPr>
          <p:cNvPr id="16" name="Rectangle 15">
            <a:extLst>
              <a:ext uri="{FF2B5EF4-FFF2-40B4-BE49-F238E27FC236}">
                <a16:creationId xmlns:a16="http://schemas.microsoft.com/office/drawing/2014/main" id="{59E69C9C-812E-4479-8C7A-41EC89188D5A}"/>
              </a:ext>
            </a:extLst>
          </p:cNvPr>
          <p:cNvSpPr/>
          <p:nvPr/>
        </p:nvSpPr>
        <p:spPr>
          <a:xfrm>
            <a:off x="46589" y="2185173"/>
            <a:ext cx="1094408" cy="2922782"/>
          </a:xfrm>
          <a:prstGeom prst="rect">
            <a:avLst/>
          </a:prstGeom>
          <a:solidFill>
            <a:srgbClr val="00B0F0"/>
          </a:solidFill>
          <a:ln>
            <a:solidFill>
              <a:srgbClr val="4478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8" b="1" i="1" dirty="0">
                <a:solidFill>
                  <a:srgbClr val="FFFF00"/>
                </a:solidFill>
              </a:rPr>
              <a:t>Bias Correction </a:t>
            </a:r>
            <a:r>
              <a:rPr lang="en-US" sz="1308" b="1" dirty="0">
                <a:solidFill>
                  <a:schemeClr val="bg1"/>
                </a:solidFill>
              </a:rPr>
              <a:t>of RCM Projections needed before data can be used for water &amp; agricultural modelling</a:t>
            </a:r>
          </a:p>
        </p:txBody>
      </p:sp>
      <p:sp>
        <p:nvSpPr>
          <p:cNvPr id="17" name="Arrow: Right 16">
            <a:extLst>
              <a:ext uri="{FF2B5EF4-FFF2-40B4-BE49-F238E27FC236}">
                <a16:creationId xmlns:a16="http://schemas.microsoft.com/office/drawing/2014/main" id="{E9230FC1-ADEC-4BDF-8F2E-54F8122C40EA}"/>
              </a:ext>
            </a:extLst>
          </p:cNvPr>
          <p:cNvSpPr/>
          <p:nvPr/>
        </p:nvSpPr>
        <p:spPr>
          <a:xfrm>
            <a:off x="2167951" y="3658254"/>
            <a:ext cx="207408" cy="284102"/>
          </a:xfrm>
          <a:prstGeom prst="rightArrow">
            <a:avLst/>
          </a:prstGeom>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5"/>
          </a:p>
        </p:txBody>
      </p:sp>
      <p:pic>
        <p:nvPicPr>
          <p:cNvPr id="18" name="Picture 17">
            <a:extLst>
              <a:ext uri="{FF2B5EF4-FFF2-40B4-BE49-F238E27FC236}">
                <a16:creationId xmlns:a16="http://schemas.microsoft.com/office/drawing/2014/main" id="{C5FFFC3F-17EE-46B0-BE97-11D1AF98AB8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42637" y="3828357"/>
            <a:ext cx="1287662" cy="1605397"/>
          </a:xfrm>
          <a:prstGeom prst="rect">
            <a:avLst/>
          </a:prstGeom>
        </p:spPr>
      </p:pic>
    </p:spTree>
    <p:extLst>
      <p:ext uri="{BB962C8B-B14F-4D97-AF65-F5344CB8AC3E}">
        <p14:creationId xmlns:p14="http://schemas.microsoft.com/office/powerpoint/2010/main" val="410614517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750"/>
                                        <p:tgtEl>
                                          <p:spTgt spid="16"/>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750"/>
                                        <p:tgtEl>
                                          <p:spTgt spid="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927968B9-F71B-4241-9647-2B023690AF84}" type="slidenum">
              <a:rPr lang="en-US" smtClean="0"/>
              <a:t>32</a:t>
            </a:fld>
            <a:endParaRPr lang="en-US" dirty="0"/>
          </a:p>
        </p:txBody>
      </p:sp>
      <p:sp>
        <p:nvSpPr>
          <p:cNvPr id="4" name="Rectangle 2">
            <a:extLst>
              <a:ext uri="{FF2B5EF4-FFF2-40B4-BE49-F238E27FC236}">
                <a16:creationId xmlns:a16="http://schemas.microsoft.com/office/drawing/2014/main" id="{2312C5E2-783F-472C-956A-545EA5D2506C}"/>
              </a:ext>
            </a:extLst>
          </p:cNvPr>
          <p:cNvSpPr txBox="1">
            <a:spLocks noChangeArrowheads="1"/>
          </p:cNvSpPr>
          <p:nvPr/>
        </p:nvSpPr>
        <p:spPr>
          <a:xfrm>
            <a:off x="1047059" y="210622"/>
            <a:ext cx="8096941" cy="5984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100" b="1" dirty="0">
                <a:solidFill>
                  <a:schemeClr val="bg1"/>
                </a:solidFill>
                <a:latin typeface="Arial" pitchFamily="34" charset="0"/>
                <a:cs typeface="Arial" pitchFamily="34" charset="0"/>
              </a:rPr>
              <a:t> </a:t>
            </a:r>
            <a:r>
              <a:rPr lang="en-US" sz="3200" b="1" dirty="0">
                <a:solidFill>
                  <a:schemeClr val="bg1"/>
                </a:solidFill>
                <a:latin typeface="+mn-lt"/>
                <a:cs typeface="Arial" pitchFamily="34" charset="0"/>
              </a:rPr>
              <a:t>Mean change in annual runoff</a:t>
            </a:r>
            <a:endParaRPr lang="en-US" sz="4100" b="1" dirty="0">
              <a:solidFill>
                <a:schemeClr val="bg1"/>
              </a:solidFill>
              <a:latin typeface="+mn-lt"/>
              <a:cs typeface="Arial" pitchFamily="34" charset="0"/>
            </a:endParaRPr>
          </a:p>
        </p:txBody>
      </p:sp>
      <p:pic>
        <p:nvPicPr>
          <p:cNvPr id="5122" name="Picture 2"/>
          <p:cNvPicPr>
            <a:picLocks noChangeAspect="1" noChangeArrowheads="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l="5852" t="4948" r="7466" b="5867"/>
          <a:stretch/>
        </p:blipFill>
        <p:spPr bwMode="auto">
          <a:xfrm>
            <a:off x="238126" y="1088684"/>
            <a:ext cx="8639174" cy="538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95325" y="6307981"/>
            <a:ext cx="7743825" cy="523220"/>
          </a:xfrm>
          <a:prstGeom prst="rect">
            <a:avLst/>
          </a:prstGeom>
          <a:noFill/>
        </p:spPr>
        <p:txBody>
          <a:bodyPr wrap="square" rtlCol="0">
            <a:spAutoFit/>
          </a:bodyPr>
          <a:lstStyle/>
          <a:p>
            <a:pPr algn="ctr"/>
            <a:r>
              <a:rPr lang="en-US" sz="1400" dirty="0"/>
              <a:t>Comparison between 2 hydrological models based on SMHI modelling outputs:  </a:t>
            </a:r>
          </a:p>
          <a:p>
            <a:pPr algn="ctr"/>
            <a:r>
              <a:rPr lang="en-US" sz="1400" dirty="0"/>
              <a:t>Hydrological Predictions for the Environment (HYPE) and Variable Infiltration Capacity (VIC)</a:t>
            </a:r>
          </a:p>
        </p:txBody>
      </p:sp>
      <p:sp>
        <p:nvSpPr>
          <p:cNvPr id="2" name="Rectangle: Rounded Corners 1">
            <a:extLst>
              <a:ext uri="{FF2B5EF4-FFF2-40B4-BE49-F238E27FC236}">
                <a16:creationId xmlns:a16="http://schemas.microsoft.com/office/drawing/2014/main" id="{EB448637-1465-432F-9DAA-B4909D2B4751}"/>
              </a:ext>
            </a:extLst>
          </p:cNvPr>
          <p:cNvSpPr/>
          <p:nvPr/>
        </p:nvSpPr>
        <p:spPr>
          <a:xfrm>
            <a:off x="6367374" y="1097614"/>
            <a:ext cx="2776626" cy="5984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 Hydro Models; 2 RCPs</a:t>
            </a:r>
          </a:p>
        </p:txBody>
      </p:sp>
    </p:spTree>
    <p:extLst>
      <p:ext uri="{BB962C8B-B14F-4D97-AF65-F5344CB8AC3E}">
        <p14:creationId xmlns:p14="http://schemas.microsoft.com/office/powerpoint/2010/main" val="1696126624"/>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927968B9-F71B-4241-9647-2B023690AF84}" type="slidenum">
              <a:rPr lang="en-US" smtClean="0"/>
              <a:t>33</a:t>
            </a:fld>
            <a:endParaRPr lang="en-US" dirty="0"/>
          </a:p>
        </p:txBody>
      </p:sp>
      <p:sp>
        <p:nvSpPr>
          <p:cNvPr id="4" name="Rectangle 2">
            <a:extLst>
              <a:ext uri="{FF2B5EF4-FFF2-40B4-BE49-F238E27FC236}">
                <a16:creationId xmlns:a16="http://schemas.microsoft.com/office/drawing/2014/main" id="{2312C5E2-783F-472C-956A-545EA5D2506C}"/>
              </a:ext>
            </a:extLst>
          </p:cNvPr>
          <p:cNvSpPr txBox="1">
            <a:spLocks noChangeArrowheads="1"/>
          </p:cNvSpPr>
          <p:nvPr/>
        </p:nvSpPr>
        <p:spPr>
          <a:xfrm>
            <a:off x="885825" y="210622"/>
            <a:ext cx="8258175" cy="5984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100" b="1" dirty="0">
                <a:solidFill>
                  <a:schemeClr val="bg1"/>
                </a:solidFill>
                <a:latin typeface="Arial" pitchFamily="34" charset="0"/>
                <a:cs typeface="Arial" pitchFamily="34" charset="0"/>
              </a:rPr>
              <a:t> </a:t>
            </a:r>
            <a:r>
              <a:rPr lang="en-US" sz="3200" b="1" dirty="0">
                <a:solidFill>
                  <a:schemeClr val="bg1"/>
                </a:solidFill>
                <a:latin typeface="+mn-lt"/>
                <a:cs typeface="Arial" pitchFamily="34" charset="0"/>
              </a:rPr>
              <a:t>Mean change in annual runoff</a:t>
            </a:r>
            <a:endParaRPr lang="en-US" sz="4100" b="1" dirty="0">
              <a:solidFill>
                <a:schemeClr val="bg1"/>
              </a:solidFill>
              <a:latin typeface="+mn-lt"/>
              <a:cs typeface="Arial" pitchFamily="34" charset="0"/>
            </a:endParaRPr>
          </a:p>
        </p:txBody>
      </p:sp>
      <p:pic>
        <p:nvPicPr>
          <p:cNvPr id="6146" name="Picture 2"/>
          <p:cNvPicPr>
            <a:picLocks noChangeAspect="1" noChangeArrowheads="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l="1465" t="1187" r="3682"/>
          <a:stretch/>
        </p:blipFill>
        <p:spPr bwMode="auto">
          <a:xfrm>
            <a:off x="257176" y="1106627"/>
            <a:ext cx="8630125" cy="5376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9502352"/>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927968B9-F71B-4241-9647-2B023690AF84}" type="slidenum">
              <a:rPr lang="en-US" smtClean="0"/>
              <a:t>34</a:t>
            </a:fld>
            <a:endParaRPr lang="en-US" dirty="0"/>
          </a:p>
        </p:txBody>
      </p:sp>
      <p:sp>
        <p:nvSpPr>
          <p:cNvPr id="4" name="Rectangle 2">
            <a:extLst>
              <a:ext uri="{FF2B5EF4-FFF2-40B4-BE49-F238E27FC236}">
                <a16:creationId xmlns:a16="http://schemas.microsoft.com/office/drawing/2014/main" id="{2312C5E2-783F-472C-956A-545EA5D2506C}"/>
              </a:ext>
            </a:extLst>
          </p:cNvPr>
          <p:cNvSpPr txBox="1">
            <a:spLocks noChangeArrowheads="1"/>
          </p:cNvSpPr>
          <p:nvPr/>
        </p:nvSpPr>
        <p:spPr>
          <a:xfrm>
            <a:off x="1047059" y="10597"/>
            <a:ext cx="8096941" cy="5984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100" b="1" dirty="0">
                <a:solidFill>
                  <a:schemeClr val="bg1"/>
                </a:solidFill>
                <a:latin typeface="Arial" pitchFamily="34" charset="0"/>
                <a:cs typeface="Arial" pitchFamily="34" charset="0"/>
              </a:rPr>
              <a:t> </a:t>
            </a:r>
            <a:r>
              <a:rPr lang="en-US" sz="3200" b="1" dirty="0">
                <a:solidFill>
                  <a:schemeClr val="bg1"/>
                </a:solidFill>
                <a:latin typeface="+mn-lt"/>
                <a:cs typeface="Arial" pitchFamily="34" charset="0"/>
              </a:rPr>
              <a:t>Mean change in annual evapotranspiration</a:t>
            </a:r>
            <a:endParaRPr lang="en-US" sz="3600" b="1" dirty="0">
              <a:solidFill>
                <a:schemeClr val="bg1"/>
              </a:solidFill>
              <a:latin typeface="+mn-lt"/>
              <a:cs typeface="Arial" pitchFamily="34" charset="0"/>
            </a:endParaRPr>
          </a:p>
        </p:txBody>
      </p:sp>
      <p:pic>
        <p:nvPicPr>
          <p:cNvPr id="7170" name="Picture 2"/>
          <p:cNvPicPr>
            <a:picLocks noChangeAspect="1" noChangeArrowheads="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t="1843"/>
          <a:stretch/>
        </p:blipFill>
        <p:spPr bwMode="auto">
          <a:xfrm>
            <a:off x="27585" y="1262340"/>
            <a:ext cx="9078315" cy="5376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Rounded Corners 4">
            <a:extLst>
              <a:ext uri="{FF2B5EF4-FFF2-40B4-BE49-F238E27FC236}">
                <a16:creationId xmlns:a16="http://schemas.microsoft.com/office/drawing/2014/main" id="{703CE1B0-3B66-475F-B133-4B5A16B41CC7}"/>
              </a:ext>
            </a:extLst>
          </p:cNvPr>
          <p:cNvSpPr/>
          <p:nvPr/>
        </p:nvSpPr>
        <p:spPr>
          <a:xfrm>
            <a:off x="6367374" y="1106003"/>
            <a:ext cx="2776626" cy="5984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 Hydro Models; 2 RCPs</a:t>
            </a:r>
          </a:p>
        </p:txBody>
      </p:sp>
    </p:spTree>
    <p:extLst>
      <p:ext uri="{BB962C8B-B14F-4D97-AF65-F5344CB8AC3E}">
        <p14:creationId xmlns:p14="http://schemas.microsoft.com/office/powerpoint/2010/main" val="41719290"/>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927968B9-F71B-4241-9647-2B023690AF84}" type="slidenum">
              <a:rPr lang="en-US" smtClean="0"/>
              <a:t>35</a:t>
            </a:fld>
            <a:endParaRPr lang="en-US" dirty="0"/>
          </a:p>
        </p:txBody>
      </p:sp>
      <p:sp>
        <p:nvSpPr>
          <p:cNvPr id="4" name="Rectangle 2">
            <a:extLst>
              <a:ext uri="{FF2B5EF4-FFF2-40B4-BE49-F238E27FC236}">
                <a16:creationId xmlns:a16="http://schemas.microsoft.com/office/drawing/2014/main" id="{2312C5E2-783F-472C-956A-545EA5D2506C}"/>
              </a:ext>
            </a:extLst>
          </p:cNvPr>
          <p:cNvSpPr txBox="1">
            <a:spLocks noChangeArrowheads="1"/>
          </p:cNvSpPr>
          <p:nvPr/>
        </p:nvSpPr>
        <p:spPr>
          <a:xfrm>
            <a:off x="1047059" y="10597"/>
            <a:ext cx="8096941" cy="5984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100" b="1" dirty="0">
                <a:solidFill>
                  <a:schemeClr val="bg1"/>
                </a:solidFill>
                <a:latin typeface="Arial" pitchFamily="34" charset="0"/>
                <a:cs typeface="Arial" pitchFamily="34" charset="0"/>
              </a:rPr>
              <a:t> </a:t>
            </a:r>
            <a:r>
              <a:rPr lang="en-US" sz="3200" b="1" dirty="0">
                <a:solidFill>
                  <a:schemeClr val="bg1"/>
                </a:solidFill>
                <a:latin typeface="+mn-lt"/>
                <a:cs typeface="Arial" pitchFamily="34" charset="0"/>
              </a:rPr>
              <a:t>Mean change in annual evapotranspiration</a:t>
            </a:r>
            <a:endParaRPr lang="en-US" sz="3600" b="1" dirty="0">
              <a:solidFill>
                <a:schemeClr val="bg1"/>
              </a:solidFill>
              <a:latin typeface="+mn-lt"/>
              <a:cs typeface="Arial" pitchFamily="34" charset="0"/>
            </a:endParaRPr>
          </a:p>
        </p:txBody>
      </p:sp>
      <p:pic>
        <p:nvPicPr>
          <p:cNvPr id="8194" name="Picture 2"/>
          <p:cNvPicPr>
            <a:picLocks noChangeAspect="1" noChangeArrowheads="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l="3235" r="5651" b="5192"/>
          <a:stretch/>
        </p:blipFill>
        <p:spPr bwMode="auto">
          <a:xfrm>
            <a:off x="304801" y="1271778"/>
            <a:ext cx="8518779" cy="5376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0977463"/>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927968B9-F71B-4241-9647-2B023690AF84}" type="slidenum">
              <a:rPr lang="en-US" smtClean="0"/>
              <a:t>36</a:t>
            </a:fld>
            <a:endParaRPr lang="en-US" dirty="0"/>
          </a:p>
        </p:txBody>
      </p:sp>
      <p:sp>
        <p:nvSpPr>
          <p:cNvPr id="4" name="Rectangle 2">
            <a:extLst>
              <a:ext uri="{FF2B5EF4-FFF2-40B4-BE49-F238E27FC236}">
                <a16:creationId xmlns:a16="http://schemas.microsoft.com/office/drawing/2014/main" id="{2312C5E2-783F-472C-956A-545EA5D2506C}"/>
              </a:ext>
            </a:extLst>
          </p:cNvPr>
          <p:cNvSpPr txBox="1">
            <a:spLocks noChangeArrowheads="1"/>
          </p:cNvSpPr>
          <p:nvPr/>
        </p:nvSpPr>
        <p:spPr>
          <a:xfrm>
            <a:off x="1047058" y="15667"/>
            <a:ext cx="7724775" cy="117186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100" b="1" dirty="0">
                <a:solidFill>
                  <a:schemeClr val="bg1"/>
                </a:solidFill>
                <a:latin typeface="Arial" pitchFamily="34" charset="0"/>
                <a:cs typeface="Arial" pitchFamily="34" charset="0"/>
              </a:rPr>
              <a:t> </a:t>
            </a:r>
            <a:r>
              <a:rPr lang="en-US" sz="3200" b="1" dirty="0">
                <a:solidFill>
                  <a:schemeClr val="bg1"/>
                </a:solidFill>
                <a:cs typeface="Arial" pitchFamily="34" charset="0"/>
              </a:rPr>
              <a:t>Locations of subdomains for hydrological analysis</a:t>
            </a:r>
            <a:endParaRPr lang="en-US" sz="3600" b="1" dirty="0">
              <a:solidFill>
                <a:schemeClr val="bg1"/>
              </a:solidFill>
              <a:cs typeface="Arial" pitchFamily="34" charset="0"/>
            </a:endParaRPr>
          </a:p>
        </p:txBody>
      </p:sp>
      <p:sp>
        <p:nvSpPr>
          <p:cNvPr id="6" name="Content Placeholder 5"/>
          <p:cNvSpPr>
            <a:spLocks noGrp="1"/>
          </p:cNvSpPr>
          <p:nvPr>
            <p:ph idx="1"/>
          </p:nvPr>
        </p:nvSpPr>
        <p:spPr/>
        <p:txBody>
          <a:bodyPr/>
          <a:lstStyle/>
          <a:p>
            <a:endParaRPr lang="en-US"/>
          </a:p>
        </p:txBody>
      </p:sp>
      <p:pic>
        <p:nvPicPr>
          <p:cNvPr id="307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 y="1604786"/>
            <a:ext cx="9169222" cy="4709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8062173"/>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9F560BC-4C6B-4211-857A-B19FE27C56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2272" y="1564023"/>
            <a:ext cx="8319541" cy="4492403"/>
          </a:xfrm>
          <a:prstGeom prst="rect">
            <a:avLst/>
          </a:prstGeom>
        </p:spPr>
      </p:pic>
      <p:sp>
        <p:nvSpPr>
          <p:cNvPr id="3" name="Slide Number Placeholder 2"/>
          <p:cNvSpPr>
            <a:spLocks noGrp="1"/>
          </p:cNvSpPr>
          <p:nvPr>
            <p:ph type="sldNum" sz="quarter" idx="4"/>
          </p:nvPr>
        </p:nvSpPr>
        <p:spPr/>
        <p:txBody>
          <a:bodyPr/>
          <a:lstStyle/>
          <a:p>
            <a:fld id="{927968B9-F71B-4241-9647-2B023690AF84}" type="slidenum">
              <a:rPr lang="en-US" smtClean="0"/>
              <a:t>37</a:t>
            </a:fld>
            <a:endParaRPr lang="en-US" dirty="0"/>
          </a:p>
        </p:txBody>
      </p:sp>
      <p:sp>
        <p:nvSpPr>
          <p:cNvPr id="4" name="Rectangle 2">
            <a:extLst>
              <a:ext uri="{FF2B5EF4-FFF2-40B4-BE49-F238E27FC236}">
                <a16:creationId xmlns:a16="http://schemas.microsoft.com/office/drawing/2014/main" id="{2312C5E2-783F-472C-956A-545EA5D2506C}"/>
              </a:ext>
            </a:extLst>
          </p:cNvPr>
          <p:cNvSpPr txBox="1">
            <a:spLocks noChangeArrowheads="1"/>
          </p:cNvSpPr>
          <p:nvPr/>
        </p:nvSpPr>
        <p:spPr>
          <a:xfrm>
            <a:off x="1047058" y="15667"/>
            <a:ext cx="7724775" cy="117186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100" b="1" dirty="0">
                <a:solidFill>
                  <a:schemeClr val="bg1"/>
                </a:solidFill>
                <a:latin typeface="Arial" pitchFamily="34" charset="0"/>
                <a:cs typeface="Arial" pitchFamily="34" charset="0"/>
              </a:rPr>
              <a:t> </a:t>
            </a:r>
            <a:r>
              <a:rPr lang="en-US" sz="3200" b="1" dirty="0">
                <a:solidFill>
                  <a:schemeClr val="bg1"/>
                </a:solidFill>
                <a:latin typeface="+mn-lt"/>
                <a:cs typeface="Arial" pitchFamily="34" charset="0"/>
              </a:rPr>
              <a:t>Mean change in runoff &amp; evapotranspiration</a:t>
            </a:r>
            <a:endParaRPr lang="en-US" sz="3600" b="1" dirty="0">
              <a:solidFill>
                <a:schemeClr val="bg1"/>
              </a:solidFill>
              <a:latin typeface="+mn-lt"/>
              <a:cs typeface="Arial" pitchFamily="34" charset="0"/>
            </a:endParaRPr>
          </a:p>
        </p:txBody>
      </p:sp>
      <p:sp>
        <p:nvSpPr>
          <p:cNvPr id="6" name="Rectangle 2">
            <a:extLst>
              <a:ext uri="{FF2B5EF4-FFF2-40B4-BE49-F238E27FC236}">
                <a16:creationId xmlns:a16="http://schemas.microsoft.com/office/drawing/2014/main" id="{2312C5E2-783F-472C-956A-545EA5D2506C}"/>
              </a:ext>
            </a:extLst>
          </p:cNvPr>
          <p:cNvSpPr txBox="1">
            <a:spLocks noChangeArrowheads="1"/>
          </p:cNvSpPr>
          <p:nvPr/>
        </p:nvSpPr>
        <p:spPr>
          <a:xfrm>
            <a:off x="1047058" y="754000"/>
            <a:ext cx="7724775" cy="117186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100" b="1" dirty="0">
                <a:solidFill>
                  <a:schemeClr val="bg1"/>
                </a:solidFill>
                <a:latin typeface="Arial" pitchFamily="34" charset="0"/>
                <a:cs typeface="Arial" pitchFamily="34" charset="0"/>
              </a:rPr>
              <a:t> </a:t>
            </a:r>
            <a:endParaRPr lang="en-US" sz="3600" b="1" dirty="0">
              <a:solidFill>
                <a:schemeClr val="bg1"/>
              </a:solidFill>
              <a:latin typeface="Arial" pitchFamily="34" charset="0"/>
              <a:cs typeface="Arial" pitchFamily="34" charset="0"/>
            </a:endParaRPr>
          </a:p>
        </p:txBody>
      </p:sp>
      <p:sp>
        <p:nvSpPr>
          <p:cNvPr id="7" name="TextBox 6"/>
          <p:cNvSpPr txBox="1"/>
          <p:nvPr/>
        </p:nvSpPr>
        <p:spPr>
          <a:xfrm>
            <a:off x="371818" y="1073921"/>
            <a:ext cx="3903633" cy="523220"/>
          </a:xfrm>
          <a:prstGeom prst="rect">
            <a:avLst/>
          </a:prstGeom>
          <a:noFill/>
        </p:spPr>
        <p:txBody>
          <a:bodyPr wrap="none" rtlCol="0">
            <a:spAutoFit/>
          </a:bodyPr>
          <a:lstStyle/>
          <a:p>
            <a:r>
              <a:rPr lang="en-US" sz="2800" dirty="0"/>
              <a:t>Moroccan Highlands (MH)</a:t>
            </a:r>
          </a:p>
        </p:txBody>
      </p:sp>
      <p:pic>
        <p:nvPicPr>
          <p:cNvPr id="2" name="Picture 1">
            <a:extLst>
              <a:ext uri="{FF2B5EF4-FFF2-40B4-BE49-F238E27FC236}">
                <a16:creationId xmlns:a16="http://schemas.microsoft.com/office/drawing/2014/main" id="{BFB42FA0-3AD8-44F8-AEAB-CB583457D5C8}"/>
              </a:ext>
            </a:extLst>
          </p:cNvPr>
          <p:cNvPicPr>
            <a:picLocks noChangeAspect="1"/>
          </p:cNvPicPr>
          <p:nvPr/>
        </p:nvPicPr>
        <p:blipFill>
          <a:blip r:embed="rId4"/>
          <a:stretch>
            <a:fillRect/>
          </a:stretch>
        </p:blipFill>
        <p:spPr>
          <a:xfrm>
            <a:off x="7366263" y="5987969"/>
            <a:ext cx="1228725" cy="676275"/>
          </a:xfrm>
          <a:prstGeom prst="rect">
            <a:avLst/>
          </a:prstGeom>
        </p:spPr>
      </p:pic>
    </p:spTree>
    <p:extLst>
      <p:ext uri="{BB962C8B-B14F-4D97-AF65-F5344CB8AC3E}">
        <p14:creationId xmlns:p14="http://schemas.microsoft.com/office/powerpoint/2010/main" val="3500958271"/>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6D67C8-E8F7-4862-9833-F20184E4A200}"/>
              </a:ext>
            </a:extLst>
          </p:cNvPr>
          <p:cNvSpPr>
            <a:spLocks noGrp="1"/>
          </p:cNvSpPr>
          <p:nvPr>
            <p:ph type="sldNum" sz="quarter" idx="4"/>
          </p:nvPr>
        </p:nvSpPr>
        <p:spPr/>
        <p:txBody>
          <a:bodyPr/>
          <a:lstStyle/>
          <a:p>
            <a:fld id="{927968B9-F71B-4241-9647-2B023690AF84}" type="slidenum">
              <a:rPr lang="en-US" smtClean="0"/>
              <a:t>38</a:t>
            </a:fld>
            <a:endParaRPr lang="en-US"/>
          </a:p>
        </p:txBody>
      </p:sp>
      <p:pic>
        <p:nvPicPr>
          <p:cNvPr id="5" name="Picture 4">
            <a:extLst>
              <a:ext uri="{FF2B5EF4-FFF2-40B4-BE49-F238E27FC236}">
                <a16:creationId xmlns:a16="http://schemas.microsoft.com/office/drawing/2014/main" id="{5AC66283-27D6-4503-A2F2-37B9ABF384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5257" y="1825470"/>
            <a:ext cx="1468395" cy="963141"/>
          </a:xfrm>
          <a:prstGeom prst="rect">
            <a:avLst/>
          </a:prstGeom>
        </p:spPr>
      </p:pic>
      <p:pic>
        <p:nvPicPr>
          <p:cNvPr id="6" name="Picture 5">
            <a:extLst>
              <a:ext uri="{FF2B5EF4-FFF2-40B4-BE49-F238E27FC236}">
                <a16:creationId xmlns:a16="http://schemas.microsoft.com/office/drawing/2014/main" id="{AD1E3485-4DD3-4B85-BAEC-D43E4F5AEC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9478" y="3013887"/>
            <a:ext cx="2475051" cy="1939492"/>
          </a:xfrm>
          <a:prstGeom prst="rect">
            <a:avLst/>
          </a:prstGeom>
        </p:spPr>
      </p:pic>
      <p:pic>
        <p:nvPicPr>
          <p:cNvPr id="7" name="Picture 6">
            <a:extLst>
              <a:ext uri="{FF2B5EF4-FFF2-40B4-BE49-F238E27FC236}">
                <a16:creationId xmlns:a16="http://schemas.microsoft.com/office/drawing/2014/main" id="{9A738344-EAC0-4DD5-AF4A-820E4BBE9D5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20407" y="1697018"/>
            <a:ext cx="4137668" cy="2254484"/>
          </a:xfrm>
          <a:prstGeom prst="rect">
            <a:avLst/>
          </a:prstGeom>
        </p:spPr>
      </p:pic>
      <p:sp>
        <p:nvSpPr>
          <p:cNvPr id="8" name="Rectangle 2">
            <a:extLst>
              <a:ext uri="{FF2B5EF4-FFF2-40B4-BE49-F238E27FC236}">
                <a16:creationId xmlns:a16="http://schemas.microsoft.com/office/drawing/2014/main" id="{6179464D-E66D-4A95-853C-127E213E29C8}"/>
              </a:ext>
            </a:extLst>
          </p:cNvPr>
          <p:cNvSpPr txBox="1">
            <a:spLocks noChangeArrowheads="1"/>
          </p:cNvSpPr>
          <p:nvPr/>
        </p:nvSpPr>
        <p:spPr>
          <a:xfrm>
            <a:off x="708362" y="398988"/>
            <a:ext cx="8695285" cy="42569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1846" b="1" dirty="0">
                <a:solidFill>
                  <a:srgbClr val="FFFFFF"/>
                </a:solidFill>
                <a:latin typeface="Arial" pitchFamily="34" charset="0"/>
                <a:cs typeface="Arial" pitchFamily="34" charset="0"/>
              </a:rPr>
              <a:t> Climate Impacts on Transboundary Water Resources: Euphrates River</a:t>
            </a:r>
          </a:p>
        </p:txBody>
      </p:sp>
      <p:graphicFrame>
        <p:nvGraphicFramePr>
          <p:cNvPr id="10" name="Tabell 22">
            <a:extLst>
              <a:ext uri="{FF2B5EF4-FFF2-40B4-BE49-F238E27FC236}">
                <a16:creationId xmlns:a16="http://schemas.microsoft.com/office/drawing/2014/main" id="{CF24AC9D-DA57-40EB-A649-381C7CE28A70}"/>
              </a:ext>
            </a:extLst>
          </p:cNvPr>
          <p:cNvGraphicFramePr>
            <a:graphicFrameLocks noGrp="1"/>
          </p:cNvGraphicFramePr>
          <p:nvPr/>
        </p:nvGraphicFramePr>
        <p:xfrm>
          <a:off x="6915843" y="2602737"/>
          <a:ext cx="2098678" cy="1719769"/>
        </p:xfrm>
        <a:graphic>
          <a:graphicData uri="http://schemas.openxmlformats.org/drawingml/2006/table">
            <a:tbl>
              <a:tblPr firstRow="1" bandRow="1">
                <a:tableStyleId>{5C22544A-7EE6-4342-B048-85BDC9FD1C3A}</a:tableStyleId>
              </a:tblPr>
              <a:tblGrid>
                <a:gridCol w="730822">
                  <a:extLst>
                    <a:ext uri="{9D8B030D-6E8A-4147-A177-3AD203B41FA5}">
                      <a16:colId xmlns:a16="http://schemas.microsoft.com/office/drawing/2014/main" val="20000"/>
                    </a:ext>
                  </a:extLst>
                </a:gridCol>
                <a:gridCol w="683928">
                  <a:extLst>
                    <a:ext uri="{9D8B030D-6E8A-4147-A177-3AD203B41FA5}">
                      <a16:colId xmlns:a16="http://schemas.microsoft.com/office/drawing/2014/main" val="20001"/>
                    </a:ext>
                  </a:extLst>
                </a:gridCol>
                <a:gridCol w="683928">
                  <a:extLst>
                    <a:ext uri="{9D8B030D-6E8A-4147-A177-3AD203B41FA5}">
                      <a16:colId xmlns:a16="http://schemas.microsoft.com/office/drawing/2014/main" val="20002"/>
                    </a:ext>
                  </a:extLst>
                </a:gridCol>
              </a:tblGrid>
              <a:tr h="329874">
                <a:tc>
                  <a:txBody>
                    <a:bodyPr/>
                    <a:lstStyle/>
                    <a:p>
                      <a:r>
                        <a:rPr lang="en-US" sz="900" b="1" noProof="0">
                          <a:solidFill>
                            <a:schemeClr val="bg1"/>
                          </a:solidFill>
                        </a:rPr>
                        <a:t>Variable</a:t>
                      </a:r>
                    </a:p>
                  </a:txBody>
                  <a:tcPr marL="70338" marR="70338" marT="35169" marB="35169">
                    <a:solidFill>
                      <a:srgbClr val="6699CC"/>
                    </a:solidFill>
                  </a:tcPr>
                </a:tc>
                <a:tc>
                  <a:txBody>
                    <a:bodyPr/>
                    <a:lstStyle/>
                    <a:p>
                      <a:r>
                        <a:rPr lang="en-US" sz="900" noProof="0" dirty="0">
                          <a:solidFill>
                            <a:schemeClr val="bg1"/>
                          </a:solidFill>
                        </a:rPr>
                        <a:t>RCP4.5</a:t>
                      </a:r>
                    </a:p>
                  </a:txBody>
                  <a:tcPr marL="70338" marR="70338" marT="35169" marB="35169">
                    <a:solidFill>
                      <a:srgbClr val="6699CC"/>
                    </a:solidFill>
                  </a:tcPr>
                </a:tc>
                <a:tc>
                  <a:txBody>
                    <a:bodyPr/>
                    <a:lstStyle/>
                    <a:p>
                      <a:r>
                        <a:rPr lang="en-US" sz="900" noProof="0">
                          <a:solidFill>
                            <a:schemeClr val="bg1"/>
                          </a:solidFill>
                        </a:rPr>
                        <a:t>RCP8.5</a:t>
                      </a:r>
                    </a:p>
                  </a:txBody>
                  <a:tcPr marL="70338" marR="70338" marT="35169" marB="35169">
                    <a:solidFill>
                      <a:srgbClr val="6699CC"/>
                    </a:solidFill>
                  </a:tcPr>
                </a:tc>
                <a:extLst>
                  <a:ext uri="{0D108BD9-81ED-4DB2-BD59-A6C34878D82A}">
                    <a16:rowId xmlns:a16="http://schemas.microsoft.com/office/drawing/2014/main" val="10000"/>
                  </a:ext>
                </a:extLst>
              </a:tr>
              <a:tr h="455358">
                <a:tc>
                  <a:txBody>
                    <a:bodyPr/>
                    <a:lstStyle/>
                    <a:p>
                      <a:pPr>
                        <a:lnSpc>
                          <a:spcPct val="150000"/>
                        </a:lnSpc>
                      </a:pPr>
                      <a:r>
                        <a:rPr lang="en-US" sz="900" b="1" noProof="0"/>
                        <a:t>Temp.</a:t>
                      </a:r>
                    </a:p>
                  </a:txBody>
                  <a:tcPr marL="70338" marR="70338" marT="35169" marB="35169">
                    <a:solidFill>
                      <a:schemeClr val="accent2">
                        <a:lumMod val="40000"/>
                        <a:lumOff val="60000"/>
                      </a:schemeClr>
                    </a:solidFill>
                  </a:tcPr>
                </a:tc>
                <a:tc>
                  <a:txBody>
                    <a:bodyPr/>
                    <a:lstStyle/>
                    <a:p>
                      <a:pPr algn="ctr">
                        <a:lnSpc>
                          <a:spcPct val="150000"/>
                        </a:lnSpc>
                      </a:pPr>
                      <a:r>
                        <a:rPr lang="en-US" sz="900" noProof="0" dirty="0"/>
                        <a:t>2.3</a:t>
                      </a:r>
                      <a:r>
                        <a:rPr kumimoji="0" lang="en-US" sz="1400" b="0" i="0" u="none" strike="noStrike" kern="1200" cap="none" spc="0" normalizeH="0" baseline="30000" noProof="0" dirty="0">
                          <a:ln>
                            <a:noFill/>
                          </a:ln>
                          <a:solidFill>
                            <a:srgbClr val="171616"/>
                          </a:solidFill>
                          <a:effectLst/>
                          <a:uLnTx/>
                          <a:uFillTx/>
                          <a:latin typeface="Times New Roman"/>
                          <a:ea typeface="+mn-ea"/>
                          <a:cs typeface="Times New Roman"/>
                        </a:rPr>
                        <a:t>◦</a:t>
                      </a:r>
                      <a:r>
                        <a:rPr kumimoji="0" lang="en-US" sz="900" b="0" i="0" u="none" strike="noStrike" kern="1200" cap="none" spc="0" normalizeH="0" baseline="0" noProof="0" dirty="0">
                          <a:ln>
                            <a:noFill/>
                          </a:ln>
                          <a:solidFill>
                            <a:srgbClr val="171616"/>
                          </a:solidFill>
                          <a:effectLst/>
                          <a:uLnTx/>
                          <a:uFillTx/>
                          <a:latin typeface="+mn-lt"/>
                          <a:ea typeface="+mn-ea"/>
                          <a:cs typeface="+mn-cs"/>
                        </a:rPr>
                        <a:t>C</a:t>
                      </a:r>
                      <a:endParaRPr lang="en-US" sz="900" noProof="0" dirty="0"/>
                    </a:p>
                  </a:txBody>
                  <a:tcPr marL="70338" marR="70338" marT="35169" marB="35169">
                    <a:solidFill>
                      <a:schemeClr val="accent2">
                        <a:lumMod val="40000"/>
                        <a:lumOff val="60000"/>
                      </a:schemeClr>
                    </a:solidFill>
                  </a:tcPr>
                </a:tc>
                <a:tc>
                  <a:txBody>
                    <a:bodyPr/>
                    <a:lstStyle/>
                    <a:p>
                      <a:pPr algn="ctr">
                        <a:lnSpc>
                          <a:spcPct val="150000"/>
                        </a:lnSpc>
                      </a:pPr>
                      <a:r>
                        <a:rPr lang="en-US" sz="900" noProof="0" dirty="0"/>
                        <a:t>4.8</a:t>
                      </a:r>
                      <a:r>
                        <a:rPr kumimoji="0" lang="en-US" sz="1400" b="0" i="0" u="none" strike="noStrike" kern="1200" cap="none" spc="0" normalizeH="0" baseline="30000" noProof="0" dirty="0">
                          <a:ln>
                            <a:noFill/>
                          </a:ln>
                          <a:solidFill>
                            <a:srgbClr val="171616"/>
                          </a:solidFill>
                          <a:effectLst/>
                          <a:uLnTx/>
                          <a:uFillTx/>
                          <a:latin typeface="Times New Roman"/>
                          <a:ea typeface="+mn-ea"/>
                          <a:cs typeface="Times New Roman"/>
                        </a:rPr>
                        <a:t>◦</a:t>
                      </a:r>
                      <a:r>
                        <a:rPr kumimoji="0" lang="en-US" sz="900" b="0" i="0" u="none" strike="noStrike" kern="1200" cap="none" spc="0" normalizeH="0" baseline="0" noProof="0" dirty="0">
                          <a:ln>
                            <a:noFill/>
                          </a:ln>
                          <a:solidFill>
                            <a:srgbClr val="171616"/>
                          </a:solidFill>
                          <a:effectLst/>
                          <a:uLnTx/>
                          <a:uFillTx/>
                          <a:latin typeface="+mn-lt"/>
                          <a:ea typeface="+mn-ea"/>
                          <a:cs typeface="+mn-cs"/>
                        </a:rPr>
                        <a:t>C</a:t>
                      </a:r>
                      <a:endParaRPr lang="en-US" sz="900" noProof="0" dirty="0"/>
                    </a:p>
                  </a:txBody>
                  <a:tcPr marL="70338" marR="70338" marT="35169" marB="35169">
                    <a:solidFill>
                      <a:schemeClr val="accent2">
                        <a:lumMod val="40000"/>
                        <a:lumOff val="60000"/>
                      </a:schemeClr>
                    </a:solidFill>
                  </a:tcPr>
                </a:tc>
                <a:extLst>
                  <a:ext uri="{0D108BD9-81ED-4DB2-BD59-A6C34878D82A}">
                    <a16:rowId xmlns:a16="http://schemas.microsoft.com/office/drawing/2014/main" val="10001"/>
                  </a:ext>
                </a:extLst>
              </a:tr>
              <a:tr h="477967">
                <a:tc>
                  <a:txBody>
                    <a:bodyPr/>
                    <a:lstStyle/>
                    <a:p>
                      <a:pPr>
                        <a:lnSpc>
                          <a:spcPct val="150000"/>
                        </a:lnSpc>
                      </a:pPr>
                      <a:r>
                        <a:rPr lang="en-US" sz="900" b="1" noProof="0" dirty="0" err="1"/>
                        <a:t>Precip</a:t>
                      </a:r>
                      <a:r>
                        <a:rPr lang="en-US" sz="900" b="1" noProof="0" dirty="0"/>
                        <a:t>.</a:t>
                      </a:r>
                    </a:p>
                  </a:txBody>
                  <a:tcPr marL="70338" marR="70338" marT="35169" marB="35169">
                    <a:solidFill>
                      <a:schemeClr val="accent1">
                        <a:lumMod val="20000"/>
                        <a:lumOff val="80000"/>
                      </a:schemeClr>
                    </a:solidFill>
                  </a:tcPr>
                </a:tc>
                <a:tc>
                  <a:txBody>
                    <a:bodyPr/>
                    <a:lstStyle/>
                    <a:p>
                      <a:pPr algn="ctr">
                        <a:lnSpc>
                          <a:spcPct val="150000"/>
                        </a:lnSpc>
                      </a:pPr>
                      <a:r>
                        <a:rPr lang="en-US" sz="900" noProof="0" dirty="0"/>
                        <a:t>3%</a:t>
                      </a:r>
                    </a:p>
                  </a:txBody>
                  <a:tcPr marL="70338" marR="70338" marT="35169" marB="35169">
                    <a:solidFill>
                      <a:schemeClr val="accent1">
                        <a:lumMod val="20000"/>
                        <a:lumOff val="80000"/>
                      </a:schemeClr>
                    </a:solidFill>
                  </a:tcPr>
                </a:tc>
                <a:tc>
                  <a:txBody>
                    <a:bodyPr/>
                    <a:lstStyle/>
                    <a:p>
                      <a:pPr algn="ctr">
                        <a:lnSpc>
                          <a:spcPct val="150000"/>
                        </a:lnSpc>
                      </a:pPr>
                      <a:r>
                        <a:rPr lang="en-US" sz="900" noProof="0" dirty="0"/>
                        <a:t>0%</a:t>
                      </a:r>
                    </a:p>
                  </a:txBody>
                  <a:tcPr marL="70338" marR="70338" marT="35169" marB="35169">
                    <a:solidFill>
                      <a:schemeClr val="accent1">
                        <a:lumMod val="20000"/>
                        <a:lumOff val="80000"/>
                      </a:schemeClr>
                    </a:solidFill>
                  </a:tcPr>
                </a:tc>
                <a:extLst>
                  <a:ext uri="{0D108BD9-81ED-4DB2-BD59-A6C34878D82A}">
                    <a16:rowId xmlns:a16="http://schemas.microsoft.com/office/drawing/2014/main" val="10002"/>
                  </a:ext>
                </a:extLst>
              </a:tr>
              <a:tr h="456570">
                <a:tc>
                  <a:txBody>
                    <a:bodyPr/>
                    <a:lstStyle/>
                    <a:p>
                      <a:pPr>
                        <a:lnSpc>
                          <a:spcPct val="150000"/>
                        </a:lnSpc>
                      </a:pPr>
                      <a:r>
                        <a:rPr lang="en-US" sz="900" b="1" noProof="0" dirty="0"/>
                        <a:t>Runoff</a:t>
                      </a:r>
                    </a:p>
                  </a:txBody>
                  <a:tcPr marL="70338" marR="70338" marT="35169" marB="35169">
                    <a:solidFill>
                      <a:schemeClr val="accent1">
                        <a:lumMod val="60000"/>
                        <a:lumOff val="40000"/>
                      </a:schemeClr>
                    </a:solidFill>
                  </a:tcPr>
                </a:tc>
                <a:tc>
                  <a:txBody>
                    <a:bodyPr/>
                    <a:lstStyle/>
                    <a:p>
                      <a:pPr algn="ctr">
                        <a:lnSpc>
                          <a:spcPct val="150000"/>
                        </a:lnSpc>
                      </a:pPr>
                      <a:r>
                        <a:rPr lang="en-US" sz="900" noProof="0" dirty="0"/>
                        <a:t>-2%</a:t>
                      </a:r>
                    </a:p>
                  </a:txBody>
                  <a:tcPr marL="70338" marR="70338" marT="35169" marB="35169">
                    <a:solidFill>
                      <a:schemeClr val="accent1">
                        <a:lumMod val="60000"/>
                        <a:lumOff val="40000"/>
                      </a:schemeClr>
                    </a:solidFill>
                  </a:tcPr>
                </a:tc>
                <a:tc>
                  <a:txBody>
                    <a:bodyPr/>
                    <a:lstStyle/>
                    <a:p>
                      <a:pPr algn="ctr">
                        <a:lnSpc>
                          <a:spcPct val="150000"/>
                        </a:lnSpc>
                      </a:pPr>
                      <a:r>
                        <a:rPr lang="en-US" sz="900" noProof="0" dirty="0"/>
                        <a:t>-12%</a:t>
                      </a:r>
                    </a:p>
                  </a:txBody>
                  <a:tcPr marL="70338" marR="70338" marT="35169" marB="35169">
                    <a:solidFill>
                      <a:schemeClr val="accent1">
                        <a:lumMod val="60000"/>
                        <a:lumOff val="40000"/>
                      </a:schemeClr>
                    </a:solidFill>
                  </a:tcPr>
                </a:tc>
                <a:extLst>
                  <a:ext uri="{0D108BD9-81ED-4DB2-BD59-A6C34878D82A}">
                    <a16:rowId xmlns:a16="http://schemas.microsoft.com/office/drawing/2014/main" val="10003"/>
                  </a:ext>
                </a:extLst>
              </a:tr>
            </a:tbl>
          </a:graphicData>
        </a:graphic>
      </p:graphicFrame>
      <p:sp>
        <p:nvSpPr>
          <p:cNvPr id="11" name="Oval 10">
            <a:extLst>
              <a:ext uri="{FF2B5EF4-FFF2-40B4-BE49-F238E27FC236}">
                <a16:creationId xmlns:a16="http://schemas.microsoft.com/office/drawing/2014/main" id="{1CC5920C-4AF0-482C-9B1C-A135DA12F474}"/>
              </a:ext>
            </a:extLst>
          </p:cNvPr>
          <p:cNvSpPr/>
          <p:nvPr/>
        </p:nvSpPr>
        <p:spPr>
          <a:xfrm>
            <a:off x="8347572" y="3863703"/>
            <a:ext cx="593228" cy="3657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5"/>
          </a:p>
        </p:txBody>
      </p:sp>
      <p:cxnSp>
        <p:nvCxnSpPr>
          <p:cNvPr id="13" name="Connector: Elbow 12">
            <a:extLst>
              <a:ext uri="{FF2B5EF4-FFF2-40B4-BE49-F238E27FC236}">
                <a16:creationId xmlns:a16="http://schemas.microsoft.com/office/drawing/2014/main" id="{E7C31DFD-C3B6-46BA-BE10-804A6F28B1EB}"/>
              </a:ext>
            </a:extLst>
          </p:cNvPr>
          <p:cNvCxnSpPr>
            <a:cxnSpLocks/>
          </p:cNvCxnSpPr>
          <p:nvPr/>
        </p:nvCxnSpPr>
        <p:spPr>
          <a:xfrm rot="10800000" flipV="1">
            <a:off x="6915842" y="4778244"/>
            <a:ext cx="1780563" cy="137917"/>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E5903CDF-FC79-4085-991D-9438DEF67E04}"/>
              </a:ext>
            </a:extLst>
          </p:cNvPr>
          <p:cNvSpPr/>
          <p:nvPr/>
        </p:nvSpPr>
        <p:spPr>
          <a:xfrm>
            <a:off x="6977829" y="2018602"/>
            <a:ext cx="1974705" cy="460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31" dirty="0">
                <a:solidFill>
                  <a:srgbClr val="007096"/>
                </a:solidFill>
              </a:rPr>
              <a:t>Upper Euphrates River</a:t>
            </a:r>
          </a:p>
          <a:p>
            <a:pPr algn="ctr">
              <a:spcBef>
                <a:spcPts val="231"/>
              </a:spcBef>
            </a:pPr>
            <a:r>
              <a:rPr lang="en-US" sz="808" dirty="0">
                <a:solidFill>
                  <a:srgbClr val="007096"/>
                </a:solidFill>
              </a:rPr>
              <a:t>  (1986-2005) : (2081-2100)</a:t>
            </a:r>
          </a:p>
        </p:txBody>
      </p:sp>
      <p:pic>
        <p:nvPicPr>
          <p:cNvPr id="12" name="Picture 11">
            <a:extLst>
              <a:ext uri="{FF2B5EF4-FFF2-40B4-BE49-F238E27FC236}">
                <a16:creationId xmlns:a16="http://schemas.microsoft.com/office/drawing/2014/main" id="{9AD83443-046E-4562-A905-F157719F6BD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94967" y="3952545"/>
            <a:ext cx="4286250" cy="1834326"/>
          </a:xfrm>
          <a:prstGeom prst="rect">
            <a:avLst/>
          </a:prstGeom>
        </p:spPr>
      </p:pic>
      <p:cxnSp>
        <p:nvCxnSpPr>
          <p:cNvPr id="16" name="Straight Connector 15">
            <a:extLst>
              <a:ext uri="{FF2B5EF4-FFF2-40B4-BE49-F238E27FC236}">
                <a16:creationId xmlns:a16="http://schemas.microsoft.com/office/drawing/2014/main" id="{802185B2-59EC-45F3-92C3-E330A2D6728E}"/>
              </a:ext>
            </a:extLst>
          </p:cNvPr>
          <p:cNvCxnSpPr/>
          <p:nvPr/>
        </p:nvCxnSpPr>
        <p:spPr>
          <a:xfrm flipV="1">
            <a:off x="8703305" y="4444721"/>
            <a:ext cx="0" cy="33352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1698660"/>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7E55D03-5865-4793-B028-5C4EDAA2F3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02324" y="3830720"/>
            <a:ext cx="6235276" cy="2162088"/>
          </a:xfrm>
          <a:prstGeom prst="rect">
            <a:avLst/>
          </a:prstGeom>
        </p:spPr>
      </p:pic>
      <p:sp>
        <p:nvSpPr>
          <p:cNvPr id="3" name="Slide Number Placeholder 2">
            <a:extLst>
              <a:ext uri="{FF2B5EF4-FFF2-40B4-BE49-F238E27FC236}">
                <a16:creationId xmlns:a16="http://schemas.microsoft.com/office/drawing/2014/main" id="{7BB63A16-B768-46EF-810F-97287D8B4D86}"/>
              </a:ext>
            </a:extLst>
          </p:cNvPr>
          <p:cNvSpPr>
            <a:spLocks noGrp="1"/>
          </p:cNvSpPr>
          <p:nvPr>
            <p:ph type="sldNum" sz="quarter" idx="4"/>
          </p:nvPr>
        </p:nvSpPr>
        <p:spPr/>
        <p:txBody>
          <a:bodyPr/>
          <a:lstStyle/>
          <a:p>
            <a:fld id="{927968B9-F71B-4241-9647-2B023690AF84}" type="slidenum">
              <a:rPr lang="en-US" smtClean="0"/>
              <a:t>39</a:t>
            </a:fld>
            <a:endParaRPr lang="en-US" dirty="0"/>
          </a:p>
        </p:txBody>
      </p:sp>
      <p:sp>
        <p:nvSpPr>
          <p:cNvPr id="5" name="Rectangle 4">
            <a:extLst>
              <a:ext uri="{FF2B5EF4-FFF2-40B4-BE49-F238E27FC236}">
                <a16:creationId xmlns:a16="http://schemas.microsoft.com/office/drawing/2014/main" id="{92C8C205-3770-4DEE-BAC8-5C6E28C38D4D}"/>
              </a:ext>
            </a:extLst>
          </p:cNvPr>
          <p:cNvSpPr/>
          <p:nvPr/>
        </p:nvSpPr>
        <p:spPr>
          <a:xfrm>
            <a:off x="173139" y="2314225"/>
            <a:ext cx="2125868" cy="999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38" dirty="0">
                <a:solidFill>
                  <a:srgbClr val="007096"/>
                </a:solidFill>
              </a:rPr>
              <a:t>Upper Tigris River: </a:t>
            </a:r>
          </a:p>
          <a:p>
            <a:r>
              <a:rPr lang="en-US" sz="1538" u="sng" dirty="0">
                <a:solidFill>
                  <a:srgbClr val="007096"/>
                </a:solidFill>
              </a:rPr>
              <a:t>Seasonal Temperature</a:t>
            </a:r>
          </a:p>
          <a:p>
            <a:r>
              <a:rPr lang="en-US" sz="1538" b="1" dirty="0">
                <a:solidFill>
                  <a:srgbClr val="007096"/>
                </a:solidFill>
              </a:rPr>
              <a:t>(RCM output)</a:t>
            </a:r>
          </a:p>
          <a:p>
            <a:endParaRPr lang="en-US" sz="923" b="1" u="sng" dirty="0">
              <a:solidFill>
                <a:srgbClr val="007096"/>
              </a:solidFill>
            </a:endParaRPr>
          </a:p>
        </p:txBody>
      </p:sp>
      <p:sp>
        <p:nvSpPr>
          <p:cNvPr id="6" name="Rectangle 2">
            <a:extLst>
              <a:ext uri="{FF2B5EF4-FFF2-40B4-BE49-F238E27FC236}">
                <a16:creationId xmlns:a16="http://schemas.microsoft.com/office/drawing/2014/main" id="{A69738AC-883C-4A94-9697-D2C6F0837323}"/>
              </a:ext>
            </a:extLst>
          </p:cNvPr>
          <p:cNvSpPr txBox="1">
            <a:spLocks noChangeArrowheads="1"/>
          </p:cNvSpPr>
          <p:nvPr/>
        </p:nvSpPr>
        <p:spPr>
          <a:xfrm>
            <a:off x="806334" y="358751"/>
            <a:ext cx="8695285" cy="42569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Y" sz="2400" b="1" dirty="0">
                <a:solidFill>
                  <a:srgbClr val="FFFFFF"/>
                </a:solidFill>
                <a:latin typeface="Arial" pitchFamily="34" charset="0"/>
                <a:cs typeface="Arial" pitchFamily="34" charset="0"/>
              </a:rPr>
              <a:t>الآثار المناخية على الموارد المائية العابرة للحدود : حوض نهر دجلة الأعلى</a:t>
            </a:r>
            <a:endParaRPr lang="en-US" sz="2400" b="1" dirty="0">
              <a:solidFill>
                <a:srgbClr val="FFFFFF"/>
              </a:solidFill>
              <a:latin typeface="Arial" pitchFamily="34" charset="0"/>
              <a:cs typeface="Arial" pitchFamily="34" charset="0"/>
            </a:endParaRPr>
          </a:p>
        </p:txBody>
      </p:sp>
      <p:pic>
        <p:nvPicPr>
          <p:cNvPr id="7" name="Picture 6">
            <a:extLst>
              <a:ext uri="{FF2B5EF4-FFF2-40B4-BE49-F238E27FC236}">
                <a16:creationId xmlns:a16="http://schemas.microsoft.com/office/drawing/2014/main" id="{AC6EA34F-AAF5-4C1C-9DC0-611EFE81324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34876" y="1759843"/>
            <a:ext cx="6330379" cy="2277855"/>
          </a:xfrm>
          <a:prstGeom prst="rect">
            <a:avLst/>
          </a:prstGeom>
        </p:spPr>
      </p:pic>
      <p:sp>
        <p:nvSpPr>
          <p:cNvPr id="10" name="Rectangle 9">
            <a:extLst>
              <a:ext uri="{FF2B5EF4-FFF2-40B4-BE49-F238E27FC236}">
                <a16:creationId xmlns:a16="http://schemas.microsoft.com/office/drawing/2014/main" id="{2F26BE78-FD67-494F-9AB7-4EA0BC7CAEF9}"/>
              </a:ext>
            </a:extLst>
          </p:cNvPr>
          <p:cNvSpPr/>
          <p:nvPr/>
        </p:nvSpPr>
        <p:spPr>
          <a:xfrm>
            <a:off x="86571" y="4262848"/>
            <a:ext cx="2553827" cy="1062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462"/>
              </a:spcAft>
            </a:pPr>
            <a:r>
              <a:rPr lang="en-US" sz="1538" dirty="0">
                <a:solidFill>
                  <a:srgbClr val="007096"/>
                </a:solidFill>
              </a:rPr>
              <a:t>Upper Tigris River:</a:t>
            </a:r>
          </a:p>
          <a:p>
            <a:pPr>
              <a:spcAft>
                <a:spcPts val="462"/>
              </a:spcAft>
            </a:pPr>
            <a:r>
              <a:rPr lang="en-US" sz="1538" b="1" u="sng" dirty="0">
                <a:solidFill>
                  <a:srgbClr val="007096"/>
                </a:solidFill>
              </a:rPr>
              <a:t>Extreme Climate Indicators</a:t>
            </a:r>
            <a:r>
              <a:rPr lang="en-US" sz="1538" b="1" dirty="0">
                <a:solidFill>
                  <a:srgbClr val="007096"/>
                </a:solidFill>
              </a:rPr>
              <a:t>:</a:t>
            </a:r>
          </a:p>
          <a:p>
            <a:pPr>
              <a:spcAft>
                <a:spcPts val="462"/>
              </a:spcAft>
            </a:pPr>
            <a:r>
              <a:rPr lang="en-US" sz="1538" u="sng" dirty="0">
                <a:solidFill>
                  <a:srgbClr val="007096"/>
                </a:solidFill>
              </a:rPr>
              <a:t>Consecutive Dry Days</a:t>
            </a:r>
          </a:p>
          <a:p>
            <a:r>
              <a:rPr lang="en-US" sz="1538" u="sng" dirty="0">
                <a:solidFill>
                  <a:srgbClr val="007096"/>
                </a:solidFill>
              </a:rPr>
              <a:t>Consecutive Wet Days</a:t>
            </a:r>
          </a:p>
          <a:p>
            <a:r>
              <a:rPr lang="en-US" sz="1538" b="1" dirty="0">
                <a:solidFill>
                  <a:srgbClr val="007096"/>
                </a:solidFill>
              </a:rPr>
              <a:t>(RCM output) </a:t>
            </a:r>
          </a:p>
        </p:txBody>
      </p:sp>
    </p:spTree>
    <p:extLst>
      <p:ext uri="{BB962C8B-B14F-4D97-AF65-F5344CB8AC3E}">
        <p14:creationId xmlns:p14="http://schemas.microsoft.com/office/powerpoint/2010/main" val="3539359885"/>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A64888-A63B-4128-8D05-AE2C82150AF9}"/>
              </a:ext>
            </a:extLst>
          </p:cNvPr>
          <p:cNvSpPr>
            <a:spLocks noGrp="1"/>
          </p:cNvSpPr>
          <p:nvPr>
            <p:ph idx="1"/>
          </p:nvPr>
        </p:nvSpPr>
        <p:spPr>
          <a:xfrm>
            <a:off x="434340" y="1471294"/>
            <a:ext cx="8545068" cy="5167250"/>
          </a:xfrm>
        </p:spPr>
        <p:txBody>
          <a:bodyPr>
            <a:normAutofit/>
          </a:bodyPr>
          <a:lstStyle/>
          <a:p>
            <a:pPr algn="r" rtl="1">
              <a:lnSpc>
                <a:spcPct val="110000"/>
              </a:lnSpc>
              <a:spcBef>
                <a:spcPts val="0"/>
              </a:spcBef>
              <a:spcAft>
                <a:spcPts val="1200"/>
              </a:spcAft>
            </a:pPr>
            <a:r>
              <a:rPr lang="ar-SY" sz="2400" dirty="0"/>
              <a:t>تفويض </a:t>
            </a:r>
            <a:r>
              <a:rPr lang="ar-SY" sz="2400" dirty="0" err="1"/>
              <a:t>ريكار</a:t>
            </a:r>
            <a:r>
              <a:rPr lang="ar-SY" sz="2400" dirty="0"/>
              <a:t> والنطاق العربي/منطقة الشرق الأوسط وشمال أفريقيا.</a:t>
            </a:r>
          </a:p>
          <a:p>
            <a:pPr algn="r" rtl="1">
              <a:lnSpc>
                <a:spcPct val="110000"/>
              </a:lnSpc>
              <a:spcBef>
                <a:spcPts val="0"/>
              </a:spcBef>
              <a:spcAft>
                <a:spcPts val="1200"/>
              </a:spcAft>
            </a:pPr>
            <a:r>
              <a:rPr lang="ar-SY" sz="2400" dirty="0"/>
              <a:t>فهم سيناريوهات المناخ ومسارات التركيز النموذجية المتبعة في التقرير الخامس للهيئة الحكومية الدولية المعنية بتغير المناخ.</a:t>
            </a:r>
          </a:p>
          <a:p>
            <a:pPr algn="r" rtl="1">
              <a:lnSpc>
                <a:spcPct val="110000"/>
              </a:lnSpc>
              <a:spcBef>
                <a:spcPts val="0"/>
              </a:spcBef>
              <a:spcAft>
                <a:spcPts val="1200"/>
              </a:spcAft>
            </a:pPr>
            <a:r>
              <a:rPr lang="ar-SY" sz="2400" dirty="0"/>
              <a:t>إقليمية أو عالمية : مزايا إسقاطات ومجموعات بيانات النمذجة المناخية الإقليمية والنمذجة الهيدرولوجية الإقليمية .</a:t>
            </a:r>
          </a:p>
          <a:p>
            <a:pPr algn="r" rtl="1">
              <a:lnSpc>
                <a:spcPct val="110000"/>
              </a:lnSpc>
              <a:spcBef>
                <a:spcPts val="0"/>
              </a:spcBef>
              <a:spcAft>
                <a:spcPts val="1200"/>
              </a:spcAft>
            </a:pPr>
            <a:r>
              <a:rPr lang="ar-SY" sz="2400" dirty="0"/>
              <a:t>بارامترات المناخ والمؤشرات المناخية للنماذج المتعلقة بالأرض.</a:t>
            </a:r>
          </a:p>
          <a:p>
            <a:pPr algn="r" rtl="1">
              <a:lnSpc>
                <a:spcPct val="110000"/>
              </a:lnSpc>
              <a:spcBef>
                <a:spcPts val="0"/>
              </a:spcBef>
              <a:spcAft>
                <a:spcPts val="1200"/>
              </a:spcAft>
            </a:pPr>
            <a:r>
              <a:rPr lang="ar-SY" sz="2400" dirty="0"/>
              <a:t>النتائج الرئيسية للنمذجة المناخية الإقليمية والنمذجة </a:t>
            </a:r>
            <a:r>
              <a:rPr lang="ar-SY" sz="2400" dirty="0" err="1"/>
              <a:t>الهيدولوجية</a:t>
            </a:r>
            <a:r>
              <a:rPr lang="ar-SY" sz="2400" dirty="0"/>
              <a:t> الإقليمية في </a:t>
            </a:r>
            <a:r>
              <a:rPr lang="ar-SY" sz="2400" dirty="0" err="1"/>
              <a:t>ريكار</a:t>
            </a:r>
            <a:r>
              <a:rPr lang="ar-SY" sz="2400" dirty="0"/>
              <a:t>.</a:t>
            </a:r>
          </a:p>
          <a:p>
            <a:pPr algn="r" rtl="1">
              <a:lnSpc>
                <a:spcPct val="110000"/>
              </a:lnSpc>
              <a:spcBef>
                <a:spcPts val="0"/>
              </a:spcBef>
              <a:spcAft>
                <a:spcPts val="1200"/>
              </a:spcAft>
            </a:pPr>
            <a:r>
              <a:rPr lang="ar-SY" sz="2400" dirty="0"/>
              <a:t>التقييم المتكامل لقابلية التأثر.</a:t>
            </a:r>
          </a:p>
          <a:p>
            <a:pPr algn="r" rtl="1">
              <a:lnSpc>
                <a:spcPct val="110000"/>
              </a:lnSpc>
              <a:spcBef>
                <a:spcPts val="0"/>
              </a:spcBef>
              <a:spcAft>
                <a:spcPts val="1200"/>
              </a:spcAft>
            </a:pPr>
            <a:r>
              <a:rPr lang="ar-SY" sz="2400" dirty="0"/>
              <a:t>المركز الإقليمي للمعرفة.</a:t>
            </a:r>
          </a:p>
          <a:p>
            <a:pPr algn="r" rtl="1">
              <a:lnSpc>
                <a:spcPct val="110000"/>
              </a:lnSpc>
              <a:spcBef>
                <a:spcPts val="0"/>
              </a:spcBef>
              <a:spcAft>
                <a:spcPts val="1200"/>
              </a:spcAft>
            </a:pPr>
            <a:endParaRPr lang="en-US" sz="2400" dirty="0"/>
          </a:p>
        </p:txBody>
      </p:sp>
      <p:sp>
        <p:nvSpPr>
          <p:cNvPr id="3" name="Slide Number Placeholder 2">
            <a:extLst>
              <a:ext uri="{FF2B5EF4-FFF2-40B4-BE49-F238E27FC236}">
                <a16:creationId xmlns:a16="http://schemas.microsoft.com/office/drawing/2014/main" id="{2DC7BF12-C0EC-4C85-84CC-78BE59DBD811}"/>
              </a:ext>
            </a:extLst>
          </p:cNvPr>
          <p:cNvSpPr>
            <a:spLocks noGrp="1"/>
          </p:cNvSpPr>
          <p:nvPr>
            <p:ph type="sldNum" sz="quarter" idx="4"/>
          </p:nvPr>
        </p:nvSpPr>
        <p:spPr/>
        <p:txBody>
          <a:bodyPr/>
          <a:lstStyle/>
          <a:p>
            <a:fld id="{927968B9-F71B-4241-9647-2B023690AF84}" type="slidenum">
              <a:rPr lang="en-US" smtClean="0"/>
              <a:t>4</a:t>
            </a:fld>
            <a:endParaRPr lang="en-US"/>
          </a:p>
        </p:txBody>
      </p:sp>
      <p:sp>
        <p:nvSpPr>
          <p:cNvPr id="4" name="Rectangle 2">
            <a:extLst>
              <a:ext uri="{FF2B5EF4-FFF2-40B4-BE49-F238E27FC236}">
                <a16:creationId xmlns:a16="http://schemas.microsoft.com/office/drawing/2014/main" id="{F99BEC15-F45A-4A11-ADFE-7CE6C14CADCF}"/>
              </a:ext>
            </a:extLst>
          </p:cNvPr>
          <p:cNvSpPr txBox="1">
            <a:spLocks noChangeArrowheads="1"/>
          </p:cNvSpPr>
          <p:nvPr/>
        </p:nvSpPr>
        <p:spPr>
          <a:xfrm>
            <a:off x="0" y="312752"/>
            <a:ext cx="9144000" cy="59444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Y" sz="3600" b="1" dirty="0">
                <a:solidFill>
                  <a:schemeClr val="bg1"/>
                </a:solidFill>
                <a:latin typeface="Arial" pitchFamily="34" charset="0"/>
                <a:cs typeface="Arial" pitchFamily="34" charset="0"/>
              </a:rPr>
              <a:t>الوحدة الأولى: المحتويات</a:t>
            </a:r>
            <a:endParaRPr lang="en-US" sz="36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77327628"/>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74E3A13-D860-4822-9EC0-77A46F3F38CC}"/>
              </a:ext>
            </a:extLst>
          </p:cNvPr>
          <p:cNvSpPr>
            <a:spLocks noGrp="1"/>
          </p:cNvSpPr>
          <p:nvPr>
            <p:ph type="sldNum" sz="quarter" idx="4"/>
          </p:nvPr>
        </p:nvSpPr>
        <p:spPr/>
        <p:txBody>
          <a:bodyPr/>
          <a:lstStyle/>
          <a:p>
            <a:fld id="{927968B9-F71B-4241-9647-2B023690AF84}" type="slidenum">
              <a:rPr lang="en-US" smtClean="0"/>
              <a:t>40</a:t>
            </a:fld>
            <a:endParaRPr lang="en-US" dirty="0"/>
          </a:p>
        </p:txBody>
      </p:sp>
      <p:sp>
        <p:nvSpPr>
          <p:cNvPr id="5" name="Rectangle 2">
            <a:extLst>
              <a:ext uri="{FF2B5EF4-FFF2-40B4-BE49-F238E27FC236}">
                <a16:creationId xmlns:a16="http://schemas.microsoft.com/office/drawing/2014/main" id="{0E7DEC6F-0E6D-4DD8-A8D9-B9D93A9FED56}"/>
              </a:ext>
            </a:extLst>
          </p:cNvPr>
          <p:cNvSpPr txBox="1">
            <a:spLocks noChangeArrowheads="1"/>
          </p:cNvSpPr>
          <p:nvPr/>
        </p:nvSpPr>
        <p:spPr>
          <a:xfrm>
            <a:off x="747337" y="255209"/>
            <a:ext cx="8772444" cy="46037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Y" sz="2800" b="1" dirty="0">
                <a:solidFill>
                  <a:srgbClr val="FFFFFF"/>
                </a:solidFill>
                <a:latin typeface="Arial" pitchFamily="34" charset="0"/>
                <a:cs typeface="Arial" pitchFamily="34" charset="0"/>
              </a:rPr>
              <a:t>الآثار المناخية على الموارد المائية العابرة للحدود: حوض نهر الأردن</a:t>
            </a:r>
            <a:endParaRPr lang="en-US" sz="2800" b="1" dirty="0">
              <a:solidFill>
                <a:srgbClr val="FFFFFF"/>
              </a:solidFill>
              <a:latin typeface="Arial" pitchFamily="34" charset="0"/>
              <a:cs typeface="Arial" pitchFamily="34" charset="0"/>
            </a:endParaRPr>
          </a:p>
        </p:txBody>
      </p:sp>
      <p:pic>
        <p:nvPicPr>
          <p:cNvPr id="7" name="Picture 6">
            <a:extLst>
              <a:ext uri="{FF2B5EF4-FFF2-40B4-BE49-F238E27FC236}">
                <a16:creationId xmlns:a16="http://schemas.microsoft.com/office/drawing/2014/main" id="{A6DD1166-155E-4226-9F2D-DFC744F9CC3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416" y="3931921"/>
            <a:ext cx="3049285" cy="1892351"/>
          </a:xfrm>
          <a:prstGeom prst="rect">
            <a:avLst/>
          </a:prstGeom>
        </p:spPr>
      </p:pic>
      <p:pic>
        <p:nvPicPr>
          <p:cNvPr id="8" name="Picture 7">
            <a:extLst>
              <a:ext uri="{FF2B5EF4-FFF2-40B4-BE49-F238E27FC236}">
                <a16:creationId xmlns:a16="http://schemas.microsoft.com/office/drawing/2014/main" id="{37060453-8B6E-4FF6-B945-6B2BBE9EE9B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65" y="2034222"/>
            <a:ext cx="3049285" cy="1922972"/>
          </a:xfrm>
          <a:prstGeom prst="rect">
            <a:avLst/>
          </a:prstGeom>
        </p:spPr>
      </p:pic>
      <p:sp>
        <p:nvSpPr>
          <p:cNvPr id="9" name="Rectangle 8">
            <a:extLst>
              <a:ext uri="{FF2B5EF4-FFF2-40B4-BE49-F238E27FC236}">
                <a16:creationId xmlns:a16="http://schemas.microsoft.com/office/drawing/2014/main" id="{C9A0E6A2-DECD-4514-8D46-CF4675325704}"/>
              </a:ext>
            </a:extLst>
          </p:cNvPr>
          <p:cNvSpPr/>
          <p:nvPr/>
        </p:nvSpPr>
        <p:spPr>
          <a:xfrm>
            <a:off x="108215" y="1155130"/>
            <a:ext cx="9057428" cy="954107"/>
          </a:xfrm>
          <a:prstGeom prst="rect">
            <a:avLst/>
          </a:prstGeom>
        </p:spPr>
        <p:txBody>
          <a:bodyPr wrap="square">
            <a:spAutoFit/>
          </a:bodyPr>
          <a:lstStyle/>
          <a:p>
            <a:pPr algn="ctr"/>
            <a:r>
              <a:rPr lang="en-US" sz="1400" dirty="0">
                <a:solidFill>
                  <a:srgbClr val="44789E"/>
                </a:solidFill>
                <a:latin typeface="RobotoCondensed-Regular"/>
              </a:rPr>
              <a:t>Jordan River Basin Projections for T, P, Runoff, Discharge for a </a:t>
            </a:r>
          </a:p>
          <a:p>
            <a:pPr algn="ctr"/>
            <a:r>
              <a:rPr lang="en-US" sz="1400" dirty="0">
                <a:solidFill>
                  <a:srgbClr val="44789E"/>
                </a:solidFill>
                <a:latin typeface="RobotoCondensed-Regular"/>
              </a:rPr>
              <a:t>three-member ensemble of RCP 4.5 projections and</a:t>
            </a:r>
          </a:p>
          <a:p>
            <a:pPr algn="ctr"/>
            <a:r>
              <a:rPr lang="en-US" sz="1400" dirty="0">
                <a:solidFill>
                  <a:srgbClr val="44789E"/>
                </a:solidFill>
                <a:latin typeface="RobotoCondensed-Regular"/>
              </a:rPr>
              <a:t>three-member ensemble of RCP 8.5 projections using </a:t>
            </a:r>
          </a:p>
          <a:p>
            <a:pPr algn="ctr"/>
            <a:r>
              <a:rPr lang="en-US" sz="1400" dirty="0">
                <a:solidFill>
                  <a:srgbClr val="44789E"/>
                </a:solidFill>
                <a:latin typeface="RobotoCondensed-Regular"/>
              </a:rPr>
              <a:t>Hype Model and VIC Model (which </a:t>
            </a:r>
            <a:r>
              <a:rPr lang="en-US" sz="1400" i="1" dirty="0">
                <a:solidFill>
                  <a:srgbClr val="44789E"/>
                </a:solidFill>
                <a:latin typeface="RobotoCondensed-Regular"/>
              </a:rPr>
              <a:t>cannot</a:t>
            </a:r>
            <a:r>
              <a:rPr lang="en-US" sz="1400" dirty="0">
                <a:solidFill>
                  <a:srgbClr val="44789E"/>
                </a:solidFill>
                <a:latin typeface="RobotoCondensed-Regular"/>
              </a:rPr>
              <a:t> be combined into a larger ensemble)</a:t>
            </a:r>
            <a:endParaRPr lang="en-US" sz="1400" dirty="0"/>
          </a:p>
        </p:txBody>
      </p:sp>
      <p:pic>
        <p:nvPicPr>
          <p:cNvPr id="6" name="Picture 5">
            <a:extLst>
              <a:ext uri="{FF2B5EF4-FFF2-40B4-BE49-F238E27FC236}">
                <a16:creationId xmlns:a16="http://schemas.microsoft.com/office/drawing/2014/main" id="{C2E347D6-96E2-4F74-B3E3-B166B823C83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92095" y="2290352"/>
            <a:ext cx="6273548" cy="3283138"/>
          </a:xfrm>
          <a:prstGeom prst="rect">
            <a:avLst/>
          </a:prstGeom>
        </p:spPr>
      </p:pic>
    </p:spTree>
    <p:extLst>
      <p:ext uri="{BB962C8B-B14F-4D97-AF65-F5344CB8AC3E}">
        <p14:creationId xmlns:p14="http://schemas.microsoft.com/office/powerpoint/2010/main" val="4142879626"/>
      </p:ext>
    </p:extLst>
  </p:cSld>
  <p:clrMapOvr>
    <a:masterClrMapping/>
  </p:clrMapOvr>
  <p:transition>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5251" y="1461608"/>
            <a:ext cx="9048749" cy="589520"/>
          </a:xfrm>
          <a:prstGeom prst="rect">
            <a:avLst/>
          </a:prstGeom>
          <a:noFill/>
        </p:spPr>
        <p:txBody>
          <a:bodyPr wrap="square" rtlCol="0">
            <a:spAutoFit/>
          </a:bodyPr>
          <a:lstStyle/>
          <a:p>
            <a:pPr algn="ctr"/>
            <a:r>
              <a:rPr lang="en-US" sz="3231" b="1" spc="1000" dirty="0">
                <a:solidFill>
                  <a:schemeClr val="bg1"/>
                </a:solidFill>
              </a:rPr>
              <a:t>STRECHING BREAK!</a:t>
            </a:r>
            <a:endParaRPr lang="en-US" sz="3384" b="1" spc="1000" dirty="0">
              <a:solidFill>
                <a:schemeClr val="bg1"/>
              </a:solidFill>
            </a:endParaRPr>
          </a:p>
        </p:txBody>
      </p:sp>
    </p:spTree>
    <p:extLst>
      <p:ext uri="{BB962C8B-B14F-4D97-AF65-F5344CB8AC3E}">
        <p14:creationId xmlns:p14="http://schemas.microsoft.com/office/powerpoint/2010/main" val="341964577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1500" tmFilter="0, 0; .2, .5; .8, .5; 1, 0"/>
                                        <p:tgtEl>
                                          <p:spTgt spid="3"/>
                                        </p:tgtEl>
                                      </p:cBhvr>
                                    </p:animEffect>
                                    <p:animScale>
                                      <p:cBhvr>
                                        <p:cTn id="7" dur="7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96C45D-118A-47EC-A08D-CBD8C79AC1FF}"/>
              </a:ext>
            </a:extLst>
          </p:cNvPr>
          <p:cNvPicPr>
            <a:picLocks noChangeAspect="1"/>
          </p:cNvPicPr>
          <p:nvPr/>
        </p:nvPicPr>
        <p:blipFill>
          <a:blip r:embed="rId3"/>
          <a:stretch>
            <a:fillRect/>
          </a:stretch>
        </p:blipFill>
        <p:spPr>
          <a:xfrm>
            <a:off x="556591" y="1285752"/>
            <a:ext cx="7781289" cy="4018084"/>
          </a:xfrm>
          <a:prstGeom prst="rect">
            <a:avLst/>
          </a:prstGeom>
        </p:spPr>
      </p:pic>
      <p:sp>
        <p:nvSpPr>
          <p:cNvPr id="3" name="Slide Number Placeholder 2">
            <a:extLst>
              <a:ext uri="{FF2B5EF4-FFF2-40B4-BE49-F238E27FC236}">
                <a16:creationId xmlns:a16="http://schemas.microsoft.com/office/drawing/2014/main" id="{2BC8E6A0-570F-4373-99EB-C1470077C7AF}"/>
              </a:ext>
            </a:extLst>
          </p:cNvPr>
          <p:cNvSpPr>
            <a:spLocks noGrp="1"/>
          </p:cNvSpPr>
          <p:nvPr>
            <p:ph type="sldNum" sz="quarter" idx="4"/>
          </p:nvPr>
        </p:nvSpPr>
        <p:spPr/>
        <p:txBody>
          <a:bodyPr/>
          <a:lstStyle/>
          <a:p>
            <a:fld id="{927968B9-F71B-4241-9647-2B023690AF84}" type="slidenum">
              <a:rPr lang="en-US" smtClean="0">
                <a:latin typeface="Arial" pitchFamily="34" charset="0"/>
                <a:cs typeface="Arial" pitchFamily="34" charset="0"/>
              </a:rPr>
              <a:t>42</a:t>
            </a:fld>
            <a:endParaRPr lang="en-US" dirty="0">
              <a:latin typeface="Arial" pitchFamily="34" charset="0"/>
              <a:cs typeface="Arial" pitchFamily="34" charset="0"/>
            </a:endParaRPr>
          </a:p>
        </p:txBody>
      </p:sp>
      <p:sp>
        <p:nvSpPr>
          <p:cNvPr id="5" name="Rectangle 4">
            <a:extLst>
              <a:ext uri="{FF2B5EF4-FFF2-40B4-BE49-F238E27FC236}">
                <a16:creationId xmlns:a16="http://schemas.microsoft.com/office/drawing/2014/main" id="{23985BEA-50C6-494E-94A3-D4AA337EF8D0}"/>
              </a:ext>
            </a:extLst>
          </p:cNvPr>
          <p:cNvSpPr/>
          <p:nvPr/>
        </p:nvSpPr>
        <p:spPr>
          <a:xfrm>
            <a:off x="556591" y="5420139"/>
            <a:ext cx="8181009" cy="1189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accent5">
                    <a:lumMod val="75000"/>
                  </a:schemeClr>
                </a:solidFill>
                <a:latin typeface="Arial" pitchFamily="34" charset="0"/>
                <a:cs typeface="Arial" pitchFamily="34" charset="0"/>
              </a:rPr>
              <a:t>GCM</a:t>
            </a:r>
            <a:r>
              <a:rPr lang="en-US" dirty="0">
                <a:solidFill>
                  <a:schemeClr val="accent5">
                    <a:lumMod val="75000"/>
                  </a:schemeClr>
                </a:solidFill>
                <a:latin typeface="Arial" pitchFamily="34" charset="0"/>
                <a:cs typeface="Arial" pitchFamily="34" charset="0"/>
              </a:rPr>
              <a:t>: Global Climate Modelling		</a:t>
            </a:r>
            <a:r>
              <a:rPr lang="en-US" b="1" dirty="0">
                <a:solidFill>
                  <a:schemeClr val="accent5">
                    <a:lumMod val="75000"/>
                  </a:schemeClr>
                </a:solidFill>
                <a:latin typeface="Arial" pitchFamily="34" charset="0"/>
                <a:cs typeface="Arial" pitchFamily="34" charset="0"/>
              </a:rPr>
              <a:t>	</a:t>
            </a:r>
            <a:r>
              <a:rPr lang="en-US" b="1" dirty="0">
                <a:solidFill>
                  <a:srgbClr val="E09641"/>
                </a:solidFill>
                <a:latin typeface="Arial" pitchFamily="34" charset="0"/>
                <a:cs typeface="Arial" pitchFamily="34" charset="0"/>
              </a:rPr>
              <a:t>VA: </a:t>
            </a:r>
            <a:r>
              <a:rPr lang="en-US" dirty="0">
                <a:solidFill>
                  <a:srgbClr val="E09641"/>
                </a:solidFill>
                <a:latin typeface="Arial" pitchFamily="34" charset="0"/>
                <a:cs typeface="Arial" pitchFamily="34" charset="0"/>
              </a:rPr>
              <a:t>Vulnerability Assessment</a:t>
            </a:r>
            <a:endParaRPr lang="en-US" dirty="0">
              <a:solidFill>
                <a:schemeClr val="accent5">
                  <a:lumMod val="75000"/>
                </a:schemeClr>
              </a:solidFill>
              <a:latin typeface="Arial" pitchFamily="34" charset="0"/>
              <a:cs typeface="Arial" pitchFamily="34" charset="0"/>
            </a:endParaRPr>
          </a:p>
          <a:p>
            <a:r>
              <a:rPr lang="en-US" b="1" dirty="0">
                <a:solidFill>
                  <a:schemeClr val="accent5">
                    <a:lumMod val="75000"/>
                  </a:schemeClr>
                </a:solidFill>
                <a:latin typeface="Arial" pitchFamily="34" charset="0"/>
                <a:cs typeface="Arial" pitchFamily="34" charset="0"/>
              </a:rPr>
              <a:t>RCM: </a:t>
            </a:r>
            <a:r>
              <a:rPr lang="en-US" dirty="0">
                <a:solidFill>
                  <a:schemeClr val="accent5">
                    <a:lumMod val="75000"/>
                  </a:schemeClr>
                </a:solidFill>
                <a:latin typeface="Arial" pitchFamily="34" charset="0"/>
                <a:cs typeface="Arial" pitchFamily="34" charset="0"/>
              </a:rPr>
              <a:t>Regional Climate Modelling		</a:t>
            </a:r>
            <a:r>
              <a:rPr lang="en-US" b="1" dirty="0">
                <a:solidFill>
                  <a:schemeClr val="accent5">
                    <a:lumMod val="75000"/>
                  </a:schemeClr>
                </a:solidFill>
                <a:latin typeface="Arial" pitchFamily="34" charset="0"/>
                <a:cs typeface="Arial" pitchFamily="34" charset="0"/>
              </a:rPr>
              <a:t>	</a:t>
            </a:r>
            <a:r>
              <a:rPr lang="en-US" b="1" dirty="0">
                <a:solidFill>
                  <a:srgbClr val="E09641"/>
                </a:solidFill>
                <a:latin typeface="Arial" pitchFamily="34" charset="0"/>
                <a:cs typeface="Arial" pitchFamily="34" charset="0"/>
              </a:rPr>
              <a:t>IM:  </a:t>
            </a:r>
            <a:r>
              <a:rPr lang="en-US" dirty="0">
                <a:solidFill>
                  <a:srgbClr val="E09641"/>
                </a:solidFill>
                <a:latin typeface="Arial" pitchFamily="34" charset="0"/>
                <a:cs typeface="Arial" pitchFamily="34" charset="0"/>
              </a:rPr>
              <a:t>Integrated Mapping</a:t>
            </a:r>
            <a:endParaRPr lang="en-US" dirty="0">
              <a:solidFill>
                <a:schemeClr val="accent5">
                  <a:lumMod val="75000"/>
                </a:schemeClr>
              </a:solidFill>
              <a:latin typeface="Arial" pitchFamily="34" charset="0"/>
              <a:cs typeface="Arial" pitchFamily="34" charset="0"/>
            </a:endParaRPr>
          </a:p>
          <a:p>
            <a:r>
              <a:rPr lang="en-US" b="1" dirty="0">
                <a:solidFill>
                  <a:schemeClr val="accent5">
                    <a:lumMod val="75000"/>
                  </a:schemeClr>
                </a:solidFill>
                <a:latin typeface="Arial" pitchFamily="34" charset="0"/>
                <a:cs typeface="Arial" pitchFamily="34" charset="0"/>
              </a:rPr>
              <a:t>RHM: </a:t>
            </a:r>
            <a:r>
              <a:rPr lang="en-US" dirty="0">
                <a:solidFill>
                  <a:schemeClr val="accent5">
                    <a:lumMod val="75000"/>
                  </a:schemeClr>
                </a:solidFill>
                <a:latin typeface="Arial" pitchFamily="34" charset="0"/>
                <a:cs typeface="Arial" pitchFamily="34" charset="0"/>
              </a:rPr>
              <a:t>Regional Hydrological Modelling</a:t>
            </a:r>
            <a:endParaRPr lang="en-US" dirty="0">
              <a:solidFill>
                <a:srgbClr val="0070C0"/>
              </a:solidFill>
              <a:latin typeface="Arial" pitchFamily="34" charset="0"/>
              <a:cs typeface="Arial" pitchFamily="34" charset="0"/>
            </a:endParaRPr>
          </a:p>
        </p:txBody>
      </p:sp>
      <p:sp>
        <p:nvSpPr>
          <p:cNvPr id="6" name="Rectangle 2">
            <a:extLst>
              <a:ext uri="{FF2B5EF4-FFF2-40B4-BE49-F238E27FC236}">
                <a16:creationId xmlns:a16="http://schemas.microsoft.com/office/drawing/2014/main" id="{EFC68D53-CC40-4CD1-8220-5F1D7315BA7E}"/>
              </a:ext>
            </a:extLst>
          </p:cNvPr>
          <p:cNvSpPr txBox="1">
            <a:spLocks noChangeArrowheads="1"/>
          </p:cNvSpPr>
          <p:nvPr/>
        </p:nvSpPr>
        <p:spPr>
          <a:xfrm>
            <a:off x="744237" y="300672"/>
            <a:ext cx="8613775" cy="59848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Y" sz="3500" b="1" dirty="0" err="1">
                <a:solidFill>
                  <a:schemeClr val="bg1"/>
                </a:solidFill>
                <a:latin typeface="Arial" pitchFamily="34" charset="0"/>
                <a:cs typeface="Arial" pitchFamily="34" charset="0"/>
              </a:rPr>
              <a:t>ﻣﻨﻬﺠﻴﺔ</a:t>
            </a:r>
            <a:r>
              <a:rPr lang="ar-SY" sz="3500" b="1" dirty="0">
                <a:solidFill>
                  <a:schemeClr val="bg1"/>
                </a:solidFill>
                <a:latin typeface="Arial" pitchFamily="34" charset="0"/>
                <a:cs typeface="Arial" pitchFamily="34" charset="0"/>
              </a:rPr>
              <a:t> </a:t>
            </a:r>
            <a:r>
              <a:rPr lang="ar-SY" sz="3500" b="1" dirty="0" err="1">
                <a:solidFill>
                  <a:schemeClr val="bg1"/>
                </a:solidFill>
                <a:latin typeface="Arial" pitchFamily="34" charset="0"/>
                <a:cs typeface="Arial" pitchFamily="34" charset="0"/>
              </a:rPr>
              <a:t>ﺍﻟﺘﻘﻴﻴﻢ</a:t>
            </a:r>
            <a:r>
              <a:rPr lang="ar-SY" sz="3500" b="1" dirty="0">
                <a:solidFill>
                  <a:schemeClr val="bg1"/>
                </a:solidFill>
                <a:latin typeface="Arial" pitchFamily="34" charset="0"/>
                <a:cs typeface="Arial" pitchFamily="34" charset="0"/>
              </a:rPr>
              <a:t> </a:t>
            </a:r>
            <a:r>
              <a:rPr lang="ar-SY" sz="3500" b="1" dirty="0" err="1">
                <a:solidFill>
                  <a:schemeClr val="bg1"/>
                </a:solidFill>
                <a:latin typeface="Arial" pitchFamily="34" charset="0"/>
                <a:cs typeface="Arial" pitchFamily="34" charset="0"/>
              </a:rPr>
              <a:t>ﺍﻟﻤﺘﻜﺎﻣﻞ</a:t>
            </a:r>
            <a:endParaRPr lang="ar-SY" sz="35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787048894"/>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96684" y="509108"/>
            <a:ext cx="7547316" cy="589520"/>
          </a:xfrm>
          <a:prstGeom prst="rect">
            <a:avLst/>
          </a:prstGeom>
          <a:noFill/>
        </p:spPr>
        <p:txBody>
          <a:bodyPr wrap="square" rtlCol="0">
            <a:spAutoFit/>
          </a:bodyPr>
          <a:lstStyle/>
          <a:p>
            <a:r>
              <a:rPr lang="en-US" sz="3231" b="1" dirty="0">
                <a:solidFill>
                  <a:schemeClr val="bg1"/>
                </a:solidFill>
              </a:rPr>
              <a:t>Integrated Vulnerability Assessment</a:t>
            </a:r>
            <a:endParaRPr lang="en-US" sz="3384" b="1" dirty="0">
              <a:solidFill>
                <a:schemeClr val="bg1"/>
              </a:solidFill>
            </a:endParaRPr>
          </a:p>
        </p:txBody>
      </p:sp>
    </p:spTree>
    <p:extLst>
      <p:ext uri="{BB962C8B-B14F-4D97-AF65-F5344CB8AC3E}">
        <p14:creationId xmlns:p14="http://schemas.microsoft.com/office/powerpoint/2010/main" val="3716739613"/>
      </p:ext>
    </p:extLst>
  </p:cSld>
  <p:clrMapOvr>
    <a:masterClrMapping/>
  </p:clrMapOvr>
  <p:transition>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00D1F75-A0ED-406C-B970-8825067F63B8}"/>
              </a:ext>
            </a:extLst>
          </p:cNvPr>
          <p:cNvSpPr>
            <a:spLocks noGrp="1"/>
          </p:cNvSpPr>
          <p:nvPr>
            <p:ph type="sldNum" sz="quarter" idx="4"/>
          </p:nvPr>
        </p:nvSpPr>
        <p:spPr/>
        <p:txBody>
          <a:bodyPr/>
          <a:lstStyle/>
          <a:p>
            <a:fld id="{927968B9-F71B-4241-9647-2B023690AF84}" type="slidenum">
              <a:rPr lang="en-US" smtClean="0">
                <a:latin typeface="Arial" pitchFamily="34" charset="0"/>
                <a:cs typeface="Arial" pitchFamily="34" charset="0"/>
              </a:rPr>
              <a:t>44</a:t>
            </a:fld>
            <a:endParaRPr lang="en-US" dirty="0">
              <a:latin typeface="Arial" pitchFamily="34" charset="0"/>
              <a:cs typeface="Arial" pitchFamily="34" charset="0"/>
            </a:endParaRPr>
          </a:p>
        </p:txBody>
      </p:sp>
      <p:pic>
        <p:nvPicPr>
          <p:cNvPr id="4" name="Picture 3">
            <a:extLst>
              <a:ext uri="{FF2B5EF4-FFF2-40B4-BE49-F238E27FC236}">
                <a16:creationId xmlns:a16="http://schemas.microsoft.com/office/drawing/2014/main" id="{8DB24002-6C6F-44A7-B02A-D597567C6697}"/>
              </a:ext>
            </a:extLst>
          </p:cNvPr>
          <p:cNvPicPr>
            <a:picLocks noChangeAspect="1"/>
          </p:cNvPicPr>
          <p:nvPr/>
        </p:nvPicPr>
        <p:blipFill>
          <a:blip r:embed="rId3"/>
          <a:stretch>
            <a:fillRect/>
          </a:stretch>
        </p:blipFill>
        <p:spPr>
          <a:xfrm>
            <a:off x="1692322" y="1222604"/>
            <a:ext cx="6045532" cy="5452833"/>
          </a:xfrm>
          <a:prstGeom prst="rect">
            <a:avLst/>
          </a:prstGeom>
        </p:spPr>
      </p:pic>
      <p:sp>
        <p:nvSpPr>
          <p:cNvPr id="5" name="Rectangle 2">
            <a:extLst>
              <a:ext uri="{FF2B5EF4-FFF2-40B4-BE49-F238E27FC236}">
                <a16:creationId xmlns:a16="http://schemas.microsoft.com/office/drawing/2014/main" id="{0BE0018C-FA48-4488-AF8C-87BD526BBCAD}"/>
              </a:ext>
            </a:extLst>
          </p:cNvPr>
          <p:cNvSpPr txBox="1">
            <a:spLocks noChangeArrowheads="1"/>
          </p:cNvSpPr>
          <p:nvPr/>
        </p:nvSpPr>
        <p:spPr>
          <a:xfrm>
            <a:off x="662745" y="300672"/>
            <a:ext cx="7724775" cy="598488"/>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Y" b="1" dirty="0" err="1">
                <a:solidFill>
                  <a:schemeClr val="bg1"/>
                </a:solidFill>
                <a:latin typeface="Arial" pitchFamily="34" charset="0"/>
                <a:cs typeface="Arial" pitchFamily="34" charset="0"/>
              </a:rPr>
              <a:t>ﺗﻘﻳﻳﻡ</a:t>
            </a:r>
            <a:r>
              <a:rPr lang="ar-SY" b="1" dirty="0">
                <a:solidFill>
                  <a:schemeClr val="bg1"/>
                </a:solidFill>
                <a:latin typeface="Arial" pitchFamily="34" charset="0"/>
                <a:cs typeface="Arial" pitchFamily="34" charset="0"/>
              </a:rPr>
              <a:t> </a:t>
            </a:r>
            <a:r>
              <a:rPr lang="ar-SY" b="1" dirty="0" err="1">
                <a:solidFill>
                  <a:schemeClr val="bg1"/>
                </a:solidFill>
                <a:latin typeface="Arial" pitchFamily="34" charset="0"/>
                <a:cs typeface="Arial" pitchFamily="34" charset="0"/>
              </a:rPr>
              <a:t>ﻗﺎﺑﻠﻳﺔ</a:t>
            </a:r>
            <a:r>
              <a:rPr lang="ar-SY" b="1" dirty="0">
                <a:solidFill>
                  <a:schemeClr val="bg1"/>
                </a:solidFill>
                <a:latin typeface="Arial" pitchFamily="34" charset="0"/>
                <a:cs typeface="Arial" pitchFamily="34" charset="0"/>
              </a:rPr>
              <a:t> </a:t>
            </a:r>
            <a:r>
              <a:rPr lang="ar-SY" b="1" dirty="0" err="1">
                <a:solidFill>
                  <a:schemeClr val="bg1"/>
                </a:solidFill>
                <a:latin typeface="Arial" pitchFamily="34" charset="0"/>
                <a:cs typeface="Arial" pitchFamily="34" charset="0"/>
              </a:rPr>
              <a:t>ﺍﻟﺗﺄﺛﺭ</a:t>
            </a:r>
            <a:r>
              <a:rPr lang="ar-SY" b="1" dirty="0">
                <a:solidFill>
                  <a:schemeClr val="bg1"/>
                </a:solidFill>
                <a:latin typeface="Arial" pitchFamily="34" charset="0"/>
                <a:cs typeface="Arial" pitchFamily="34" charset="0"/>
              </a:rPr>
              <a:t> </a:t>
            </a:r>
            <a:endParaRPr lang="en-US" b="1" dirty="0">
              <a:solidFill>
                <a:schemeClr val="bg1"/>
              </a:solidFill>
              <a:latin typeface="Arial" pitchFamily="34" charset="0"/>
              <a:cs typeface="Arial" pitchFamily="34" charset="0"/>
            </a:endParaRPr>
          </a:p>
        </p:txBody>
      </p:sp>
      <p:sp>
        <p:nvSpPr>
          <p:cNvPr id="2" name="Oval 1">
            <a:extLst>
              <a:ext uri="{FF2B5EF4-FFF2-40B4-BE49-F238E27FC236}">
                <a16:creationId xmlns:a16="http://schemas.microsoft.com/office/drawing/2014/main" id="{E287573D-D06D-470C-947F-8B004FEC3E0A}"/>
              </a:ext>
            </a:extLst>
          </p:cNvPr>
          <p:cNvSpPr/>
          <p:nvPr/>
        </p:nvSpPr>
        <p:spPr>
          <a:xfrm>
            <a:off x="1639381" y="1074518"/>
            <a:ext cx="3015749" cy="15024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7794591"/>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B37C2C-196F-4957-85CB-10CF999F893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925" y="1114424"/>
            <a:ext cx="8982075" cy="5648326"/>
          </a:xfrm>
          <a:prstGeom prst="rect">
            <a:avLst/>
          </a:prstGeom>
        </p:spPr>
      </p:pic>
      <p:sp>
        <p:nvSpPr>
          <p:cNvPr id="3" name="Slide Number Placeholder 2"/>
          <p:cNvSpPr>
            <a:spLocks noGrp="1"/>
          </p:cNvSpPr>
          <p:nvPr>
            <p:ph type="sldNum" sz="quarter" idx="4"/>
          </p:nvPr>
        </p:nvSpPr>
        <p:spPr/>
        <p:txBody>
          <a:bodyPr/>
          <a:lstStyle/>
          <a:p>
            <a:fld id="{927968B9-F71B-4241-9647-2B023690AF84}" type="slidenum">
              <a:rPr lang="en-US" smtClean="0"/>
              <a:t>45</a:t>
            </a:fld>
            <a:endParaRPr lang="en-US"/>
          </a:p>
        </p:txBody>
      </p:sp>
      <p:sp>
        <p:nvSpPr>
          <p:cNvPr id="12" name="Rounded Rectangle 11"/>
          <p:cNvSpPr/>
          <p:nvPr/>
        </p:nvSpPr>
        <p:spPr>
          <a:xfrm>
            <a:off x="7591650" y="2578608"/>
            <a:ext cx="1037549" cy="850392"/>
          </a:xfrm>
          <a:prstGeom prst="roundRect">
            <a:avLst/>
          </a:prstGeom>
          <a:solidFill>
            <a:srgbClr val="9BB83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10 Sensitivity indicators</a:t>
            </a:r>
          </a:p>
        </p:txBody>
      </p:sp>
      <p:sp>
        <p:nvSpPr>
          <p:cNvPr id="13" name="Rounded Rectangle 12"/>
          <p:cNvSpPr/>
          <p:nvPr/>
        </p:nvSpPr>
        <p:spPr>
          <a:xfrm>
            <a:off x="7506205" y="5670598"/>
            <a:ext cx="1122994" cy="893290"/>
          </a:xfrm>
          <a:prstGeom prst="roundRect">
            <a:avLst/>
          </a:prstGeom>
          <a:solidFill>
            <a:srgbClr val="9A688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20 Adaptive Capacity indicators</a:t>
            </a:r>
          </a:p>
        </p:txBody>
      </p:sp>
      <p:sp>
        <p:nvSpPr>
          <p:cNvPr id="10" name="TextBox 9">
            <a:extLst>
              <a:ext uri="{FF2B5EF4-FFF2-40B4-BE49-F238E27FC236}">
                <a16:creationId xmlns:a16="http://schemas.microsoft.com/office/drawing/2014/main" id="{1BE48DFC-878F-4448-B368-58FCA767E3A8}"/>
              </a:ext>
            </a:extLst>
          </p:cNvPr>
          <p:cNvSpPr txBox="1"/>
          <p:nvPr/>
        </p:nvSpPr>
        <p:spPr>
          <a:xfrm>
            <a:off x="1415452" y="294112"/>
            <a:ext cx="7286814" cy="523220"/>
          </a:xfrm>
          <a:prstGeom prst="rect">
            <a:avLst/>
          </a:prstGeom>
          <a:noFill/>
        </p:spPr>
        <p:txBody>
          <a:bodyPr wrap="square" rtlCol="0">
            <a:spAutoFit/>
          </a:bodyPr>
          <a:lstStyle/>
          <a:p>
            <a:r>
              <a:rPr lang="en-US" sz="2800" b="1" dirty="0">
                <a:solidFill>
                  <a:schemeClr val="bg1"/>
                </a:solidFill>
              </a:rPr>
              <a:t>Impact chain of water availability sector</a:t>
            </a:r>
          </a:p>
        </p:txBody>
      </p:sp>
      <p:sp>
        <p:nvSpPr>
          <p:cNvPr id="15" name="Rounded Rectangle 8">
            <a:extLst>
              <a:ext uri="{FF2B5EF4-FFF2-40B4-BE49-F238E27FC236}">
                <a16:creationId xmlns:a16="http://schemas.microsoft.com/office/drawing/2014/main" id="{30984068-186A-443A-9746-5849E5C09CC0}"/>
              </a:ext>
            </a:extLst>
          </p:cNvPr>
          <p:cNvSpPr/>
          <p:nvPr/>
        </p:nvSpPr>
        <p:spPr>
          <a:xfrm>
            <a:off x="2676976" y="2375154"/>
            <a:ext cx="1046794" cy="850392"/>
          </a:xfrm>
          <a:prstGeom prst="roundRect">
            <a:avLst/>
          </a:prstGeom>
          <a:solidFill>
            <a:srgbClr val="517FA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6</a:t>
            </a:r>
          </a:p>
          <a:p>
            <a:pPr algn="ctr"/>
            <a:r>
              <a:rPr lang="en-US" sz="1200" b="1" dirty="0"/>
              <a:t>Exposure indicators</a:t>
            </a:r>
          </a:p>
        </p:txBody>
      </p:sp>
      <p:pic>
        <p:nvPicPr>
          <p:cNvPr id="5" name="Picture 4">
            <a:extLst>
              <a:ext uri="{FF2B5EF4-FFF2-40B4-BE49-F238E27FC236}">
                <a16:creationId xmlns:a16="http://schemas.microsoft.com/office/drawing/2014/main" id="{17590DAC-FA82-423E-BB16-1C006A4C15C5}"/>
              </a:ext>
            </a:extLst>
          </p:cNvPr>
          <p:cNvPicPr>
            <a:picLocks noChangeAspect="1"/>
          </p:cNvPicPr>
          <p:nvPr/>
        </p:nvPicPr>
        <p:blipFill>
          <a:blip r:embed="rId4"/>
          <a:stretch>
            <a:fillRect/>
          </a:stretch>
        </p:blipFill>
        <p:spPr>
          <a:xfrm>
            <a:off x="161925" y="5586705"/>
            <a:ext cx="852037" cy="815780"/>
          </a:xfrm>
          <a:prstGeom prst="rect">
            <a:avLst/>
          </a:prstGeom>
        </p:spPr>
      </p:pic>
    </p:spTree>
    <p:extLst>
      <p:ext uri="{BB962C8B-B14F-4D97-AF65-F5344CB8AC3E}">
        <p14:creationId xmlns:p14="http://schemas.microsoft.com/office/powerpoint/2010/main" val="3145867226"/>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98143" y="1597551"/>
            <a:ext cx="4339833" cy="4675674"/>
          </a:xfrm>
        </p:spPr>
        <p:txBody>
          <a:bodyPr>
            <a:normAutofit lnSpcReduction="10000"/>
          </a:bodyPr>
          <a:lstStyle/>
          <a:p>
            <a:pPr>
              <a:buNone/>
            </a:pPr>
            <a:r>
              <a:rPr lang="en-US" sz="2000" dirty="0"/>
              <a:t>Preparation of a Vulnerability Index:</a:t>
            </a:r>
          </a:p>
          <a:p>
            <a:pPr>
              <a:buFont typeface="Wingdings" pitchFamily="2" charset="2"/>
              <a:buChar char="Ø"/>
            </a:pPr>
            <a:r>
              <a:rPr lang="en-US" sz="2000" dirty="0"/>
              <a:t>Per Sector</a:t>
            </a:r>
          </a:p>
          <a:p>
            <a:pPr marL="682625" lvl="1" indent="-341313">
              <a:spcBef>
                <a:spcPts val="1052"/>
              </a:spcBef>
              <a:buFont typeface="Courier New" pitchFamily="49" charset="0"/>
              <a:buChar char="o"/>
            </a:pPr>
            <a:r>
              <a:rPr lang="en-US" sz="1800" dirty="0"/>
              <a:t>Contains all indicators identified to  assess a given sectors</a:t>
            </a:r>
          </a:p>
          <a:p>
            <a:pPr marL="682625" lvl="1" indent="-341313">
              <a:buFont typeface="Courier New" pitchFamily="49" charset="0"/>
              <a:buChar char="o"/>
            </a:pPr>
            <a:r>
              <a:rPr lang="en-US" sz="1800" dirty="0"/>
              <a:t>Attribution of weights for each indicator dependent on impact chains and expert judgment</a:t>
            </a:r>
          </a:p>
          <a:p>
            <a:pPr marL="682625" lvl="2" indent="-341313">
              <a:buFont typeface="Courier New" pitchFamily="49" charset="0"/>
              <a:buChar char="o"/>
            </a:pPr>
            <a:r>
              <a:rPr lang="en-US" sz="1800" dirty="0"/>
              <a:t>As sector level, aggregated by component: Exposure, Sensitivity, Adaptive Capacity</a:t>
            </a:r>
          </a:p>
          <a:p>
            <a:pPr marL="742950" lvl="2" indent="-342900">
              <a:buFont typeface="Wingdings" pitchFamily="2" charset="2"/>
              <a:buChar char="§"/>
            </a:pPr>
            <a:endParaRPr lang="en-US" sz="1800" dirty="0"/>
          </a:p>
          <a:p>
            <a:pPr>
              <a:buFont typeface="Wingdings" pitchFamily="2" charset="2"/>
              <a:buChar char="Ø"/>
            </a:pPr>
            <a:r>
              <a:rPr lang="en-US" sz="2000" dirty="0"/>
              <a:t>Overall Vulnerability</a:t>
            </a:r>
          </a:p>
          <a:p>
            <a:pPr marL="682625" lvl="1" indent="-341313">
              <a:buFont typeface="Courier New" pitchFamily="49" charset="0"/>
              <a:buChar char="o"/>
            </a:pPr>
            <a:r>
              <a:rPr lang="en-US" sz="1800" dirty="0"/>
              <a:t>Aggregates vulnerability of each sector to generate an Overall  VA</a:t>
            </a:r>
          </a:p>
          <a:p>
            <a:pPr marL="682625" lvl="1" indent="-341313">
              <a:buFont typeface="Courier New" pitchFamily="49" charset="0"/>
              <a:buChar char="o"/>
            </a:pPr>
            <a:r>
              <a:rPr lang="en-US" sz="1800" dirty="0"/>
              <a:t>Supports identification of VA Hotspots</a:t>
            </a:r>
          </a:p>
          <a:p>
            <a:pPr lvl="1">
              <a:buFont typeface="Courier New" pitchFamily="49" charset="0"/>
              <a:buChar char="o"/>
            </a:pPr>
            <a:endParaRPr lang="en-US" sz="1800" dirty="0"/>
          </a:p>
          <a:p>
            <a:pPr lvl="1">
              <a:buFont typeface="Courier New" pitchFamily="49" charset="0"/>
              <a:buChar char="o"/>
            </a:pPr>
            <a:endParaRPr lang="en-US" sz="1800" dirty="0"/>
          </a:p>
          <a:p>
            <a:pPr lvl="1">
              <a:buFont typeface="Courier New" pitchFamily="49" charset="0"/>
              <a:buChar char="o"/>
            </a:pPr>
            <a:endParaRPr lang="en-US" sz="1800" dirty="0"/>
          </a:p>
          <a:p>
            <a:pPr lvl="1">
              <a:buNone/>
            </a:pPr>
            <a:endParaRPr lang="en-US" sz="1800" dirty="0"/>
          </a:p>
        </p:txBody>
      </p:sp>
      <p:grpSp>
        <p:nvGrpSpPr>
          <p:cNvPr id="5" name="Gruppieren 4"/>
          <p:cNvGrpSpPr/>
          <p:nvPr/>
        </p:nvGrpSpPr>
        <p:grpSpPr>
          <a:xfrm>
            <a:off x="4556579" y="1097280"/>
            <a:ext cx="4404541" cy="5760720"/>
            <a:chOff x="1578941" y="-86360"/>
            <a:chExt cx="7506931" cy="8978585"/>
          </a:xfrm>
        </p:grpSpPr>
        <p:pic>
          <p:nvPicPr>
            <p:cNvPr id="6" name="Grafik 5"/>
            <p:cNvPicPr/>
            <p:nvPr/>
          </p:nvPicPr>
          <p:blipFill>
            <a:blip r:embed="rId3" cstate="email">
              <a:extLst>
                <a:ext uri="{28A0092B-C50C-407E-A947-70E740481C1C}">
                  <a14:useLocalDpi xmlns:a14="http://schemas.microsoft.com/office/drawing/2010/main"/>
                </a:ext>
              </a:extLst>
            </a:blip>
            <a:stretch>
              <a:fillRect/>
            </a:stretch>
          </p:blipFill>
          <p:spPr>
            <a:xfrm>
              <a:off x="2533015" y="3882390"/>
              <a:ext cx="5760720" cy="3886200"/>
            </a:xfrm>
            <a:prstGeom prst="rect">
              <a:avLst/>
            </a:prstGeom>
            <a:ln>
              <a:solidFill>
                <a:schemeClr val="tx1"/>
              </a:solidFill>
            </a:ln>
            <a:scene3d>
              <a:camera prst="isometricOffAxis1Top"/>
              <a:lightRig rig="threePt" dir="t"/>
            </a:scene3d>
          </p:spPr>
        </p:pic>
        <p:pic>
          <p:nvPicPr>
            <p:cNvPr id="7" name="Grafik 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80995" y="2793366"/>
              <a:ext cx="5412740" cy="3911600"/>
            </a:xfrm>
            <a:prstGeom prst="rect">
              <a:avLst/>
            </a:prstGeom>
            <a:noFill/>
            <a:ln>
              <a:solidFill>
                <a:schemeClr val="tx1"/>
              </a:solidFill>
            </a:ln>
            <a:scene3d>
              <a:camera prst="isometricOffAxis1Top"/>
              <a:lightRig rig="threePt" dir="t"/>
            </a:scene3d>
          </p:spPr>
        </p:pic>
        <p:pic>
          <p:nvPicPr>
            <p:cNvPr id="8" name="Grafik 7"/>
            <p:cNvPicPr/>
            <p:nvPr/>
          </p:nvPicPr>
          <p:blipFill>
            <a:blip r:embed="rId5" cstate="email">
              <a:extLst>
                <a:ext uri="{28A0092B-C50C-407E-A947-70E740481C1C}">
                  <a14:useLocalDpi xmlns:a14="http://schemas.microsoft.com/office/drawing/2010/main"/>
                </a:ext>
              </a:extLst>
            </a:blip>
            <a:stretch>
              <a:fillRect/>
            </a:stretch>
          </p:blipFill>
          <p:spPr>
            <a:xfrm>
              <a:off x="2533015" y="1181662"/>
              <a:ext cx="5765800" cy="4165600"/>
            </a:xfrm>
            <a:prstGeom prst="rect">
              <a:avLst/>
            </a:prstGeom>
            <a:ln>
              <a:solidFill>
                <a:schemeClr val="tx1"/>
              </a:solidFill>
            </a:ln>
            <a:scene3d>
              <a:camera prst="isometricOffAxis1Top"/>
              <a:lightRig rig="threePt" dir="t"/>
            </a:scene3d>
          </p:spPr>
        </p:pic>
        <p:pic>
          <p:nvPicPr>
            <p:cNvPr id="9" name="Grafik 8"/>
            <p:cNvPicPr/>
            <p:nvPr/>
          </p:nvPicPr>
          <p:blipFill>
            <a:blip r:embed="rId6" cstate="email">
              <a:extLst>
                <a:ext uri="{28A0092B-C50C-407E-A947-70E740481C1C}">
                  <a14:useLocalDpi xmlns:a14="http://schemas.microsoft.com/office/drawing/2010/main"/>
                </a:ext>
              </a:extLst>
            </a:blip>
            <a:srcRect/>
            <a:stretch>
              <a:fillRect/>
            </a:stretch>
          </p:blipFill>
          <p:spPr bwMode="auto">
            <a:xfrm>
              <a:off x="2533015" y="-86360"/>
              <a:ext cx="5759450" cy="4457700"/>
            </a:xfrm>
            <a:prstGeom prst="rect">
              <a:avLst/>
            </a:prstGeom>
            <a:noFill/>
            <a:ln w="9525">
              <a:solidFill>
                <a:schemeClr val="tx1"/>
              </a:solidFill>
              <a:miter lim="800000"/>
              <a:headEnd/>
              <a:tailEnd/>
            </a:ln>
            <a:scene3d>
              <a:camera prst="isometricOffAxis1Top"/>
              <a:lightRig rig="threePt" dir="t"/>
            </a:scene3d>
          </p:spPr>
        </p:pic>
        <p:sp>
          <p:nvSpPr>
            <p:cNvPr id="10" name="Textfeld 9"/>
            <p:cNvSpPr txBox="1"/>
            <p:nvPr/>
          </p:nvSpPr>
          <p:spPr>
            <a:xfrm>
              <a:off x="3709156" y="7980802"/>
              <a:ext cx="5376716" cy="911423"/>
            </a:xfrm>
            <a:prstGeom prst="rect">
              <a:avLst/>
            </a:prstGeom>
            <a:solidFill>
              <a:schemeClr val="bg1"/>
            </a:solidFill>
          </p:spPr>
          <p:txBody>
            <a:bodyPr wrap="square" rtlCol="0">
              <a:spAutoFit/>
            </a:bodyPr>
            <a:lstStyle/>
            <a:p>
              <a:pPr algn="r"/>
              <a:r>
                <a:rPr lang="de-DE" sz="1600" dirty="0"/>
                <a:t>Slide graphics: adelphi</a:t>
              </a:r>
            </a:p>
            <a:p>
              <a:pPr algn="r"/>
              <a:r>
                <a:rPr lang="de-DE" sz="1600" dirty="0"/>
                <a:t>Source of maps: ACSAD, SMHI </a:t>
              </a:r>
            </a:p>
          </p:txBody>
        </p:sp>
        <p:sp>
          <p:nvSpPr>
            <p:cNvPr id="11" name="Textfeld 10"/>
            <p:cNvSpPr txBox="1"/>
            <p:nvPr/>
          </p:nvSpPr>
          <p:spPr>
            <a:xfrm>
              <a:off x="1586561" y="2210823"/>
              <a:ext cx="713078" cy="983378"/>
            </a:xfrm>
            <a:prstGeom prst="rect">
              <a:avLst/>
            </a:prstGeom>
            <a:noFill/>
          </p:spPr>
          <p:txBody>
            <a:bodyPr wrap="square" rtlCol="0">
              <a:spAutoFit/>
            </a:bodyPr>
            <a:lstStyle/>
            <a:p>
              <a:r>
                <a:rPr lang="de-DE" sz="3500" dirty="0"/>
                <a:t>+</a:t>
              </a:r>
            </a:p>
          </p:txBody>
        </p:sp>
        <p:sp>
          <p:nvSpPr>
            <p:cNvPr id="12" name="Textfeld 11"/>
            <p:cNvSpPr txBox="1"/>
            <p:nvPr/>
          </p:nvSpPr>
          <p:spPr>
            <a:xfrm>
              <a:off x="1586561" y="4639376"/>
              <a:ext cx="713078" cy="983378"/>
            </a:xfrm>
            <a:prstGeom prst="rect">
              <a:avLst/>
            </a:prstGeom>
            <a:noFill/>
          </p:spPr>
          <p:txBody>
            <a:bodyPr wrap="square" rtlCol="0">
              <a:spAutoFit/>
            </a:bodyPr>
            <a:lstStyle/>
            <a:p>
              <a:r>
                <a:rPr lang="de-DE" sz="3500" dirty="0"/>
                <a:t>+</a:t>
              </a:r>
            </a:p>
          </p:txBody>
        </p:sp>
        <p:sp>
          <p:nvSpPr>
            <p:cNvPr id="13" name="Textfeld 12"/>
            <p:cNvSpPr txBox="1"/>
            <p:nvPr/>
          </p:nvSpPr>
          <p:spPr>
            <a:xfrm>
              <a:off x="1578941" y="3480574"/>
              <a:ext cx="713078" cy="983378"/>
            </a:xfrm>
            <a:prstGeom prst="rect">
              <a:avLst/>
            </a:prstGeom>
            <a:noFill/>
          </p:spPr>
          <p:txBody>
            <a:bodyPr wrap="square" rtlCol="0">
              <a:spAutoFit/>
            </a:bodyPr>
            <a:lstStyle/>
            <a:p>
              <a:r>
                <a:rPr lang="de-DE" sz="3500" dirty="0"/>
                <a:t>+</a:t>
              </a:r>
            </a:p>
          </p:txBody>
        </p:sp>
        <p:sp>
          <p:nvSpPr>
            <p:cNvPr id="14" name="Textfeld 13"/>
            <p:cNvSpPr txBox="1"/>
            <p:nvPr/>
          </p:nvSpPr>
          <p:spPr>
            <a:xfrm>
              <a:off x="1601802" y="5889056"/>
              <a:ext cx="1279193" cy="1822847"/>
            </a:xfrm>
            <a:prstGeom prst="rect">
              <a:avLst/>
            </a:prstGeom>
            <a:noFill/>
          </p:spPr>
          <p:txBody>
            <a:bodyPr wrap="square" rtlCol="0">
              <a:spAutoFit/>
            </a:bodyPr>
            <a:lstStyle/>
            <a:p>
              <a:r>
                <a:rPr lang="de-DE" sz="3500" dirty="0"/>
                <a:t>+…</a:t>
              </a:r>
            </a:p>
          </p:txBody>
        </p:sp>
      </p:grpSp>
      <p:sp>
        <p:nvSpPr>
          <p:cNvPr id="15" name="Title 1"/>
          <p:cNvSpPr txBox="1">
            <a:spLocks/>
          </p:cNvSpPr>
          <p:nvPr/>
        </p:nvSpPr>
        <p:spPr>
          <a:xfrm>
            <a:off x="0" y="357310"/>
            <a:ext cx="9144000" cy="511369"/>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000" b="1" kern="0" dirty="0">
                <a:solidFill>
                  <a:schemeClr val="bg1"/>
                </a:solidFill>
                <a:latin typeface="+mj-lt"/>
                <a:ea typeface="+mj-ea"/>
                <a:cs typeface="+mj-cs"/>
              </a:rPr>
              <a:t>Overall Vulnerability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000" b="1" i="0" u="none" strike="noStrike" kern="0" cap="none" spc="0" normalizeH="0" baseline="0" noProof="0" dirty="0">
              <a:ln>
                <a:noFill/>
              </a:ln>
              <a:solidFill>
                <a:schemeClr val="bg1"/>
              </a:solidFill>
              <a:effectLst/>
              <a:uLnTx/>
              <a:uFillTx/>
              <a:latin typeface="+mj-lt"/>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927968B9-F71B-4241-9647-2B023690AF84}" type="slidenum">
              <a:rPr lang="en-US" smtClean="0"/>
              <a:t>47</a:t>
            </a:fld>
            <a:endParaRPr lang="en-US" dirty="0"/>
          </a:p>
        </p:txBody>
      </p:sp>
      <p:sp>
        <p:nvSpPr>
          <p:cNvPr id="4" name="Rectangle 2">
            <a:extLst>
              <a:ext uri="{FF2B5EF4-FFF2-40B4-BE49-F238E27FC236}">
                <a16:creationId xmlns:a16="http://schemas.microsoft.com/office/drawing/2014/main" id="{99B1183D-128E-4D22-A0BE-45A73CACCCD5}"/>
              </a:ext>
            </a:extLst>
          </p:cNvPr>
          <p:cNvSpPr txBox="1">
            <a:spLocks noChangeArrowheads="1"/>
          </p:cNvSpPr>
          <p:nvPr/>
        </p:nvSpPr>
        <p:spPr>
          <a:xfrm>
            <a:off x="1806080" y="387203"/>
            <a:ext cx="5942135" cy="460375"/>
          </a:xfrm>
          <a:prstGeom prst="rect">
            <a:avLst/>
          </a:prstGeom>
        </p:spPr>
        <p:txBody>
          <a:bodyP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384" b="1" dirty="0">
                <a:solidFill>
                  <a:schemeClr val="bg1"/>
                </a:solidFill>
                <a:latin typeface="Arial" pitchFamily="34" charset="0"/>
                <a:cs typeface="Arial" pitchFamily="34" charset="0"/>
              </a:rPr>
              <a:t> </a:t>
            </a:r>
            <a:r>
              <a:rPr lang="ar-SY" sz="3500" b="1" dirty="0">
                <a:solidFill>
                  <a:schemeClr val="bg1"/>
                </a:solidFill>
                <a:latin typeface="+mn-lt"/>
                <a:cs typeface="Arial" pitchFamily="34" charset="0"/>
              </a:rPr>
              <a:t>القطاعات المستهدفة</a:t>
            </a:r>
            <a:endParaRPr lang="en-US" sz="3384" b="1" dirty="0">
              <a:solidFill>
                <a:schemeClr val="bg1"/>
              </a:solidFill>
              <a:latin typeface="+mn-lt"/>
              <a:cs typeface="Arial" pitchFamily="34" charset="0"/>
            </a:endParaRPr>
          </a:p>
        </p:txBody>
      </p:sp>
      <p:pic>
        <p:nvPicPr>
          <p:cNvPr id="6" name="Picture 5">
            <a:extLst>
              <a:ext uri="{FF2B5EF4-FFF2-40B4-BE49-F238E27FC236}">
                <a16:creationId xmlns:a16="http://schemas.microsoft.com/office/drawing/2014/main" id="{68FF151A-98EE-4795-AF94-22F5FA7559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22626" y="2143125"/>
            <a:ext cx="2314974" cy="3008469"/>
          </a:xfrm>
          <a:prstGeom prst="rect">
            <a:avLst/>
          </a:prstGeom>
          <a:ln>
            <a:solidFill>
              <a:schemeClr val="accent2"/>
            </a:solidFill>
          </a:ln>
        </p:spPr>
      </p:pic>
      <p:pic>
        <p:nvPicPr>
          <p:cNvPr id="7" name="Content Placeholder 3">
            <a:extLst>
              <a:ext uri="{FF2B5EF4-FFF2-40B4-BE49-F238E27FC236}">
                <a16:creationId xmlns:a16="http://schemas.microsoft.com/office/drawing/2014/main" id="{EF859557-A2BB-4AAF-980E-46685A60AB3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6400" y="1274749"/>
            <a:ext cx="5714660" cy="5218126"/>
          </a:xfrm>
          <a:prstGeom prst="rect">
            <a:avLst/>
          </a:prstGeom>
        </p:spPr>
      </p:pic>
    </p:spTree>
    <p:extLst>
      <p:ext uri="{BB962C8B-B14F-4D97-AF65-F5344CB8AC3E}">
        <p14:creationId xmlns:p14="http://schemas.microsoft.com/office/powerpoint/2010/main" val="630202142"/>
      </p:ext>
    </p:extLst>
  </p:cSld>
  <p:clrMapOvr>
    <a:masterClrMapping/>
  </p:clrMapOvr>
  <p:transition>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BBCD60-698F-44D7-9F36-C9C64CFEDA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2795" y="1136507"/>
            <a:ext cx="8081205" cy="5721493"/>
          </a:xfrm>
          <a:prstGeom prst="rect">
            <a:avLst/>
          </a:prstGeom>
        </p:spPr>
      </p:pic>
      <p:sp>
        <p:nvSpPr>
          <p:cNvPr id="5" name="TextBox 4">
            <a:extLst>
              <a:ext uri="{FF2B5EF4-FFF2-40B4-BE49-F238E27FC236}">
                <a16:creationId xmlns:a16="http://schemas.microsoft.com/office/drawing/2014/main" id="{F2392A0E-7951-46C5-882D-0509A2C160F0}"/>
              </a:ext>
            </a:extLst>
          </p:cNvPr>
          <p:cNvSpPr txBox="1"/>
          <p:nvPr/>
        </p:nvSpPr>
        <p:spPr>
          <a:xfrm>
            <a:off x="6516174" y="348493"/>
            <a:ext cx="2250831" cy="51841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defTabSz="351678">
              <a:defRPr/>
            </a:pPr>
            <a:r>
              <a:rPr lang="en-US" sz="1538" b="1" dirty="0">
                <a:solidFill>
                  <a:srgbClr val="FF0000"/>
                </a:solidFill>
                <a:latin typeface="Roboto Condensed"/>
              </a:rPr>
              <a:t>Reference Period </a:t>
            </a:r>
          </a:p>
          <a:p>
            <a:pPr algn="ctr" defTabSz="351678">
              <a:defRPr/>
            </a:pPr>
            <a:r>
              <a:rPr lang="en-US" sz="1231" b="1" dirty="0">
                <a:solidFill>
                  <a:srgbClr val="FF0000"/>
                </a:solidFill>
                <a:latin typeface="Roboto Condensed"/>
              </a:rPr>
              <a:t>(1986-2005)</a:t>
            </a:r>
            <a:endParaRPr lang="en-US" sz="1538" b="1" dirty="0">
              <a:solidFill>
                <a:srgbClr val="FF0000"/>
              </a:solidFill>
              <a:latin typeface="Roboto Condensed"/>
            </a:endParaRPr>
          </a:p>
        </p:txBody>
      </p:sp>
      <p:sp>
        <p:nvSpPr>
          <p:cNvPr id="6" name="Rectangle 2">
            <a:extLst>
              <a:ext uri="{FF2B5EF4-FFF2-40B4-BE49-F238E27FC236}">
                <a16:creationId xmlns:a16="http://schemas.microsoft.com/office/drawing/2014/main" id="{7288AFF2-1811-4C22-AFC9-0C048B3D322E}"/>
              </a:ext>
            </a:extLst>
          </p:cNvPr>
          <p:cNvSpPr txBox="1">
            <a:spLocks noChangeArrowheads="1"/>
          </p:cNvSpPr>
          <p:nvPr/>
        </p:nvSpPr>
        <p:spPr>
          <a:xfrm>
            <a:off x="1143000" y="348494"/>
            <a:ext cx="5473101" cy="518412"/>
          </a:xfrm>
          <a:prstGeom prst="rect">
            <a:avLst/>
          </a:prstGeom>
        </p:spPr>
        <p:txBody>
          <a:bodyP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384" b="1" dirty="0">
                <a:solidFill>
                  <a:schemeClr val="bg1"/>
                </a:solidFill>
                <a:latin typeface="Arial" pitchFamily="34" charset="0"/>
                <a:cs typeface="Arial" pitchFamily="34" charset="0"/>
              </a:rPr>
              <a:t> </a:t>
            </a:r>
            <a:r>
              <a:rPr lang="en-US" sz="3900" b="1" dirty="0">
                <a:solidFill>
                  <a:schemeClr val="bg1"/>
                </a:solidFill>
                <a:latin typeface="+mn-lt"/>
                <a:cs typeface="Arial" pitchFamily="34" charset="0"/>
              </a:rPr>
              <a:t>Water Availability</a:t>
            </a:r>
            <a:endParaRPr lang="en-US" sz="3384" b="1" dirty="0">
              <a:solidFill>
                <a:schemeClr val="bg1"/>
              </a:solidFill>
              <a:latin typeface="+mn-lt"/>
              <a:cs typeface="Arial" pitchFamily="34" charset="0"/>
            </a:endParaRPr>
          </a:p>
        </p:txBody>
      </p:sp>
    </p:spTree>
    <p:extLst>
      <p:ext uri="{BB962C8B-B14F-4D97-AF65-F5344CB8AC3E}">
        <p14:creationId xmlns:p14="http://schemas.microsoft.com/office/powerpoint/2010/main" val="2906561712"/>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DF7743-41DB-404E-8F1F-34507E0158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2095" y="1118157"/>
            <a:ext cx="8198105" cy="5739843"/>
          </a:xfrm>
          <a:prstGeom prst="rect">
            <a:avLst/>
          </a:prstGeom>
        </p:spPr>
      </p:pic>
      <p:sp>
        <p:nvSpPr>
          <p:cNvPr id="6" name="TextBox 5">
            <a:extLst>
              <a:ext uri="{FF2B5EF4-FFF2-40B4-BE49-F238E27FC236}">
                <a16:creationId xmlns:a16="http://schemas.microsoft.com/office/drawing/2014/main" id="{E051AA22-15E1-4528-BF4E-3845B988861D}"/>
              </a:ext>
            </a:extLst>
          </p:cNvPr>
          <p:cNvSpPr txBox="1"/>
          <p:nvPr/>
        </p:nvSpPr>
        <p:spPr>
          <a:xfrm>
            <a:off x="6640263" y="358927"/>
            <a:ext cx="2278260" cy="32900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defTabSz="351678">
              <a:defRPr/>
            </a:pPr>
            <a:r>
              <a:rPr lang="en-US" sz="1538" b="1" dirty="0">
                <a:solidFill>
                  <a:srgbClr val="FF0000"/>
                </a:solidFill>
                <a:latin typeface="Roboto Condensed"/>
              </a:rPr>
              <a:t>Mid-Century RCP 4.5</a:t>
            </a:r>
          </a:p>
        </p:txBody>
      </p:sp>
      <p:sp>
        <p:nvSpPr>
          <p:cNvPr id="7" name="Rectangle 2">
            <a:extLst>
              <a:ext uri="{FF2B5EF4-FFF2-40B4-BE49-F238E27FC236}">
                <a16:creationId xmlns:a16="http://schemas.microsoft.com/office/drawing/2014/main" id="{77AD09FF-9CBF-4B07-9FF6-32D52BB70B28}"/>
              </a:ext>
            </a:extLst>
          </p:cNvPr>
          <p:cNvSpPr txBox="1">
            <a:spLocks noChangeArrowheads="1"/>
          </p:cNvSpPr>
          <p:nvPr/>
        </p:nvSpPr>
        <p:spPr>
          <a:xfrm>
            <a:off x="1143000" y="348494"/>
            <a:ext cx="5473101" cy="518412"/>
          </a:xfrm>
          <a:prstGeom prst="rect">
            <a:avLst/>
          </a:prstGeom>
        </p:spPr>
        <p:txBody>
          <a:bodyP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384" b="1" dirty="0">
                <a:solidFill>
                  <a:schemeClr val="bg1"/>
                </a:solidFill>
                <a:latin typeface="Arial" pitchFamily="34" charset="0"/>
                <a:cs typeface="Arial" pitchFamily="34" charset="0"/>
              </a:rPr>
              <a:t> </a:t>
            </a:r>
            <a:r>
              <a:rPr lang="en-US" sz="3900" b="1" dirty="0">
                <a:solidFill>
                  <a:schemeClr val="bg1"/>
                </a:solidFill>
                <a:latin typeface="+mn-lt"/>
                <a:cs typeface="Arial" pitchFamily="34" charset="0"/>
              </a:rPr>
              <a:t>Water Availability</a:t>
            </a:r>
            <a:endParaRPr lang="en-US" sz="3384" b="1" dirty="0">
              <a:solidFill>
                <a:schemeClr val="bg1"/>
              </a:solidFill>
              <a:latin typeface="+mn-lt"/>
              <a:cs typeface="Arial" pitchFamily="34" charset="0"/>
            </a:endParaRPr>
          </a:p>
        </p:txBody>
      </p:sp>
    </p:spTree>
    <p:extLst>
      <p:ext uri="{BB962C8B-B14F-4D97-AF65-F5344CB8AC3E}">
        <p14:creationId xmlns:p14="http://schemas.microsoft.com/office/powerpoint/2010/main" val="3751168878"/>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809FE6B-C97D-4985-8AAC-E05BD1947142}"/>
              </a:ext>
            </a:extLst>
          </p:cNvPr>
          <p:cNvSpPr>
            <a:spLocks noGrp="1"/>
          </p:cNvSpPr>
          <p:nvPr>
            <p:ph type="sldNum" sz="quarter" idx="4"/>
          </p:nvPr>
        </p:nvSpPr>
        <p:spPr/>
        <p:txBody>
          <a:bodyPr/>
          <a:lstStyle/>
          <a:p>
            <a:pPr defTabSz="457178" fontAlgn="auto">
              <a:spcBef>
                <a:spcPts val="0"/>
              </a:spcBef>
              <a:spcAft>
                <a:spcPts val="0"/>
              </a:spcAft>
              <a:defRPr/>
            </a:pPr>
            <a:fld id="{927968B9-F71B-4241-9647-2B023690AF84}" type="slidenum">
              <a:rPr lang="en-US">
                <a:solidFill>
                  <a:srgbClr val="171616">
                    <a:tint val="75000"/>
                  </a:srgbClr>
                </a:solidFill>
                <a:latin typeface="Roboto Condensed"/>
                <a:ea typeface="+mn-ea"/>
                <a:cs typeface="+mn-cs"/>
              </a:rPr>
              <a:pPr defTabSz="457178" fontAlgn="auto">
                <a:spcBef>
                  <a:spcPts val="0"/>
                </a:spcBef>
                <a:spcAft>
                  <a:spcPts val="0"/>
                </a:spcAft>
                <a:defRPr/>
              </a:pPr>
              <a:t>5</a:t>
            </a:fld>
            <a:endParaRPr lang="en-US">
              <a:solidFill>
                <a:srgbClr val="171616">
                  <a:tint val="75000"/>
                </a:srgbClr>
              </a:solidFill>
              <a:latin typeface="Roboto Condensed"/>
              <a:ea typeface="+mn-ea"/>
              <a:cs typeface="+mn-cs"/>
            </a:endParaRPr>
          </a:p>
        </p:txBody>
      </p:sp>
      <p:sp>
        <p:nvSpPr>
          <p:cNvPr id="5" name="Rectangle 2">
            <a:extLst>
              <a:ext uri="{FF2B5EF4-FFF2-40B4-BE49-F238E27FC236}">
                <a16:creationId xmlns:a16="http://schemas.microsoft.com/office/drawing/2014/main" id="{548BB557-E0B7-4D0A-898E-347608BA81E0}"/>
              </a:ext>
            </a:extLst>
          </p:cNvPr>
          <p:cNvSpPr txBox="1">
            <a:spLocks noChangeArrowheads="1"/>
          </p:cNvSpPr>
          <p:nvPr/>
        </p:nvSpPr>
        <p:spPr>
          <a:xfrm>
            <a:off x="1146074" y="167205"/>
            <a:ext cx="7951891" cy="762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fontAlgn="auto">
              <a:spcAft>
                <a:spcPts val="0"/>
              </a:spcAft>
              <a:defRPr/>
            </a:pPr>
            <a:endParaRPr lang="en-US" sz="3200" b="1" dirty="0">
              <a:solidFill>
                <a:srgbClr val="FFFFFF"/>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84A3E25-1108-4B0F-9497-E028ADB61C41}"/>
              </a:ext>
            </a:extLst>
          </p:cNvPr>
          <p:cNvSpPr/>
          <p:nvPr/>
        </p:nvSpPr>
        <p:spPr>
          <a:xfrm>
            <a:off x="8255001" y="6421440"/>
            <a:ext cx="874713" cy="41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fontAlgn="auto">
              <a:spcBef>
                <a:spcPts val="0"/>
              </a:spcBef>
              <a:spcAft>
                <a:spcPts val="0"/>
              </a:spcAft>
              <a:defRPr/>
            </a:pPr>
            <a:endParaRPr lang="en-US" sz="1800">
              <a:solidFill>
                <a:srgbClr val="FFFFFF"/>
              </a:solidFill>
              <a:latin typeface="Roboto Condensed"/>
            </a:endParaRPr>
          </a:p>
        </p:txBody>
      </p:sp>
      <p:sp>
        <p:nvSpPr>
          <p:cNvPr id="7" name="Oval 6">
            <a:extLst>
              <a:ext uri="{FF2B5EF4-FFF2-40B4-BE49-F238E27FC236}">
                <a16:creationId xmlns:a16="http://schemas.microsoft.com/office/drawing/2014/main" id="{5C83DDAE-45AC-497A-8DC1-82E399436551}"/>
              </a:ext>
            </a:extLst>
          </p:cNvPr>
          <p:cNvSpPr/>
          <p:nvPr/>
        </p:nvSpPr>
        <p:spPr>
          <a:xfrm>
            <a:off x="41497" y="1418800"/>
            <a:ext cx="2424111" cy="225652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defTabSz="457178" fontAlgn="auto">
              <a:spcBef>
                <a:spcPts val="0"/>
              </a:spcBef>
              <a:spcAft>
                <a:spcPts val="0"/>
              </a:spcAft>
              <a:defRPr/>
            </a:pPr>
            <a:r>
              <a:rPr lang="en-US" sz="1600" b="1" dirty="0">
                <a:solidFill>
                  <a:srgbClr val="FFFFFF"/>
                </a:solidFill>
                <a:latin typeface="Roboto Condensed"/>
              </a:rPr>
              <a:t>Arab Ministerial </a:t>
            </a:r>
          </a:p>
          <a:p>
            <a:pPr algn="ctr" defTabSz="457178" fontAlgn="auto">
              <a:spcBef>
                <a:spcPts val="0"/>
              </a:spcBef>
              <a:spcAft>
                <a:spcPts val="0"/>
              </a:spcAft>
              <a:defRPr/>
            </a:pPr>
            <a:r>
              <a:rPr lang="en-US" sz="1600" b="1" dirty="0">
                <a:solidFill>
                  <a:srgbClr val="FFFFFF"/>
                </a:solidFill>
                <a:latin typeface="Roboto Condensed"/>
              </a:rPr>
              <a:t>Declaration on</a:t>
            </a:r>
          </a:p>
          <a:p>
            <a:pPr algn="ctr" defTabSz="457178" fontAlgn="auto">
              <a:spcBef>
                <a:spcPts val="0"/>
              </a:spcBef>
              <a:spcAft>
                <a:spcPts val="0"/>
              </a:spcAft>
              <a:defRPr/>
            </a:pPr>
            <a:r>
              <a:rPr lang="en-US" sz="1600" b="1" dirty="0">
                <a:solidFill>
                  <a:srgbClr val="FFFFFF"/>
                </a:solidFill>
                <a:latin typeface="Roboto Condensed"/>
              </a:rPr>
              <a:t>Climate Change</a:t>
            </a:r>
          </a:p>
          <a:p>
            <a:pPr algn="ctr" defTabSz="457178" fontAlgn="auto">
              <a:spcBef>
                <a:spcPts val="0"/>
              </a:spcBef>
              <a:spcAft>
                <a:spcPts val="0"/>
              </a:spcAft>
              <a:defRPr/>
            </a:pPr>
            <a:r>
              <a:rPr lang="en-US" sz="1600" i="1" dirty="0">
                <a:solidFill>
                  <a:srgbClr val="FFFFFF"/>
                </a:solidFill>
                <a:latin typeface="Roboto Condensed"/>
              </a:rPr>
              <a:t>CAMRE</a:t>
            </a:r>
          </a:p>
          <a:p>
            <a:pPr algn="ctr" defTabSz="457178" fontAlgn="auto">
              <a:spcBef>
                <a:spcPts val="0"/>
              </a:spcBef>
              <a:spcAft>
                <a:spcPts val="0"/>
              </a:spcAft>
              <a:defRPr/>
            </a:pPr>
            <a:r>
              <a:rPr lang="en-US" sz="1600" i="1" dirty="0">
                <a:solidFill>
                  <a:srgbClr val="FFFFFF"/>
                </a:solidFill>
                <a:latin typeface="Roboto Condensed"/>
              </a:rPr>
              <a:t>2007</a:t>
            </a:r>
          </a:p>
        </p:txBody>
      </p:sp>
      <p:sp>
        <p:nvSpPr>
          <p:cNvPr id="8" name="Oval 7">
            <a:extLst>
              <a:ext uri="{FF2B5EF4-FFF2-40B4-BE49-F238E27FC236}">
                <a16:creationId xmlns:a16="http://schemas.microsoft.com/office/drawing/2014/main" id="{AB1F8981-CB49-498D-8F01-97B8FD7B298B}"/>
              </a:ext>
            </a:extLst>
          </p:cNvPr>
          <p:cNvSpPr/>
          <p:nvPr/>
        </p:nvSpPr>
        <p:spPr>
          <a:xfrm>
            <a:off x="1134815" y="3573886"/>
            <a:ext cx="2467212" cy="2292035"/>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fontAlgn="auto">
              <a:spcBef>
                <a:spcPts val="0"/>
              </a:spcBef>
              <a:spcAft>
                <a:spcPts val="0"/>
              </a:spcAft>
              <a:defRPr/>
            </a:pPr>
            <a:r>
              <a:rPr lang="en-US" sz="1600" b="1" dirty="0">
                <a:solidFill>
                  <a:srgbClr val="FFFFFF"/>
                </a:solidFill>
                <a:latin typeface="Roboto Condensed"/>
              </a:rPr>
              <a:t>ESCWA </a:t>
            </a:r>
          </a:p>
          <a:p>
            <a:pPr algn="ctr" defTabSz="457178" fontAlgn="auto">
              <a:spcBef>
                <a:spcPts val="0"/>
              </a:spcBef>
              <a:spcAft>
                <a:spcPts val="0"/>
              </a:spcAft>
              <a:defRPr/>
            </a:pPr>
            <a:r>
              <a:rPr lang="en-US" sz="1600" b="1" dirty="0">
                <a:solidFill>
                  <a:srgbClr val="FFFFFF"/>
                </a:solidFill>
                <a:latin typeface="Roboto Condensed"/>
              </a:rPr>
              <a:t>25</a:t>
            </a:r>
            <a:r>
              <a:rPr lang="en-US" sz="1600" b="1" baseline="30000" dirty="0">
                <a:solidFill>
                  <a:srgbClr val="FFFFFF"/>
                </a:solidFill>
                <a:latin typeface="Roboto Condensed"/>
              </a:rPr>
              <a:t>th</a:t>
            </a:r>
            <a:r>
              <a:rPr lang="en-US" sz="1600" b="1" dirty="0">
                <a:solidFill>
                  <a:srgbClr val="FFFFFF"/>
                </a:solidFill>
                <a:latin typeface="Roboto Condensed"/>
              </a:rPr>
              <a:t> Ministerial Session </a:t>
            </a:r>
            <a:r>
              <a:rPr lang="en-US" sz="1600" i="1" dirty="0">
                <a:solidFill>
                  <a:srgbClr val="FFFFFF"/>
                </a:solidFill>
                <a:latin typeface="Roboto Condensed"/>
              </a:rPr>
              <a:t>Resolutions on Climate Change, Rio+20 follow-up</a:t>
            </a:r>
          </a:p>
          <a:p>
            <a:pPr algn="ctr" defTabSz="457178" fontAlgn="auto">
              <a:spcBef>
                <a:spcPts val="0"/>
              </a:spcBef>
              <a:spcAft>
                <a:spcPts val="0"/>
              </a:spcAft>
              <a:defRPr/>
            </a:pPr>
            <a:r>
              <a:rPr lang="en-US" sz="1600" i="1" dirty="0">
                <a:solidFill>
                  <a:srgbClr val="FFFFFF"/>
                </a:solidFill>
                <a:latin typeface="Roboto Condensed"/>
              </a:rPr>
              <a:t>2008, 2012, 2014</a:t>
            </a:r>
          </a:p>
        </p:txBody>
      </p:sp>
      <p:sp>
        <p:nvSpPr>
          <p:cNvPr id="9" name="Oval 8">
            <a:extLst>
              <a:ext uri="{FF2B5EF4-FFF2-40B4-BE49-F238E27FC236}">
                <a16:creationId xmlns:a16="http://schemas.microsoft.com/office/drawing/2014/main" id="{6BAC6A29-0463-4E25-8B5B-5C2BBEAA925B}"/>
              </a:ext>
            </a:extLst>
          </p:cNvPr>
          <p:cNvSpPr/>
          <p:nvPr/>
        </p:nvSpPr>
        <p:spPr>
          <a:xfrm>
            <a:off x="2345817" y="1418800"/>
            <a:ext cx="2349528" cy="2292035"/>
          </a:xfrm>
          <a:prstGeom prst="ellipse">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fontAlgn="auto">
              <a:spcBef>
                <a:spcPts val="0"/>
              </a:spcBef>
              <a:spcAft>
                <a:spcPts val="0"/>
              </a:spcAft>
              <a:defRPr/>
            </a:pPr>
            <a:r>
              <a:rPr lang="en-US" sz="1600" b="1" dirty="0">
                <a:solidFill>
                  <a:srgbClr val="FFFFFF"/>
                </a:solidFill>
                <a:latin typeface="Roboto Condensed"/>
              </a:rPr>
              <a:t>Arab </a:t>
            </a:r>
          </a:p>
          <a:p>
            <a:pPr algn="ctr" defTabSz="457178" fontAlgn="auto">
              <a:spcBef>
                <a:spcPts val="0"/>
              </a:spcBef>
              <a:spcAft>
                <a:spcPts val="0"/>
              </a:spcAft>
              <a:defRPr/>
            </a:pPr>
            <a:r>
              <a:rPr lang="en-US" sz="1600" b="1" dirty="0">
                <a:solidFill>
                  <a:srgbClr val="FFFFFF"/>
                </a:solidFill>
                <a:latin typeface="Roboto Condensed"/>
              </a:rPr>
              <a:t>Economic and Social Summit </a:t>
            </a:r>
            <a:r>
              <a:rPr lang="en-US" sz="1600" i="1" dirty="0">
                <a:solidFill>
                  <a:srgbClr val="FFFFFF"/>
                </a:solidFill>
                <a:latin typeface="Roboto Condensed"/>
              </a:rPr>
              <a:t>Resolution on IWRM Water &amp; Climate Change Project</a:t>
            </a:r>
            <a:r>
              <a:rPr lang="en-US" sz="1600" dirty="0">
                <a:solidFill>
                  <a:srgbClr val="FFFFFF"/>
                </a:solidFill>
                <a:latin typeface="Roboto Condensed"/>
              </a:rPr>
              <a:t> </a:t>
            </a:r>
          </a:p>
          <a:p>
            <a:pPr algn="ctr" defTabSz="457178" fontAlgn="auto">
              <a:spcBef>
                <a:spcPts val="0"/>
              </a:spcBef>
              <a:spcAft>
                <a:spcPts val="0"/>
              </a:spcAft>
              <a:defRPr/>
            </a:pPr>
            <a:r>
              <a:rPr lang="en-US" sz="1600" i="1" dirty="0">
                <a:solidFill>
                  <a:srgbClr val="FFFFFF"/>
                </a:solidFill>
                <a:latin typeface="Roboto Condensed"/>
              </a:rPr>
              <a:t>2009</a:t>
            </a:r>
          </a:p>
        </p:txBody>
      </p:sp>
      <p:sp>
        <p:nvSpPr>
          <p:cNvPr id="10" name="Oval 9">
            <a:extLst>
              <a:ext uri="{FF2B5EF4-FFF2-40B4-BE49-F238E27FC236}">
                <a16:creationId xmlns:a16="http://schemas.microsoft.com/office/drawing/2014/main" id="{59588683-7350-4BED-B105-B8971A2A9358}"/>
              </a:ext>
            </a:extLst>
          </p:cNvPr>
          <p:cNvSpPr/>
          <p:nvPr/>
        </p:nvSpPr>
        <p:spPr>
          <a:xfrm>
            <a:off x="3457836" y="3562022"/>
            <a:ext cx="2471723" cy="2309779"/>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defTabSz="457178" fontAlgn="auto">
              <a:spcBef>
                <a:spcPts val="0"/>
              </a:spcBef>
              <a:spcAft>
                <a:spcPts val="0"/>
              </a:spcAft>
              <a:defRPr/>
            </a:pPr>
            <a:r>
              <a:rPr lang="en-US" sz="1600" b="1" dirty="0">
                <a:solidFill>
                  <a:srgbClr val="FFFFFF"/>
                </a:solidFill>
                <a:latin typeface="Roboto Condensed"/>
              </a:rPr>
              <a:t>Arab Ministerial Water Council </a:t>
            </a:r>
            <a:r>
              <a:rPr lang="en-US" sz="1600" i="1" dirty="0">
                <a:solidFill>
                  <a:srgbClr val="FFFFFF"/>
                </a:solidFill>
                <a:latin typeface="Roboto Condensed"/>
              </a:rPr>
              <a:t>Resolutions</a:t>
            </a:r>
          </a:p>
          <a:p>
            <a:pPr algn="ctr" defTabSz="457178" fontAlgn="auto">
              <a:spcBef>
                <a:spcPts val="0"/>
              </a:spcBef>
              <a:spcAft>
                <a:spcPts val="0"/>
              </a:spcAft>
              <a:defRPr/>
            </a:pPr>
            <a:r>
              <a:rPr lang="en-US" sz="1600" i="1" dirty="0">
                <a:solidFill>
                  <a:srgbClr val="FFFFFF"/>
                </a:solidFill>
                <a:latin typeface="Roboto Condensed"/>
              </a:rPr>
              <a:t>2010, 2011, 2012, 2013, 2014, 2015, 2016, 2017, 2108, 2019</a:t>
            </a:r>
          </a:p>
        </p:txBody>
      </p:sp>
      <p:sp>
        <p:nvSpPr>
          <p:cNvPr id="11" name="Oval 10">
            <a:extLst>
              <a:ext uri="{FF2B5EF4-FFF2-40B4-BE49-F238E27FC236}">
                <a16:creationId xmlns:a16="http://schemas.microsoft.com/office/drawing/2014/main" id="{DF93017D-8F64-4AF8-BF16-E11FB39CB9CB}"/>
              </a:ext>
            </a:extLst>
          </p:cNvPr>
          <p:cNvSpPr/>
          <p:nvPr/>
        </p:nvSpPr>
        <p:spPr>
          <a:xfrm>
            <a:off x="4594256" y="1418800"/>
            <a:ext cx="2349528" cy="225652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defTabSz="457178" fontAlgn="auto">
              <a:spcBef>
                <a:spcPts val="0"/>
              </a:spcBef>
              <a:spcAft>
                <a:spcPts val="0"/>
              </a:spcAft>
              <a:defRPr/>
            </a:pPr>
            <a:r>
              <a:rPr lang="en-US" sz="1600" b="1" dirty="0">
                <a:solidFill>
                  <a:srgbClr val="FFFFFF"/>
                </a:solidFill>
                <a:latin typeface="Roboto Condensed"/>
              </a:rPr>
              <a:t>Arab Permanent Committee for Meteorology</a:t>
            </a:r>
          </a:p>
          <a:p>
            <a:pPr algn="ctr" defTabSz="457178" fontAlgn="auto">
              <a:spcBef>
                <a:spcPts val="0"/>
              </a:spcBef>
              <a:spcAft>
                <a:spcPts val="0"/>
              </a:spcAft>
              <a:defRPr/>
            </a:pPr>
            <a:r>
              <a:rPr lang="en-US" sz="1600" i="1" dirty="0">
                <a:solidFill>
                  <a:srgbClr val="FFFFFF"/>
                </a:solidFill>
                <a:latin typeface="Roboto Condensed"/>
              </a:rPr>
              <a:t>Resolutions</a:t>
            </a:r>
          </a:p>
          <a:p>
            <a:pPr algn="ctr" defTabSz="457178" fontAlgn="auto">
              <a:spcBef>
                <a:spcPts val="0"/>
              </a:spcBef>
              <a:spcAft>
                <a:spcPts val="0"/>
              </a:spcAft>
              <a:defRPr/>
            </a:pPr>
            <a:r>
              <a:rPr lang="en-US" sz="1600" i="1" dirty="0">
                <a:solidFill>
                  <a:srgbClr val="FFFFFF"/>
                </a:solidFill>
                <a:latin typeface="Roboto Condensed"/>
              </a:rPr>
              <a:t>2012, 2013, 2014, 2015, 2016, 2017, 2018, 2019</a:t>
            </a:r>
          </a:p>
        </p:txBody>
      </p:sp>
      <p:sp>
        <p:nvSpPr>
          <p:cNvPr id="16" name="Oval 15">
            <a:extLst>
              <a:ext uri="{FF2B5EF4-FFF2-40B4-BE49-F238E27FC236}">
                <a16:creationId xmlns:a16="http://schemas.microsoft.com/office/drawing/2014/main" id="{C28AEA41-BC52-4E07-84EF-042EDD6FD8D7}"/>
              </a:ext>
            </a:extLst>
          </p:cNvPr>
          <p:cNvSpPr/>
          <p:nvPr/>
        </p:nvSpPr>
        <p:spPr>
          <a:xfrm>
            <a:off x="5711969" y="3550592"/>
            <a:ext cx="2467212" cy="2321643"/>
          </a:xfrm>
          <a:prstGeom prst="ellipse">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fontAlgn="auto">
              <a:spcBef>
                <a:spcPts val="0"/>
              </a:spcBef>
              <a:spcAft>
                <a:spcPts val="0"/>
              </a:spcAft>
              <a:defRPr/>
            </a:pPr>
            <a:r>
              <a:rPr lang="en-US" sz="1600" b="1" dirty="0">
                <a:solidFill>
                  <a:srgbClr val="FFFFFF"/>
                </a:solidFill>
                <a:latin typeface="Roboto Condensed"/>
              </a:rPr>
              <a:t>ACSAD Board of Directors</a:t>
            </a:r>
          </a:p>
          <a:p>
            <a:pPr algn="ctr" defTabSz="457178" fontAlgn="auto">
              <a:spcBef>
                <a:spcPts val="0"/>
              </a:spcBef>
              <a:spcAft>
                <a:spcPts val="0"/>
              </a:spcAft>
              <a:defRPr/>
            </a:pPr>
            <a:r>
              <a:rPr lang="en-US" sz="1600" i="1" dirty="0">
                <a:solidFill>
                  <a:srgbClr val="FFFFFF"/>
                </a:solidFill>
                <a:latin typeface="Roboto Condensed"/>
              </a:rPr>
              <a:t>Resolution</a:t>
            </a:r>
          </a:p>
          <a:p>
            <a:pPr algn="ctr" defTabSz="457178" fontAlgn="auto">
              <a:spcBef>
                <a:spcPts val="0"/>
              </a:spcBef>
              <a:spcAft>
                <a:spcPts val="0"/>
              </a:spcAft>
              <a:defRPr/>
            </a:pPr>
            <a:r>
              <a:rPr lang="en-US" sz="1600" i="1" dirty="0">
                <a:solidFill>
                  <a:srgbClr val="FFFFFF"/>
                </a:solidFill>
                <a:latin typeface="Roboto Condensed"/>
              </a:rPr>
              <a:t>2013, 2018</a:t>
            </a:r>
          </a:p>
        </p:txBody>
      </p:sp>
      <p:sp>
        <p:nvSpPr>
          <p:cNvPr id="20" name="Oval 19">
            <a:extLst>
              <a:ext uri="{FF2B5EF4-FFF2-40B4-BE49-F238E27FC236}">
                <a16:creationId xmlns:a16="http://schemas.microsoft.com/office/drawing/2014/main" id="{7CF8F6CD-E878-4DF9-B547-1ED78F5B77C0}"/>
              </a:ext>
            </a:extLst>
          </p:cNvPr>
          <p:cNvSpPr/>
          <p:nvPr/>
        </p:nvSpPr>
        <p:spPr>
          <a:xfrm>
            <a:off x="6777990" y="1428750"/>
            <a:ext cx="2343229" cy="2282085"/>
          </a:xfrm>
          <a:prstGeom prst="ellipse">
            <a:avLst/>
          </a:prstGeom>
          <a:solidFill>
            <a:schemeClr val="accent5">
              <a:lumMod val="75000"/>
            </a:schemeClr>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1600" b="1" dirty="0">
                <a:solidFill>
                  <a:schemeClr val="bg1"/>
                </a:solidFill>
              </a:rPr>
              <a:t>ESCWA </a:t>
            </a:r>
          </a:p>
          <a:p>
            <a:pPr algn="ctr"/>
            <a:r>
              <a:rPr lang="en-GB" sz="1600" b="1" dirty="0">
                <a:solidFill>
                  <a:schemeClr val="bg1"/>
                </a:solidFill>
              </a:rPr>
              <a:t>30</a:t>
            </a:r>
            <a:r>
              <a:rPr lang="en-GB" sz="1600" b="1" baseline="30000" dirty="0">
                <a:solidFill>
                  <a:schemeClr val="bg1"/>
                </a:solidFill>
              </a:rPr>
              <a:t>th</a:t>
            </a:r>
            <a:r>
              <a:rPr lang="en-GB" sz="1600" b="1" dirty="0">
                <a:solidFill>
                  <a:schemeClr val="bg1"/>
                </a:solidFill>
              </a:rPr>
              <a:t> Ministerial Session</a:t>
            </a:r>
          </a:p>
          <a:p>
            <a:pPr algn="ctr"/>
            <a:r>
              <a:rPr lang="en-GB" sz="1600" i="1" dirty="0">
                <a:solidFill>
                  <a:schemeClr val="bg1"/>
                </a:solidFill>
              </a:rPr>
              <a:t>Resolution </a:t>
            </a:r>
            <a:r>
              <a:rPr lang="en-GB" sz="1600" i="1" kern="0" spc="-30" dirty="0">
                <a:solidFill>
                  <a:schemeClr val="bg1"/>
                </a:solidFill>
              </a:rPr>
              <a:t>sets up </a:t>
            </a:r>
            <a:r>
              <a:rPr lang="en-GB" sz="1600" i="1" dirty="0">
                <a:solidFill>
                  <a:schemeClr val="bg1"/>
                </a:solidFill>
              </a:rPr>
              <a:t>Arab Centre for Climate Change Policies</a:t>
            </a:r>
          </a:p>
          <a:p>
            <a:pPr algn="ctr"/>
            <a:r>
              <a:rPr lang="en-GB" sz="1600" i="1" dirty="0">
                <a:solidFill>
                  <a:schemeClr val="bg1"/>
                </a:solidFill>
              </a:rPr>
              <a:t>2018</a:t>
            </a:r>
            <a:endParaRPr lang="en-US" sz="1300" i="1" dirty="0">
              <a:solidFill>
                <a:schemeClr val="bg1"/>
              </a:solidFill>
            </a:endParaRPr>
          </a:p>
        </p:txBody>
      </p:sp>
      <p:sp>
        <p:nvSpPr>
          <p:cNvPr id="19" name="Rounded Rectangle 17">
            <a:extLst>
              <a:ext uri="{FF2B5EF4-FFF2-40B4-BE49-F238E27FC236}">
                <a16:creationId xmlns:a16="http://schemas.microsoft.com/office/drawing/2014/main" id="{6D311126-36AD-4280-85E2-AA7480CC15D5}"/>
              </a:ext>
            </a:extLst>
          </p:cNvPr>
          <p:cNvSpPr/>
          <p:nvPr/>
        </p:nvSpPr>
        <p:spPr>
          <a:xfrm>
            <a:off x="106363" y="6053138"/>
            <a:ext cx="1703387" cy="712787"/>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bg1"/>
                </a:solidFill>
                <a:latin typeface="Arial" pitchFamily="34" charset="0"/>
                <a:cs typeface="Arial" pitchFamily="34" charset="0"/>
              </a:rPr>
              <a:t>Environment</a:t>
            </a:r>
          </a:p>
        </p:txBody>
      </p:sp>
      <p:sp>
        <p:nvSpPr>
          <p:cNvPr id="21" name="Rounded Rectangle 18">
            <a:extLst>
              <a:ext uri="{FF2B5EF4-FFF2-40B4-BE49-F238E27FC236}">
                <a16:creationId xmlns:a16="http://schemas.microsoft.com/office/drawing/2014/main" id="{50EF080F-43BE-4EC0-B2F6-41A16F2ADAFF}"/>
              </a:ext>
            </a:extLst>
          </p:cNvPr>
          <p:cNvSpPr/>
          <p:nvPr/>
        </p:nvSpPr>
        <p:spPr>
          <a:xfrm>
            <a:off x="1901825" y="6053138"/>
            <a:ext cx="2532063" cy="712787"/>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bg1"/>
                </a:solidFill>
                <a:latin typeface="Arial" pitchFamily="34" charset="0"/>
                <a:cs typeface="Arial" pitchFamily="34" charset="0"/>
              </a:rPr>
              <a:t>Foreign Affairs &amp; Planning</a:t>
            </a:r>
          </a:p>
        </p:txBody>
      </p:sp>
      <p:sp>
        <p:nvSpPr>
          <p:cNvPr id="22" name="Rounded Rectangle 20">
            <a:extLst>
              <a:ext uri="{FF2B5EF4-FFF2-40B4-BE49-F238E27FC236}">
                <a16:creationId xmlns:a16="http://schemas.microsoft.com/office/drawing/2014/main" id="{FAF31942-A02F-49EC-BAFA-43D70E11BDC3}"/>
              </a:ext>
            </a:extLst>
          </p:cNvPr>
          <p:cNvSpPr/>
          <p:nvPr/>
        </p:nvSpPr>
        <p:spPr>
          <a:xfrm>
            <a:off x="4525963" y="6030913"/>
            <a:ext cx="1565275" cy="75882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latin typeface="Arial" pitchFamily="34" charset="0"/>
                <a:cs typeface="Arial" pitchFamily="34" charset="0"/>
              </a:rPr>
              <a:t>Water</a:t>
            </a:r>
          </a:p>
        </p:txBody>
      </p:sp>
      <p:sp>
        <p:nvSpPr>
          <p:cNvPr id="23" name="Rounded Rectangle 19">
            <a:extLst>
              <a:ext uri="{FF2B5EF4-FFF2-40B4-BE49-F238E27FC236}">
                <a16:creationId xmlns:a16="http://schemas.microsoft.com/office/drawing/2014/main" id="{B0C3235D-A13E-4474-A504-9AEB6F56727C}"/>
              </a:ext>
            </a:extLst>
          </p:cNvPr>
          <p:cNvSpPr/>
          <p:nvPr/>
        </p:nvSpPr>
        <p:spPr>
          <a:xfrm>
            <a:off x="6183313" y="6030913"/>
            <a:ext cx="1381125" cy="75882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latin typeface="Arial" pitchFamily="34" charset="0"/>
                <a:cs typeface="Arial" pitchFamily="34" charset="0"/>
              </a:rPr>
              <a:t>Met</a:t>
            </a:r>
          </a:p>
        </p:txBody>
      </p:sp>
      <p:sp>
        <p:nvSpPr>
          <p:cNvPr id="24" name="Rounded Rectangle 22">
            <a:extLst>
              <a:ext uri="{FF2B5EF4-FFF2-40B4-BE49-F238E27FC236}">
                <a16:creationId xmlns:a16="http://schemas.microsoft.com/office/drawing/2014/main" id="{8D70F4ED-B4F5-44A0-B30C-BEFA3D010997}"/>
              </a:ext>
            </a:extLst>
          </p:cNvPr>
          <p:cNvSpPr/>
          <p:nvPr/>
        </p:nvSpPr>
        <p:spPr>
          <a:xfrm>
            <a:off x="7656513" y="6030913"/>
            <a:ext cx="1381125" cy="758825"/>
          </a:xfrm>
          <a:prstGeom prst="round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latin typeface="Arial" pitchFamily="34" charset="0"/>
                <a:cs typeface="Arial" pitchFamily="34" charset="0"/>
              </a:rPr>
              <a:t>Agriculture</a:t>
            </a:r>
          </a:p>
        </p:txBody>
      </p:sp>
      <p:sp>
        <p:nvSpPr>
          <p:cNvPr id="26" name="Rectangle 2">
            <a:extLst>
              <a:ext uri="{FF2B5EF4-FFF2-40B4-BE49-F238E27FC236}">
                <a16:creationId xmlns:a16="http://schemas.microsoft.com/office/drawing/2014/main" id="{7AABE4B2-6143-45BD-A541-749C9ACCCF64}"/>
              </a:ext>
            </a:extLst>
          </p:cNvPr>
          <p:cNvSpPr txBox="1">
            <a:spLocks noChangeArrowheads="1"/>
          </p:cNvSpPr>
          <p:nvPr/>
        </p:nvSpPr>
        <p:spPr>
          <a:xfrm>
            <a:off x="1007165" y="198201"/>
            <a:ext cx="8090799" cy="76200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defRPr/>
            </a:pPr>
            <a:r>
              <a:rPr lang="ar-SY" sz="2400" b="1" kern="0" dirty="0" err="1">
                <a:solidFill>
                  <a:schemeClr val="bg1"/>
                </a:solidFill>
                <a:latin typeface="Arial" pitchFamily="34" charset="0"/>
                <a:cs typeface="Arial" pitchFamily="34" charset="0"/>
              </a:rPr>
              <a:t>ﺍﻟﺗﻔﻭﻳﺿﺎﺕ</a:t>
            </a:r>
            <a:r>
              <a:rPr lang="ar-SY" sz="2400" b="1" kern="0" dirty="0">
                <a:solidFill>
                  <a:schemeClr val="bg1"/>
                </a:solidFill>
                <a:latin typeface="Arial" pitchFamily="34" charset="0"/>
                <a:cs typeface="Arial" pitchFamily="34" charset="0"/>
              </a:rPr>
              <a:t> </a:t>
            </a:r>
            <a:r>
              <a:rPr lang="ar-SY" sz="2400" b="1" kern="0" dirty="0" err="1">
                <a:solidFill>
                  <a:schemeClr val="bg1"/>
                </a:solidFill>
                <a:latin typeface="Arial" pitchFamily="34" charset="0"/>
                <a:cs typeface="Arial" pitchFamily="34" charset="0"/>
              </a:rPr>
              <a:t>ﺍﻟﺩﻭﻟﻳﺔ</a:t>
            </a:r>
            <a:r>
              <a:rPr lang="ar-SY" sz="2400" b="1" kern="0" dirty="0">
                <a:solidFill>
                  <a:schemeClr val="bg1"/>
                </a:solidFill>
                <a:latin typeface="Arial" pitchFamily="34" charset="0"/>
                <a:cs typeface="Arial" pitchFamily="34" charset="0"/>
              </a:rPr>
              <a:t> </a:t>
            </a:r>
            <a:r>
              <a:rPr lang="ar-SY" sz="2400" b="1" kern="0" dirty="0" err="1">
                <a:solidFill>
                  <a:schemeClr val="bg1"/>
                </a:solidFill>
                <a:latin typeface="Arial" pitchFamily="34" charset="0"/>
                <a:cs typeface="Arial" pitchFamily="34" charset="0"/>
              </a:rPr>
              <a:t>ﺍﻟﻣﻌﻧﻳﺔ</a:t>
            </a:r>
            <a:r>
              <a:rPr lang="ar-SY" sz="2400" b="1" kern="0" dirty="0">
                <a:solidFill>
                  <a:schemeClr val="bg1"/>
                </a:solidFill>
                <a:latin typeface="Arial" pitchFamily="34" charset="0"/>
                <a:cs typeface="Arial" pitchFamily="34" charset="0"/>
              </a:rPr>
              <a:t> </a:t>
            </a:r>
            <a:r>
              <a:rPr lang="ar-SY" sz="2400" b="1" kern="0" dirty="0" err="1">
                <a:solidFill>
                  <a:schemeClr val="bg1"/>
                </a:solidFill>
                <a:latin typeface="Arial" pitchFamily="34" charset="0"/>
                <a:cs typeface="Arial" pitchFamily="34" charset="0"/>
              </a:rPr>
              <a:t>ﺑﺩﻋﻡ</a:t>
            </a:r>
            <a:r>
              <a:rPr lang="ar-SY" sz="2400" b="1" kern="0" dirty="0">
                <a:solidFill>
                  <a:schemeClr val="bg1"/>
                </a:solidFill>
                <a:latin typeface="Arial" pitchFamily="34" charset="0"/>
                <a:cs typeface="Arial" pitchFamily="34" charset="0"/>
              </a:rPr>
              <a:t> </a:t>
            </a:r>
            <a:r>
              <a:rPr lang="ar-SY" sz="2400" b="1" kern="0" dirty="0" err="1">
                <a:solidFill>
                  <a:schemeClr val="bg1"/>
                </a:solidFill>
                <a:latin typeface="Arial" pitchFamily="34" charset="0"/>
                <a:cs typeface="Arial" pitchFamily="34" charset="0"/>
              </a:rPr>
              <a:t>ﺍﻟﺗﻘﻳﻳﻣﺎﺕ</a:t>
            </a:r>
            <a:r>
              <a:rPr lang="ar-SY" sz="2400" b="1" kern="0" dirty="0">
                <a:solidFill>
                  <a:schemeClr val="bg1"/>
                </a:solidFill>
                <a:latin typeface="Arial" pitchFamily="34" charset="0"/>
                <a:cs typeface="Arial" pitchFamily="34" charset="0"/>
              </a:rPr>
              <a:t> </a:t>
            </a:r>
            <a:r>
              <a:rPr lang="ar-SY" sz="2400" b="1" kern="0" dirty="0" err="1">
                <a:solidFill>
                  <a:schemeClr val="bg1"/>
                </a:solidFill>
                <a:latin typeface="Arial" pitchFamily="34" charset="0"/>
                <a:cs typeface="Arial" pitchFamily="34" charset="0"/>
              </a:rPr>
              <a:t>ﺣﻭﻝ</a:t>
            </a:r>
            <a:r>
              <a:rPr lang="ar-SY" sz="2400" b="1" kern="0" dirty="0">
                <a:solidFill>
                  <a:schemeClr val="bg1"/>
                </a:solidFill>
                <a:latin typeface="Arial" pitchFamily="34" charset="0"/>
                <a:cs typeface="Arial" pitchFamily="34" charset="0"/>
              </a:rPr>
              <a:t> </a:t>
            </a:r>
            <a:r>
              <a:rPr lang="ar-SY" sz="2400" b="1" kern="0" dirty="0" err="1">
                <a:solidFill>
                  <a:schemeClr val="bg1"/>
                </a:solidFill>
                <a:latin typeface="Arial" pitchFamily="34" charset="0"/>
                <a:cs typeface="Arial" pitchFamily="34" charset="0"/>
              </a:rPr>
              <a:t>ﺗﻐﻳﺭ</a:t>
            </a:r>
            <a:r>
              <a:rPr lang="ar-SY" sz="2400" b="1" kern="0" dirty="0">
                <a:solidFill>
                  <a:schemeClr val="bg1"/>
                </a:solidFill>
                <a:latin typeface="Arial" pitchFamily="34" charset="0"/>
                <a:cs typeface="Arial" pitchFamily="34" charset="0"/>
              </a:rPr>
              <a:t> </a:t>
            </a:r>
            <a:r>
              <a:rPr lang="ar-SY" sz="2400" b="1" kern="0" dirty="0" err="1">
                <a:solidFill>
                  <a:schemeClr val="bg1"/>
                </a:solidFill>
                <a:latin typeface="Arial" pitchFamily="34" charset="0"/>
                <a:cs typeface="Arial" pitchFamily="34" charset="0"/>
              </a:rPr>
              <a:t>ﺍﻟﻣﻧﺎﺥ</a:t>
            </a:r>
            <a:r>
              <a:rPr lang="ar-SY" sz="2400" b="1" kern="0" dirty="0">
                <a:solidFill>
                  <a:schemeClr val="bg1"/>
                </a:solidFill>
                <a:latin typeface="Arial" pitchFamily="34" charset="0"/>
                <a:cs typeface="Arial" pitchFamily="34" charset="0"/>
              </a:rPr>
              <a:t> </a:t>
            </a:r>
            <a:r>
              <a:rPr lang="ar-SY" sz="2400" b="1" kern="0" dirty="0" err="1">
                <a:solidFill>
                  <a:schemeClr val="bg1"/>
                </a:solidFill>
                <a:latin typeface="Arial" pitchFamily="34" charset="0"/>
                <a:cs typeface="Arial" pitchFamily="34" charset="0"/>
              </a:rPr>
              <a:t>ﻓﻲ</a:t>
            </a:r>
            <a:r>
              <a:rPr lang="ar-SY" sz="2400" b="1" kern="0" dirty="0">
                <a:solidFill>
                  <a:schemeClr val="bg1"/>
                </a:solidFill>
                <a:latin typeface="Arial" pitchFamily="34" charset="0"/>
                <a:cs typeface="Arial" pitchFamily="34" charset="0"/>
              </a:rPr>
              <a:t> </a:t>
            </a:r>
            <a:r>
              <a:rPr lang="ar-SY" sz="2400" b="1" kern="0" dirty="0" err="1">
                <a:solidFill>
                  <a:schemeClr val="bg1"/>
                </a:solidFill>
                <a:latin typeface="Arial" pitchFamily="34" charset="0"/>
                <a:cs typeface="Arial" pitchFamily="34" charset="0"/>
              </a:rPr>
              <a:t>ﺍﻟﻣﻧﻁﻘﺔ</a:t>
            </a:r>
            <a:r>
              <a:rPr lang="ar-SY" sz="2400" b="1" kern="0" dirty="0">
                <a:solidFill>
                  <a:schemeClr val="bg1"/>
                </a:solidFill>
                <a:latin typeface="Arial" pitchFamily="34" charset="0"/>
                <a:cs typeface="Arial" pitchFamily="34" charset="0"/>
              </a:rPr>
              <a:t> </a:t>
            </a:r>
            <a:r>
              <a:rPr lang="ar-SY" sz="2400" b="1" kern="0" dirty="0" err="1">
                <a:solidFill>
                  <a:schemeClr val="bg1"/>
                </a:solidFill>
                <a:latin typeface="Arial" pitchFamily="34" charset="0"/>
                <a:cs typeface="Arial" pitchFamily="34" charset="0"/>
              </a:rPr>
              <a:t>ﺍﻟﻌﺭﺑﻳﺔ</a:t>
            </a:r>
            <a:endParaRPr lang="ar-SY" sz="2400" b="1" kern="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933014107"/>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15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150"/>
                            </p:stCondLst>
                            <p:childTnLst>
                              <p:par>
                                <p:cTn id="8" presetID="1" presetClass="entr" presetSubtype="0" fill="hold" grpId="0" nodeType="afterEffect">
                                  <p:stCondLst>
                                    <p:cond delay="15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300"/>
                            </p:stCondLst>
                            <p:childTnLst>
                              <p:par>
                                <p:cTn id="11" presetID="1" presetClass="entr" presetSubtype="0" fill="hold" grpId="0" nodeType="afterEffect">
                                  <p:stCondLst>
                                    <p:cond delay="15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450"/>
                            </p:stCondLst>
                            <p:childTnLst>
                              <p:par>
                                <p:cTn id="14" presetID="1" presetClass="entr" presetSubtype="0" fill="hold" grpId="0" nodeType="afterEffect">
                                  <p:stCondLst>
                                    <p:cond delay="15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600"/>
                            </p:stCondLst>
                            <p:childTnLst>
                              <p:par>
                                <p:cTn id="17" presetID="1" presetClass="entr" presetSubtype="0" fill="hold" grpId="0" nodeType="afterEffect">
                                  <p:stCondLst>
                                    <p:cond delay="15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750"/>
                            </p:stCondLst>
                            <p:childTnLst>
                              <p:par>
                                <p:cTn id="20" presetID="1" presetClass="entr" presetSubtype="0" fill="hold" grpId="0" nodeType="afterEffect">
                                  <p:stCondLst>
                                    <p:cond delay="150"/>
                                  </p:stCondLst>
                                  <p:childTnLst>
                                    <p:set>
                                      <p:cBhvr>
                                        <p:cTn id="21" dur="1" fill="hold">
                                          <p:stCondLst>
                                            <p:cond delay="0"/>
                                          </p:stCondLst>
                                        </p:cTn>
                                        <p:tgtEl>
                                          <p:spTgt spid="16"/>
                                        </p:tgtEl>
                                        <p:attrNameLst>
                                          <p:attrName>style.visibility</p:attrName>
                                        </p:attrNameLst>
                                      </p:cBhvr>
                                      <p:to>
                                        <p:strVal val="visible"/>
                                      </p:to>
                                    </p:set>
                                  </p:childTnLst>
                                </p:cTn>
                              </p:par>
                            </p:childTnLst>
                          </p:cTn>
                        </p:par>
                        <p:par>
                          <p:cTn id="22" fill="hold">
                            <p:stCondLst>
                              <p:cond delay="900"/>
                            </p:stCondLst>
                            <p:childTnLst>
                              <p:par>
                                <p:cTn id="23" presetID="1" presetClass="entr" presetSubtype="0" fill="hold" grpId="0" nodeType="afterEffect">
                                  <p:stCondLst>
                                    <p:cond delay="150"/>
                                  </p:stCondLst>
                                  <p:childTnLst>
                                    <p:set>
                                      <p:cBhvr>
                                        <p:cTn id="24" dur="1" fill="hold">
                                          <p:stCondLst>
                                            <p:cond delay="0"/>
                                          </p:stCondLst>
                                        </p:cTn>
                                        <p:tgtEl>
                                          <p:spTgt spid="20"/>
                                        </p:tgtEl>
                                        <p:attrNameLst>
                                          <p:attrName>style.visibility</p:attrName>
                                        </p:attrNameLst>
                                      </p:cBhvr>
                                      <p:to>
                                        <p:strVal val="visible"/>
                                      </p:to>
                                    </p:set>
                                  </p:childTnLst>
                                </p:cTn>
                              </p:par>
                            </p:childTnLst>
                          </p:cTn>
                        </p:par>
                        <p:par>
                          <p:cTn id="25" fill="hold">
                            <p:stCondLst>
                              <p:cond delay="1050"/>
                            </p:stCondLst>
                            <p:childTnLst>
                              <p:par>
                                <p:cTn id="26" presetID="2" presetClass="entr" presetSubtype="4" fill="hold" grpId="0" nodeType="afterEffect">
                                  <p:stCondLst>
                                    <p:cond delay="15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par>
                          <p:cTn id="30" fill="hold">
                            <p:stCondLst>
                              <p:cond delay="1700"/>
                            </p:stCondLst>
                            <p:childTnLst>
                              <p:par>
                                <p:cTn id="31" presetID="2" presetClass="entr" presetSubtype="4" fill="hold" grpId="0" nodeType="afterEffect">
                                  <p:stCondLst>
                                    <p:cond delay="15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childTnLst>
                          </p:cTn>
                        </p:par>
                        <p:par>
                          <p:cTn id="35" fill="hold">
                            <p:stCondLst>
                              <p:cond delay="2350"/>
                            </p:stCondLst>
                            <p:childTnLst>
                              <p:par>
                                <p:cTn id="36" presetID="2" presetClass="entr" presetSubtype="4" fill="hold" grpId="0" nodeType="afterEffect">
                                  <p:stCondLst>
                                    <p:cond delay="150"/>
                                  </p:stCondLst>
                                  <p:childTnLst>
                                    <p:set>
                                      <p:cBhvr>
                                        <p:cTn id="37" dur="1" fill="hold">
                                          <p:stCondLst>
                                            <p:cond delay="0"/>
                                          </p:stCondLst>
                                        </p:cTn>
                                        <p:tgtEl>
                                          <p:spTgt spid="22"/>
                                        </p:tgtEl>
                                        <p:attrNameLst>
                                          <p:attrName>style.visibility</p:attrName>
                                        </p:attrNameLst>
                                      </p:cBhvr>
                                      <p:to>
                                        <p:strVal val="visible"/>
                                      </p:to>
                                    </p:set>
                                    <p:anim calcmode="lin" valueType="num">
                                      <p:cBhvr additive="base">
                                        <p:cTn id="38" dur="500" fill="hold"/>
                                        <p:tgtEl>
                                          <p:spTgt spid="22"/>
                                        </p:tgtEl>
                                        <p:attrNameLst>
                                          <p:attrName>ppt_x</p:attrName>
                                        </p:attrNameLst>
                                      </p:cBhvr>
                                      <p:tavLst>
                                        <p:tav tm="0">
                                          <p:val>
                                            <p:strVal val="#ppt_x"/>
                                          </p:val>
                                        </p:tav>
                                        <p:tav tm="100000">
                                          <p:val>
                                            <p:strVal val="#ppt_x"/>
                                          </p:val>
                                        </p:tav>
                                      </p:tavLst>
                                    </p:anim>
                                    <p:anim calcmode="lin" valueType="num">
                                      <p:cBhvr additive="base">
                                        <p:cTn id="39" dur="500" fill="hold"/>
                                        <p:tgtEl>
                                          <p:spTgt spid="22"/>
                                        </p:tgtEl>
                                        <p:attrNameLst>
                                          <p:attrName>ppt_y</p:attrName>
                                        </p:attrNameLst>
                                      </p:cBhvr>
                                      <p:tavLst>
                                        <p:tav tm="0">
                                          <p:val>
                                            <p:strVal val="1+#ppt_h/2"/>
                                          </p:val>
                                        </p:tav>
                                        <p:tav tm="100000">
                                          <p:val>
                                            <p:strVal val="#ppt_y"/>
                                          </p:val>
                                        </p:tav>
                                      </p:tavLst>
                                    </p:anim>
                                  </p:childTnLst>
                                </p:cTn>
                              </p:par>
                            </p:childTnLst>
                          </p:cTn>
                        </p:par>
                        <p:par>
                          <p:cTn id="40" fill="hold">
                            <p:stCondLst>
                              <p:cond delay="3000"/>
                            </p:stCondLst>
                            <p:childTnLst>
                              <p:par>
                                <p:cTn id="41" presetID="2" presetClass="entr" presetSubtype="4" fill="hold" grpId="0" nodeType="afterEffect">
                                  <p:stCondLst>
                                    <p:cond delay="15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par>
                          <p:cTn id="45" fill="hold">
                            <p:stCondLst>
                              <p:cond delay="3650"/>
                            </p:stCondLst>
                            <p:childTnLst>
                              <p:par>
                                <p:cTn id="46" presetID="2" presetClass="entr" presetSubtype="4" fill="hold" grpId="0" nodeType="afterEffect">
                                  <p:stCondLst>
                                    <p:cond delay="150"/>
                                  </p:stCondLst>
                                  <p:childTnLst>
                                    <p:set>
                                      <p:cBhvr>
                                        <p:cTn id="47" dur="1" fill="hold">
                                          <p:stCondLst>
                                            <p:cond delay="0"/>
                                          </p:stCondLst>
                                        </p:cTn>
                                        <p:tgtEl>
                                          <p:spTgt spid="24"/>
                                        </p:tgtEl>
                                        <p:attrNameLst>
                                          <p:attrName>style.visibility</p:attrName>
                                        </p:attrNameLst>
                                      </p:cBhvr>
                                      <p:to>
                                        <p:strVal val="visible"/>
                                      </p:to>
                                    </p:set>
                                    <p:anim calcmode="lin" valueType="num">
                                      <p:cBhvr additive="base">
                                        <p:cTn id="48" dur="500" fill="hold"/>
                                        <p:tgtEl>
                                          <p:spTgt spid="24"/>
                                        </p:tgtEl>
                                        <p:attrNameLst>
                                          <p:attrName>ppt_x</p:attrName>
                                        </p:attrNameLst>
                                      </p:cBhvr>
                                      <p:tavLst>
                                        <p:tav tm="0">
                                          <p:val>
                                            <p:strVal val="#ppt_x"/>
                                          </p:val>
                                        </p:tav>
                                        <p:tav tm="100000">
                                          <p:val>
                                            <p:strVal val="#ppt_x"/>
                                          </p:val>
                                        </p:tav>
                                      </p:tavLst>
                                    </p:anim>
                                    <p:anim calcmode="lin" valueType="num">
                                      <p:cBhvr additive="base">
                                        <p:cTn id="4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P spid="8" grpId="0" animBg="1"/>
      <p:bldP spid="9" grpId="0" animBg="1"/>
      <p:bldP spid="10" grpId="0" animBg="1"/>
      <p:bldP spid="11" grpId="0" animBg="1"/>
      <p:bldP spid="16" grpId="0" animBg="1"/>
      <p:bldP spid="20" grpId="0" animBg="1"/>
      <p:bldP spid="19" grpId="0" animBg="1"/>
      <p:bldP spid="21" grpId="0" animBg="1"/>
      <p:bldP spid="22" grpId="0" animBg="1"/>
      <p:bldP spid="23"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1314D7-BE2E-499A-BE8B-1B24ED9383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174" y="1131180"/>
            <a:ext cx="8092826" cy="5729518"/>
          </a:xfrm>
          <a:prstGeom prst="rect">
            <a:avLst/>
          </a:prstGeom>
        </p:spPr>
      </p:pic>
      <p:sp>
        <p:nvSpPr>
          <p:cNvPr id="4" name="TextBox 3">
            <a:extLst>
              <a:ext uri="{FF2B5EF4-FFF2-40B4-BE49-F238E27FC236}">
                <a16:creationId xmlns:a16="http://schemas.microsoft.com/office/drawing/2014/main" id="{B7B294BB-734E-4B94-A18F-A200240AE6D1}"/>
              </a:ext>
            </a:extLst>
          </p:cNvPr>
          <p:cNvSpPr txBox="1"/>
          <p:nvPr/>
        </p:nvSpPr>
        <p:spPr>
          <a:xfrm>
            <a:off x="6616101" y="348494"/>
            <a:ext cx="2278260" cy="32900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defTabSz="351678">
              <a:defRPr/>
            </a:pPr>
            <a:r>
              <a:rPr lang="en-US" sz="1538" b="1" dirty="0">
                <a:solidFill>
                  <a:srgbClr val="FF0000"/>
                </a:solidFill>
                <a:latin typeface="Roboto Condensed"/>
              </a:rPr>
              <a:t>End-Century RCP 4.5</a:t>
            </a:r>
          </a:p>
        </p:txBody>
      </p:sp>
      <p:sp>
        <p:nvSpPr>
          <p:cNvPr id="5" name="Rectangle 2">
            <a:extLst>
              <a:ext uri="{FF2B5EF4-FFF2-40B4-BE49-F238E27FC236}">
                <a16:creationId xmlns:a16="http://schemas.microsoft.com/office/drawing/2014/main" id="{D4786E30-8A17-44FA-82C0-7294AC175683}"/>
              </a:ext>
            </a:extLst>
          </p:cNvPr>
          <p:cNvSpPr txBox="1">
            <a:spLocks noChangeArrowheads="1"/>
          </p:cNvSpPr>
          <p:nvPr/>
        </p:nvSpPr>
        <p:spPr>
          <a:xfrm>
            <a:off x="1143000" y="348494"/>
            <a:ext cx="5473101" cy="518412"/>
          </a:xfrm>
          <a:prstGeom prst="rect">
            <a:avLst/>
          </a:prstGeom>
        </p:spPr>
        <p:txBody>
          <a:bodyP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384" b="1" dirty="0">
                <a:solidFill>
                  <a:schemeClr val="bg1"/>
                </a:solidFill>
                <a:latin typeface="Arial" pitchFamily="34" charset="0"/>
                <a:cs typeface="Arial" pitchFamily="34" charset="0"/>
              </a:rPr>
              <a:t> </a:t>
            </a:r>
            <a:r>
              <a:rPr lang="en-US" sz="3900" b="1" dirty="0">
                <a:solidFill>
                  <a:schemeClr val="bg1"/>
                </a:solidFill>
                <a:latin typeface="+mn-lt"/>
                <a:cs typeface="Arial" pitchFamily="34" charset="0"/>
              </a:rPr>
              <a:t>Water Availability</a:t>
            </a:r>
            <a:endParaRPr lang="en-US" sz="3384" b="1" dirty="0">
              <a:solidFill>
                <a:schemeClr val="bg1"/>
              </a:solidFill>
              <a:latin typeface="+mn-lt"/>
              <a:cs typeface="Arial" pitchFamily="34" charset="0"/>
            </a:endParaRPr>
          </a:p>
        </p:txBody>
      </p:sp>
    </p:spTree>
    <p:extLst>
      <p:ext uri="{BB962C8B-B14F-4D97-AF65-F5344CB8AC3E}">
        <p14:creationId xmlns:p14="http://schemas.microsoft.com/office/powerpoint/2010/main" val="363033528"/>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D7749E-2A40-4593-B7CB-EBE0D661E9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0966" y="1121229"/>
            <a:ext cx="8114806" cy="5736771"/>
          </a:xfrm>
          <a:prstGeom prst="rect">
            <a:avLst/>
          </a:prstGeom>
        </p:spPr>
      </p:pic>
      <p:sp>
        <p:nvSpPr>
          <p:cNvPr id="4" name="TextBox 3">
            <a:extLst>
              <a:ext uri="{FF2B5EF4-FFF2-40B4-BE49-F238E27FC236}">
                <a16:creationId xmlns:a16="http://schemas.microsoft.com/office/drawing/2014/main" id="{9B68DD4D-C658-49C3-9529-B90119FBFDA3}"/>
              </a:ext>
            </a:extLst>
          </p:cNvPr>
          <p:cNvSpPr txBox="1"/>
          <p:nvPr/>
        </p:nvSpPr>
        <p:spPr>
          <a:xfrm>
            <a:off x="6616101" y="374158"/>
            <a:ext cx="2278260" cy="32900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defTabSz="351678">
              <a:defRPr/>
            </a:pPr>
            <a:r>
              <a:rPr lang="en-US" sz="1538" b="1" dirty="0">
                <a:solidFill>
                  <a:srgbClr val="FF0000"/>
                </a:solidFill>
                <a:latin typeface="Roboto Condensed"/>
              </a:rPr>
              <a:t>End-Century </a:t>
            </a:r>
            <a:r>
              <a:rPr lang="en-US" sz="1538" b="1" dirty="0">
                <a:solidFill>
                  <a:srgbClr val="C00000"/>
                </a:solidFill>
                <a:latin typeface="Roboto Condensed"/>
              </a:rPr>
              <a:t>RCP 8.5</a:t>
            </a:r>
          </a:p>
        </p:txBody>
      </p:sp>
      <p:sp>
        <p:nvSpPr>
          <p:cNvPr id="5" name="Rectangle 2">
            <a:extLst>
              <a:ext uri="{FF2B5EF4-FFF2-40B4-BE49-F238E27FC236}">
                <a16:creationId xmlns:a16="http://schemas.microsoft.com/office/drawing/2014/main" id="{9489FAB1-9AAB-499B-9290-528B8E703A4C}"/>
              </a:ext>
            </a:extLst>
          </p:cNvPr>
          <p:cNvSpPr txBox="1">
            <a:spLocks noChangeArrowheads="1"/>
          </p:cNvSpPr>
          <p:nvPr/>
        </p:nvSpPr>
        <p:spPr>
          <a:xfrm>
            <a:off x="1143000" y="348494"/>
            <a:ext cx="5473101" cy="518412"/>
          </a:xfrm>
          <a:prstGeom prst="rect">
            <a:avLst/>
          </a:prstGeom>
        </p:spPr>
        <p:txBody>
          <a:bodyP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384" b="1" dirty="0">
                <a:solidFill>
                  <a:schemeClr val="bg1"/>
                </a:solidFill>
                <a:latin typeface="Arial" pitchFamily="34" charset="0"/>
                <a:cs typeface="Arial" pitchFamily="34" charset="0"/>
              </a:rPr>
              <a:t> </a:t>
            </a:r>
            <a:r>
              <a:rPr lang="en-US" sz="3900" b="1" dirty="0">
                <a:solidFill>
                  <a:schemeClr val="bg1"/>
                </a:solidFill>
                <a:latin typeface="+mn-lt"/>
                <a:cs typeface="Arial" pitchFamily="34" charset="0"/>
              </a:rPr>
              <a:t>Water Availability</a:t>
            </a:r>
            <a:endParaRPr lang="en-US" sz="3384" b="1" dirty="0">
              <a:solidFill>
                <a:schemeClr val="bg1"/>
              </a:solidFill>
              <a:latin typeface="+mn-lt"/>
              <a:cs typeface="Arial" pitchFamily="34" charset="0"/>
            </a:endParaRPr>
          </a:p>
        </p:txBody>
      </p:sp>
    </p:spTree>
    <p:extLst>
      <p:ext uri="{BB962C8B-B14F-4D97-AF65-F5344CB8AC3E}">
        <p14:creationId xmlns:p14="http://schemas.microsoft.com/office/powerpoint/2010/main" val="4251676680"/>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B24002-6C6F-44A7-B02A-D597567C6697}"/>
              </a:ext>
            </a:extLst>
          </p:cNvPr>
          <p:cNvPicPr>
            <a:picLocks noChangeAspect="1"/>
          </p:cNvPicPr>
          <p:nvPr/>
        </p:nvPicPr>
        <p:blipFill>
          <a:blip r:embed="rId3"/>
          <a:stretch>
            <a:fillRect/>
          </a:stretch>
        </p:blipFill>
        <p:spPr>
          <a:xfrm>
            <a:off x="1692322" y="1222604"/>
            <a:ext cx="6045532" cy="5452833"/>
          </a:xfrm>
          <a:prstGeom prst="rect">
            <a:avLst/>
          </a:prstGeom>
        </p:spPr>
      </p:pic>
      <p:sp>
        <p:nvSpPr>
          <p:cNvPr id="3" name="Slide Number Placeholder 2">
            <a:extLst>
              <a:ext uri="{FF2B5EF4-FFF2-40B4-BE49-F238E27FC236}">
                <a16:creationId xmlns:a16="http://schemas.microsoft.com/office/drawing/2014/main" id="{700D1F75-A0ED-406C-B970-8825067F63B8}"/>
              </a:ext>
            </a:extLst>
          </p:cNvPr>
          <p:cNvSpPr>
            <a:spLocks noGrp="1"/>
          </p:cNvSpPr>
          <p:nvPr>
            <p:ph type="sldNum" sz="quarter" idx="4"/>
          </p:nvPr>
        </p:nvSpPr>
        <p:spPr/>
        <p:txBody>
          <a:bodyPr/>
          <a:lstStyle/>
          <a:p>
            <a:fld id="{927968B9-F71B-4241-9647-2B023690AF84}" type="slidenum">
              <a:rPr lang="en-US" smtClean="0">
                <a:latin typeface="Arial" pitchFamily="34" charset="0"/>
                <a:cs typeface="Arial" pitchFamily="34" charset="0"/>
              </a:rPr>
              <a:t>52</a:t>
            </a:fld>
            <a:endParaRPr lang="en-US" dirty="0">
              <a:latin typeface="Arial" pitchFamily="34" charset="0"/>
              <a:cs typeface="Arial" pitchFamily="34" charset="0"/>
            </a:endParaRPr>
          </a:p>
        </p:txBody>
      </p:sp>
      <p:sp>
        <p:nvSpPr>
          <p:cNvPr id="5" name="Rectangle 2">
            <a:extLst>
              <a:ext uri="{FF2B5EF4-FFF2-40B4-BE49-F238E27FC236}">
                <a16:creationId xmlns:a16="http://schemas.microsoft.com/office/drawing/2014/main" id="{0BE0018C-FA48-4488-AF8C-87BD526BBCAD}"/>
              </a:ext>
            </a:extLst>
          </p:cNvPr>
          <p:cNvSpPr txBox="1">
            <a:spLocks noChangeArrowheads="1"/>
          </p:cNvSpPr>
          <p:nvPr/>
        </p:nvSpPr>
        <p:spPr>
          <a:xfrm>
            <a:off x="662745" y="300672"/>
            <a:ext cx="7724775" cy="598488"/>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b="1" dirty="0">
                <a:solidFill>
                  <a:schemeClr val="bg1"/>
                </a:solidFill>
                <a:latin typeface="Arial" pitchFamily="34" charset="0"/>
                <a:cs typeface="Arial" pitchFamily="34" charset="0"/>
              </a:rPr>
              <a:t> </a:t>
            </a:r>
            <a:r>
              <a:rPr lang="en-US" sz="4300" b="1" dirty="0">
                <a:solidFill>
                  <a:schemeClr val="bg1"/>
                </a:solidFill>
                <a:latin typeface="Arial" pitchFamily="34" charset="0"/>
                <a:cs typeface="Arial" pitchFamily="34" charset="0"/>
              </a:rPr>
              <a:t>Vulnerability Assessment</a:t>
            </a:r>
            <a:endParaRPr lang="en-US" b="1" dirty="0">
              <a:solidFill>
                <a:schemeClr val="bg1"/>
              </a:solidFill>
              <a:latin typeface="Arial" pitchFamily="34" charset="0"/>
              <a:cs typeface="Arial" pitchFamily="34" charset="0"/>
            </a:endParaRPr>
          </a:p>
        </p:txBody>
      </p:sp>
      <p:sp>
        <p:nvSpPr>
          <p:cNvPr id="2" name="Oval 1">
            <a:extLst>
              <a:ext uri="{FF2B5EF4-FFF2-40B4-BE49-F238E27FC236}">
                <a16:creationId xmlns:a16="http://schemas.microsoft.com/office/drawing/2014/main" id="{E287573D-D06D-470C-947F-8B004FEC3E0A}"/>
              </a:ext>
            </a:extLst>
          </p:cNvPr>
          <p:cNvSpPr/>
          <p:nvPr/>
        </p:nvSpPr>
        <p:spPr>
          <a:xfrm>
            <a:off x="2057400" y="2933298"/>
            <a:ext cx="2900141" cy="15024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5347553"/>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927968B9-F71B-4241-9647-2B023690AF84}" type="slidenum">
              <a:rPr lang="en-US" smtClean="0"/>
              <a:t>53</a:t>
            </a:fld>
            <a:endParaRPr lang="en-US"/>
          </a:p>
        </p:txBody>
      </p:sp>
      <p:sp>
        <p:nvSpPr>
          <p:cNvPr id="7" name="Rounded Rectangle 6"/>
          <p:cNvSpPr/>
          <p:nvPr/>
        </p:nvSpPr>
        <p:spPr>
          <a:xfrm>
            <a:off x="6556285" y="1597909"/>
            <a:ext cx="2492294" cy="4596022"/>
          </a:xfrm>
          <a:prstGeom prst="roundRect">
            <a:avLst/>
          </a:prstGeom>
          <a:ln w="28575">
            <a:solidFill>
              <a:srgbClr val="F8C6B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TextBox 7"/>
          <p:cNvSpPr txBox="1"/>
          <p:nvPr/>
        </p:nvSpPr>
        <p:spPr>
          <a:xfrm>
            <a:off x="6607530" y="1826560"/>
            <a:ext cx="2441049" cy="4078039"/>
          </a:xfrm>
          <a:prstGeom prst="rect">
            <a:avLst/>
          </a:prstGeom>
          <a:noFill/>
        </p:spPr>
        <p:txBody>
          <a:bodyPr wrap="square" rtlCol="0">
            <a:spAutoFit/>
          </a:bodyPr>
          <a:lstStyle/>
          <a:p>
            <a:pPr algn="ctr"/>
            <a:r>
              <a:rPr lang="en-US" b="1" dirty="0"/>
              <a:t>Areas with highest potential impact</a:t>
            </a:r>
            <a:r>
              <a:rPr lang="en-US" dirty="0"/>
              <a:t>:</a:t>
            </a:r>
          </a:p>
          <a:p>
            <a:endParaRPr lang="en-US" dirty="0"/>
          </a:p>
          <a:p>
            <a:pPr marL="285750" indent="-285750">
              <a:spcAft>
                <a:spcPts val="600"/>
              </a:spcAft>
              <a:buFont typeface="Arial" pitchFamily="34" charset="0"/>
              <a:buChar char="•"/>
            </a:pPr>
            <a:r>
              <a:rPr lang="en-GB" dirty="0" err="1"/>
              <a:t>Asir</a:t>
            </a:r>
            <a:r>
              <a:rPr lang="en-GB" dirty="0"/>
              <a:t> Mountains,</a:t>
            </a:r>
          </a:p>
          <a:p>
            <a:pPr marL="285750" indent="-285750">
              <a:spcAft>
                <a:spcPts val="600"/>
              </a:spcAft>
              <a:buFont typeface="Arial" pitchFamily="34" charset="0"/>
              <a:buChar char="•"/>
            </a:pPr>
            <a:r>
              <a:rPr lang="en-GB" dirty="0"/>
              <a:t>Green Mountains</a:t>
            </a:r>
          </a:p>
          <a:p>
            <a:pPr marL="285750" indent="-285750">
              <a:spcAft>
                <a:spcPts val="600"/>
              </a:spcAft>
              <a:buFont typeface="Arial" pitchFamily="34" charset="0"/>
              <a:buChar char="•"/>
            </a:pPr>
            <a:r>
              <a:rPr lang="en-GB" dirty="0"/>
              <a:t>Eastern </a:t>
            </a:r>
            <a:r>
              <a:rPr lang="en-GB" dirty="0" err="1"/>
              <a:t>Jafara</a:t>
            </a:r>
            <a:r>
              <a:rPr lang="en-GB" dirty="0"/>
              <a:t> Plain Basin.</a:t>
            </a:r>
          </a:p>
          <a:p>
            <a:pPr algn="ctr">
              <a:spcAft>
                <a:spcPts val="600"/>
              </a:spcAft>
            </a:pPr>
            <a:r>
              <a:rPr lang="en-US" b="1" dirty="0"/>
              <a:t>Areas with lowest potential impact</a:t>
            </a:r>
          </a:p>
          <a:p>
            <a:pPr marL="285750" indent="-285750">
              <a:spcAft>
                <a:spcPts val="600"/>
              </a:spcAft>
              <a:buFont typeface="Arial" pitchFamily="34" charset="0"/>
              <a:buChar char="•"/>
            </a:pPr>
            <a:r>
              <a:rPr lang="en-GB" dirty="0"/>
              <a:t>Southern Horn of Africa</a:t>
            </a:r>
          </a:p>
          <a:p>
            <a:pPr marL="285750" indent="-285750">
              <a:spcAft>
                <a:spcPts val="600"/>
              </a:spcAft>
              <a:buFont typeface="Arial" pitchFamily="34" charset="0"/>
              <a:buChar char="•"/>
            </a:pPr>
            <a:r>
              <a:rPr lang="en-GB" dirty="0"/>
              <a:t>Central Tigris-Euphrates Basin</a:t>
            </a:r>
            <a:endParaRPr lang="en-US" dirty="0"/>
          </a:p>
        </p:txBody>
      </p:sp>
      <p:pic>
        <p:nvPicPr>
          <p:cNvPr id="11" name="Content Placeholder 5">
            <a:extLst>
              <a:ext uri="{FF2B5EF4-FFF2-40B4-BE49-F238E27FC236}">
                <a16:creationId xmlns:a16="http://schemas.microsoft.com/office/drawing/2014/main" id="{7F7B5123-3FCD-45B0-84A0-7099FCAB8D2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433" y="1524731"/>
            <a:ext cx="6502852" cy="4669199"/>
          </a:xfrm>
          <a:prstGeom prst="rect">
            <a:avLst/>
          </a:prstGeom>
          <a:ln>
            <a:noFill/>
          </a:ln>
        </p:spPr>
      </p:pic>
      <p:pic>
        <p:nvPicPr>
          <p:cNvPr id="9" name="Picture 8">
            <a:extLst>
              <a:ext uri="{FF2B5EF4-FFF2-40B4-BE49-F238E27FC236}">
                <a16:creationId xmlns:a16="http://schemas.microsoft.com/office/drawing/2014/main" id="{F0FF9E12-C476-44F8-ABFA-9D221E8A4D8E}"/>
              </a:ext>
            </a:extLst>
          </p:cNvPr>
          <p:cNvPicPr>
            <a:picLocks noChangeAspect="1"/>
          </p:cNvPicPr>
          <p:nvPr/>
        </p:nvPicPr>
        <p:blipFill>
          <a:blip r:embed="rId4"/>
          <a:stretch>
            <a:fillRect/>
          </a:stretch>
        </p:blipFill>
        <p:spPr>
          <a:xfrm>
            <a:off x="279400" y="6193931"/>
            <a:ext cx="542754" cy="519658"/>
          </a:xfrm>
          <a:prstGeom prst="rect">
            <a:avLst/>
          </a:prstGeom>
        </p:spPr>
      </p:pic>
      <p:sp>
        <p:nvSpPr>
          <p:cNvPr id="10" name="Rectangle 2">
            <a:extLst>
              <a:ext uri="{FF2B5EF4-FFF2-40B4-BE49-F238E27FC236}">
                <a16:creationId xmlns:a16="http://schemas.microsoft.com/office/drawing/2014/main" id="{EDEE3944-443F-481E-B96A-54F71F87DAA5}"/>
              </a:ext>
            </a:extLst>
          </p:cNvPr>
          <p:cNvSpPr txBox="1">
            <a:spLocks noChangeArrowheads="1"/>
          </p:cNvSpPr>
          <p:nvPr/>
        </p:nvSpPr>
        <p:spPr>
          <a:xfrm>
            <a:off x="1143000" y="348494"/>
            <a:ext cx="7905579" cy="518412"/>
          </a:xfrm>
          <a:prstGeom prst="rect">
            <a:avLst/>
          </a:prstGeom>
        </p:spPr>
        <p:txBody>
          <a:bodyP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384" b="1" dirty="0">
                <a:solidFill>
                  <a:schemeClr val="bg1"/>
                </a:solidFill>
                <a:latin typeface="Arial" pitchFamily="34" charset="0"/>
                <a:cs typeface="Arial" pitchFamily="34" charset="0"/>
              </a:rPr>
              <a:t> </a:t>
            </a:r>
            <a:r>
              <a:rPr lang="en-US" sz="3900" b="1" dirty="0">
                <a:solidFill>
                  <a:schemeClr val="bg1"/>
                </a:solidFill>
                <a:latin typeface="+mn-lt"/>
                <a:cs typeface="Arial" pitchFamily="34" charset="0"/>
              </a:rPr>
              <a:t>Water Availability: Potential Impact</a:t>
            </a:r>
            <a:endParaRPr lang="en-US" sz="3384" b="1" dirty="0">
              <a:solidFill>
                <a:schemeClr val="bg1"/>
              </a:solidFill>
              <a:latin typeface="+mn-lt"/>
              <a:cs typeface="Arial" pitchFamily="34" charset="0"/>
            </a:endParaRPr>
          </a:p>
        </p:txBody>
      </p:sp>
      <p:sp>
        <p:nvSpPr>
          <p:cNvPr id="12" name="TextBox 11">
            <a:extLst>
              <a:ext uri="{FF2B5EF4-FFF2-40B4-BE49-F238E27FC236}">
                <a16:creationId xmlns:a16="http://schemas.microsoft.com/office/drawing/2014/main" id="{11DCE1E5-B4BB-4197-9D67-17B621A923DF}"/>
              </a:ext>
            </a:extLst>
          </p:cNvPr>
          <p:cNvSpPr txBox="1"/>
          <p:nvPr/>
        </p:nvSpPr>
        <p:spPr>
          <a:xfrm>
            <a:off x="6607530" y="1144076"/>
            <a:ext cx="2278260" cy="32900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defTabSz="351678">
              <a:defRPr/>
            </a:pPr>
            <a:r>
              <a:rPr lang="en-US" sz="1538" b="1" dirty="0">
                <a:solidFill>
                  <a:srgbClr val="FF0000"/>
                </a:solidFill>
                <a:latin typeface="Roboto Condensed"/>
              </a:rPr>
              <a:t>End-Century </a:t>
            </a:r>
            <a:r>
              <a:rPr lang="en-US" sz="1538" b="1" dirty="0">
                <a:solidFill>
                  <a:srgbClr val="C00000"/>
                </a:solidFill>
                <a:latin typeface="Roboto Condensed"/>
              </a:rPr>
              <a:t>RCP 8.5</a:t>
            </a:r>
          </a:p>
        </p:txBody>
      </p:sp>
    </p:spTree>
    <p:extLst>
      <p:ext uri="{BB962C8B-B14F-4D97-AF65-F5344CB8AC3E}">
        <p14:creationId xmlns:p14="http://schemas.microsoft.com/office/powerpoint/2010/main" val="116524326"/>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3434E25-BDC0-43F5-B01B-412495AEF7BB}"/>
              </a:ext>
            </a:extLst>
          </p:cNvPr>
          <p:cNvPicPr>
            <a:picLocks noChangeAspect="1"/>
          </p:cNvPicPr>
          <p:nvPr/>
        </p:nvPicPr>
        <p:blipFill>
          <a:blip r:embed="rId3"/>
          <a:stretch>
            <a:fillRect/>
          </a:stretch>
        </p:blipFill>
        <p:spPr>
          <a:xfrm>
            <a:off x="7476512" y="6042220"/>
            <a:ext cx="852037" cy="815780"/>
          </a:xfrm>
          <a:prstGeom prst="rect">
            <a:avLst/>
          </a:prstGeom>
        </p:spPr>
      </p:pic>
      <p:sp>
        <p:nvSpPr>
          <p:cNvPr id="3" name="Slide Number Placeholder 2"/>
          <p:cNvSpPr>
            <a:spLocks noGrp="1"/>
          </p:cNvSpPr>
          <p:nvPr>
            <p:ph type="sldNum" sz="quarter" idx="4"/>
          </p:nvPr>
        </p:nvSpPr>
        <p:spPr/>
        <p:txBody>
          <a:bodyPr/>
          <a:lstStyle/>
          <a:p>
            <a:fld id="{927968B9-F71B-4241-9647-2B023690AF84}" type="slidenum">
              <a:rPr lang="en-US" smtClean="0"/>
              <a:t>54</a:t>
            </a:fld>
            <a:endParaRPr lang="en-US"/>
          </a:p>
        </p:txBody>
      </p:sp>
      <p:pic>
        <p:nvPicPr>
          <p:cNvPr id="10" name="Content Placeholder 5">
            <a:extLst>
              <a:ext uri="{FF2B5EF4-FFF2-40B4-BE49-F238E27FC236}">
                <a16:creationId xmlns:a16="http://schemas.microsoft.com/office/drawing/2014/main" id="{A9DC03FB-A9E9-4D24-B4EA-A272227F3EE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984" y="1142507"/>
            <a:ext cx="6739162" cy="5128664"/>
          </a:xfrm>
          <a:prstGeom prst="rect">
            <a:avLst/>
          </a:prstGeom>
          <a:ln>
            <a:noFill/>
          </a:ln>
        </p:spPr>
      </p:pic>
      <p:sp>
        <p:nvSpPr>
          <p:cNvPr id="11" name="Rounded Rectangle 6">
            <a:extLst>
              <a:ext uri="{FF2B5EF4-FFF2-40B4-BE49-F238E27FC236}">
                <a16:creationId xmlns:a16="http://schemas.microsoft.com/office/drawing/2014/main" id="{FEE55611-3B7C-4472-8DB5-0414FC246678}"/>
              </a:ext>
            </a:extLst>
          </p:cNvPr>
          <p:cNvSpPr/>
          <p:nvPr/>
        </p:nvSpPr>
        <p:spPr>
          <a:xfrm>
            <a:off x="6788146" y="1456453"/>
            <a:ext cx="2335445" cy="4596022"/>
          </a:xfrm>
          <a:prstGeom prst="roundRect">
            <a:avLst/>
          </a:prstGeom>
          <a:ln w="28575">
            <a:solidFill>
              <a:srgbClr val="F8C6B2"/>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b="1" spc="-10" dirty="0"/>
              <a:t>Demonstrates the socio-economic dimensions affecting the ability to respond to climate change impacts</a:t>
            </a:r>
          </a:p>
          <a:p>
            <a:pPr algn="ctr"/>
            <a:endParaRPr lang="en-US" b="1" spc="-10" dirty="0"/>
          </a:p>
          <a:p>
            <a:pPr algn="ctr"/>
            <a:r>
              <a:rPr lang="en-US" b="1" spc="-10" dirty="0"/>
              <a:t>Least Developing Countries have least Adaptive Capacity </a:t>
            </a:r>
          </a:p>
          <a:p>
            <a:pPr algn="ctr"/>
            <a:r>
              <a:rPr lang="en-US" sz="1200" b="1" spc="-10" dirty="0"/>
              <a:t>(supports SDG13 call for targeted support for LDCs)</a:t>
            </a:r>
          </a:p>
          <a:p>
            <a:pPr algn="ctr"/>
            <a:endParaRPr lang="en-US" sz="1050" b="1" spc="-10" dirty="0"/>
          </a:p>
          <a:p>
            <a:pPr algn="ctr"/>
            <a:r>
              <a:rPr lang="en-US" sz="1400" b="1" i="1" spc="-10" dirty="0">
                <a:solidFill>
                  <a:schemeClr val="accent2"/>
                </a:solidFill>
              </a:rPr>
              <a:t>* Scale is based on comparison across </a:t>
            </a:r>
          </a:p>
          <a:p>
            <a:pPr algn="ctr"/>
            <a:r>
              <a:rPr lang="en-US" sz="1400" b="1" i="1" spc="-10" dirty="0">
                <a:solidFill>
                  <a:schemeClr val="accent2"/>
                </a:solidFill>
              </a:rPr>
              <a:t>21 Arab States</a:t>
            </a:r>
          </a:p>
        </p:txBody>
      </p:sp>
      <p:sp>
        <p:nvSpPr>
          <p:cNvPr id="13" name="Rectangle 2">
            <a:extLst>
              <a:ext uri="{FF2B5EF4-FFF2-40B4-BE49-F238E27FC236}">
                <a16:creationId xmlns:a16="http://schemas.microsoft.com/office/drawing/2014/main" id="{BA410C2A-A231-4BF1-9EB0-0937065AC61E}"/>
              </a:ext>
            </a:extLst>
          </p:cNvPr>
          <p:cNvSpPr txBox="1">
            <a:spLocks noChangeArrowheads="1"/>
          </p:cNvSpPr>
          <p:nvPr/>
        </p:nvSpPr>
        <p:spPr>
          <a:xfrm>
            <a:off x="1143000" y="348494"/>
            <a:ext cx="7980591" cy="518412"/>
          </a:xfrm>
          <a:prstGeom prst="rect">
            <a:avLst/>
          </a:prstGeom>
        </p:spPr>
        <p:txBody>
          <a:bodyP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384" b="1" dirty="0">
                <a:solidFill>
                  <a:schemeClr val="bg1"/>
                </a:solidFill>
                <a:latin typeface="Arial" pitchFamily="34" charset="0"/>
                <a:cs typeface="Arial" pitchFamily="34" charset="0"/>
              </a:rPr>
              <a:t> </a:t>
            </a:r>
            <a:r>
              <a:rPr lang="en-US" sz="3900" b="1" dirty="0">
                <a:solidFill>
                  <a:schemeClr val="bg1"/>
                </a:solidFill>
                <a:latin typeface="+mn-lt"/>
                <a:cs typeface="Arial" pitchFamily="34" charset="0"/>
              </a:rPr>
              <a:t>Water Availability: Adaptive Capacity</a:t>
            </a:r>
            <a:endParaRPr lang="en-US" sz="3384" b="1" dirty="0">
              <a:solidFill>
                <a:schemeClr val="bg1"/>
              </a:solidFill>
              <a:latin typeface="+mn-lt"/>
              <a:cs typeface="Arial" pitchFamily="34" charset="0"/>
            </a:endParaRPr>
          </a:p>
        </p:txBody>
      </p:sp>
    </p:spTree>
    <p:extLst>
      <p:ext uri="{BB962C8B-B14F-4D97-AF65-F5344CB8AC3E}">
        <p14:creationId xmlns:p14="http://schemas.microsoft.com/office/powerpoint/2010/main" val="892618038"/>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2504" y="242037"/>
            <a:ext cx="6058069" cy="584775"/>
          </a:xfrm>
          <a:prstGeom prst="rect">
            <a:avLst/>
          </a:prstGeom>
          <a:noFill/>
        </p:spPr>
        <p:txBody>
          <a:bodyPr wrap="none" rtlCol="0">
            <a:spAutoFit/>
          </a:bodyPr>
          <a:lstStyle/>
          <a:p>
            <a:r>
              <a:rPr lang="en-US" sz="3200" b="1" dirty="0">
                <a:solidFill>
                  <a:srgbClr val="FFFFFF"/>
                </a:solidFill>
              </a:rPr>
              <a:t>File formats for each indicator</a:t>
            </a:r>
          </a:p>
        </p:txBody>
      </p:sp>
      <p:pic>
        <p:nvPicPr>
          <p:cNvPr id="1843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65760" y="2251708"/>
            <a:ext cx="6489200" cy="4599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16200000">
            <a:off x="6343648" y="4320541"/>
            <a:ext cx="960123" cy="594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rot="10800000">
            <a:off x="2964180" y="2131951"/>
            <a:ext cx="2125980" cy="297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rot="10800000">
            <a:off x="432435" y="2135761"/>
            <a:ext cx="2125980" cy="297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432434" y="1195285"/>
            <a:ext cx="2995476" cy="1169551"/>
          </a:xfrm>
          <a:prstGeom prst="rect">
            <a:avLst/>
          </a:prstGeom>
          <a:noFill/>
          <a:ln>
            <a:solidFill>
              <a:srgbClr val="44789D"/>
            </a:solidFill>
          </a:ln>
        </p:spPr>
        <p:txBody>
          <a:bodyPr wrap="square" rtlCol="0">
            <a:spAutoFit/>
          </a:bodyPr>
          <a:lstStyle/>
          <a:p>
            <a:pPr marL="114300" lvl="0" indent="-114300" defTabSz="914400">
              <a:buFont typeface="Arial" panose="020B0604020202020204" pitchFamily="34" charset="0"/>
              <a:buChar char="‒"/>
              <a:defRPr/>
            </a:pPr>
            <a:r>
              <a:rPr lang="en-GB" sz="1400" b="1" i="1" kern="0" dirty="0" err="1">
                <a:solidFill>
                  <a:srgbClr val="44789D"/>
                </a:solidFill>
                <a:latin typeface="Arial" panose="020B0604020202020204" pitchFamily="34" charset="0"/>
                <a:cs typeface="Arial" panose="020B0604020202020204" pitchFamily="34" charset="0"/>
                <a:sym typeface="Arial"/>
              </a:rPr>
              <a:t>Netcdf</a:t>
            </a:r>
            <a:r>
              <a:rPr lang="en-GB" sz="1400" b="1" i="1" kern="0" dirty="0">
                <a:solidFill>
                  <a:srgbClr val="44789D"/>
                </a:solidFill>
                <a:latin typeface="Arial" panose="020B0604020202020204" pitchFamily="34" charset="0"/>
                <a:cs typeface="Arial" panose="020B0604020202020204" pitchFamily="34" charset="0"/>
                <a:sym typeface="Arial"/>
              </a:rPr>
              <a:t> (daily data, ensembles)</a:t>
            </a:r>
          </a:p>
          <a:p>
            <a:pPr marL="114300" lvl="0" indent="-114300" defTabSz="914400">
              <a:buFont typeface="Arial" panose="020B0604020202020204" pitchFamily="34" charset="0"/>
              <a:buChar char="‒"/>
              <a:defRPr/>
            </a:pPr>
            <a:r>
              <a:rPr lang="en-GB" sz="1400" b="1" i="1" kern="0" dirty="0">
                <a:solidFill>
                  <a:srgbClr val="44789D"/>
                </a:solidFill>
                <a:latin typeface="Arial" panose="020B0604020202020204" pitchFamily="34" charset="0"/>
                <a:cs typeface="Arial" panose="020B0604020202020204" pitchFamily="34" charset="0"/>
                <a:sym typeface="Arial"/>
              </a:rPr>
              <a:t>Raster actual/ classified</a:t>
            </a:r>
          </a:p>
          <a:p>
            <a:pPr marL="114300" lvl="0" indent="-114300" defTabSz="914400">
              <a:buFont typeface="Arial" panose="020B0604020202020204" pitchFamily="34" charset="0"/>
              <a:buChar char="‒"/>
              <a:defRPr/>
            </a:pPr>
            <a:r>
              <a:rPr lang="en-GB" sz="1400" b="1" i="1" kern="0" dirty="0">
                <a:solidFill>
                  <a:srgbClr val="44789D"/>
                </a:solidFill>
                <a:latin typeface="Arial" panose="020B0604020202020204" pitchFamily="34" charset="0"/>
                <a:cs typeface="Arial" panose="020B0604020202020204" pitchFamily="34" charset="0"/>
                <a:sym typeface="Arial"/>
              </a:rPr>
              <a:t>Map actual/classified</a:t>
            </a:r>
          </a:p>
          <a:p>
            <a:pPr marL="114300" lvl="0" indent="-114300" defTabSz="914400">
              <a:buFont typeface="Arial" panose="020B0604020202020204" pitchFamily="34" charset="0"/>
              <a:buChar char="‒"/>
              <a:defRPr/>
            </a:pPr>
            <a:r>
              <a:rPr lang="en-GB" sz="1400" b="1" i="1" kern="0" dirty="0">
                <a:solidFill>
                  <a:srgbClr val="44789D"/>
                </a:solidFill>
                <a:latin typeface="Arial" panose="020B0604020202020204" pitchFamily="34" charset="0"/>
                <a:cs typeface="Arial" panose="020B0604020202020204" pitchFamily="34" charset="0"/>
                <a:sym typeface="Arial"/>
              </a:rPr>
              <a:t>Factsheet</a:t>
            </a:r>
          </a:p>
          <a:p>
            <a:pPr marL="114300" lvl="0" indent="-114300" defTabSz="914400">
              <a:buFont typeface="Arial" panose="020B0604020202020204" pitchFamily="34" charset="0"/>
              <a:buChar char="‒"/>
              <a:defRPr/>
            </a:pPr>
            <a:r>
              <a:rPr lang="en-GB" sz="1400" b="1" i="1" kern="0" dirty="0">
                <a:solidFill>
                  <a:srgbClr val="44789D"/>
                </a:solidFill>
                <a:latin typeface="Arial" panose="020B0604020202020204" pitchFamily="34" charset="0"/>
                <a:cs typeface="Arial" panose="020B0604020202020204" pitchFamily="34" charset="0"/>
                <a:sym typeface="Arial"/>
              </a:rPr>
              <a:t>Excel file</a:t>
            </a:r>
            <a:endParaRPr lang="en-US" sz="1000" b="1" i="1" kern="0" dirty="0">
              <a:solidFill>
                <a:srgbClr val="000000"/>
              </a:solidFill>
              <a:latin typeface="Arial" panose="020B0604020202020204" pitchFamily="34" charset="0"/>
              <a:cs typeface="Arial" panose="020B0604020202020204" pitchFamily="34" charset="0"/>
              <a:sym typeface="Arial"/>
            </a:endParaRPr>
          </a:p>
        </p:txBody>
      </p:sp>
      <p:sp>
        <p:nvSpPr>
          <p:cNvPr id="14" name="TextBox 13"/>
          <p:cNvSpPr txBox="1"/>
          <p:nvPr/>
        </p:nvSpPr>
        <p:spPr>
          <a:xfrm>
            <a:off x="3476624" y="1194731"/>
            <a:ext cx="2449830" cy="954107"/>
          </a:xfrm>
          <a:prstGeom prst="rect">
            <a:avLst/>
          </a:prstGeom>
          <a:noFill/>
          <a:ln>
            <a:solidFill>
              <a:schemeClr val="accent6"/>
            </a:solidFill>
          </a:ln>
        </p:spPr>
        <p:txBody>
          <a:bodyPr wrap="square" rtlCol="0">
            <a:spAutoFit/>
          </a:bodyPr>
          <a:lstStyle/>
          <a:p>
            <a:pPr marL="114300" lvl="0" indent="-114300" defTabSz="914400">
              <a:buFont typeface="Arial" panose="020B0604020202020204" pitchFamily="34" charset="0"/>
              <a:buChar char="‒"/>
              <a:defRPr/>
            </a:pPr>
            <a:r>
              <a:rPr lang="en-GB" sz="1400" b="1" i="1" kern="0" dirty="0">
                <a:solidFill>
                  <a:schemeClr val="accent6"/>
                </a:solidFill>
                <a:latin typeface="Arial" panose="020B0604020202020204" pitchFamily="34" charset="0"/>
                <a:cs typeface="Arial" panose="020B0604020202020204" pitchFamily="34" charset="0"/>
                <a:sym typeface="Arial"/>
              </a:rPr>
              <a:t>Raster actual/ classified</a:t>
            </a:r>
          </a:p>
          <a:p>
            <a:pPr marL="114300" lvl="0" indent="-114300" defTabSz="914400">
              <a:buFont typeface="Arial" panose="020B0604020202020204" pitchFamily="34" charset="0"/>
              <a:buChar char="‒"/>
              <a:defRPr/>
            </a:pPr>
            <a:r>
              <a:rPr lang="en-GB" sz="1400" b="1" i="1" kern="0" dirty="0">
                <a:solidFill>
                  <a:schemeClr val="accent6"/>
                </a:solidFill>
                <a:latin typeface="Arial" panose="020B0604020202020204" pitchFamily="34" charset="0"/>
                <a:cs typeface="Arial" panose="020B0604020202020204" pitchFamily="34" charset="0"/>
                <a:sym typeface="Arial"/>
              </a:rPr>
              <a:t>Map actual/classified</a:t>
            </a:r>
          </a:p>
          <a:p>
            <a:pPr marL="114300" lvl="0" indent="-114300" defTabSz="914400">
              <a:buFont typeface="Arial" panose="020B0604020202020204" pitchFamily="34" charset="0"/>
              <a:buChar char="‒"/>
              <a:defRPr/>
            </a:pPr>
            <a:r>
              <a:rPr lang="en-GB" sz="1400" b="1" i="1" kern="0" dirty="0">
                <a:solidFill>
                  <a:schemeClr val="accent6"/>
                </a:solidFill>
                <a:latin typeface="Arial" panose="020B0604020202020204" pitchFamily="34" charset="0"/>
                <a:cs typeface="Arial" panose="020B0604020202020204" pitchFamily="34" charset="0"/>
                <a:sym typeface="Arial"/>
              </a:rPr>
              <a:t>Factsheet</a:t>
            </a:r>
          </a:p>
          <a:p>
            <a:pPr marL="114300" lvl="0" indent="-114300" defTabSz="914400">
              <a:buFont typeface="Arial" panose="020B0604020202020204" pitchFamily="34" charset="0"/>
              <a:buChar char="‒"/>
              <a:defRPr/>
            </a:pPr>
            <a:r>
              <a:rPr lang="en-GB" sz="1400" b="1" i="1" kern="0" dirty="0">
                <a:solidFill>
                  <a:schemeClr val="accent6"/>
                </a:solidFill>
                <a:latin typeface="Arial" panose="020B0604020202020204" pitchFamily="34" charset="0"/>
                <a:cs typeface="Arial" panose="020B0604020202020204" pitchFamily="34" charset="0"/>
                <a:sym typeface="Arial"/>
              </a:rPr>
              <a:t>Excel file</a:t>
            </a:r>
            <a:endParaRPr lang="en-US" sz="1000" b="1" i="1" kern="0" dirty="0">
              <a:solidFill>
                <a:schemeClr val="accent6"/>
              </a:solidFill>
              <a:latin typeface="Arial" panose="020B0604020202020204" pitchFamily="34" charset="0"/>
              <a:cs typeface="Arial" panose="020B0604020202020204" pitchFamily="34" charset="0"/>
              <a:sym typeface="Arial"/>
            </a:endParaRPr>
          </a:p>
        </p:txBody>
      </p:sp>
      <p:sp>
        <p:nvSpPr>
          <p:cNvPr id="15" name="TextBox 14"/>
          <p:cNvSpPr txBox="1"/>
          <p:nvPr/>
        </p:nvSpPr>
        <p:spPr>
          <a:xfrm>
            <a:off x="7098030" y="4137659"/>
            <a:ext cx="1908810" cy="1384995"/>
          </a:xfrm>
          <a:prstGeom prst="rect">
            <a:avLst/>
          </a:prstGeom>
          <a:noFill/>
          <a:ln>
            <a:solidFill>
              <a:srgbClr val="7030A0"/>
            </a:solidFill>
          </a:ln>
        </p:spPr>
        <p:txBody>
          <a:bodyPr wrap="square" rtlCol="0">
            <a:spAutoFit/>
          </a:bodyPr>
          <a:lstStyle/>
          <a:p>
            <a:pPr marL="114300" lvl="0" indent="-114300" defTabSz="914400">
              <a:buFont typeface="Arial" panose="020B0604020202020204" pitchFamily="34" charset="0"/>
              <a:buChar char="‒"/>
              <a:defRPr/>
            </a:pPr>
            <a:r>
              <a:rPr lang="en-GB" sz="1400" b="1" i="1" kern="0" dirty="0">
                <a:solidFill>
                  <a:srgbClr val="7030A0"/>
                </a:solidFill>
                <a:latin typeface="Arial" panose="020B0604020202020204" pitchFamily="34" charset="0"/>
                <a:cs typeface="Arial" panose="020B0604020202020204" pitchFamily="34" charset="0"/>
                <a:sym typeface="Arial"/>
              </a:rPr>
              <a:t>Raster actual/ classified</a:t>
            </a:r>
          </a:p>
          <a:p>
            <a:pPr marL="114300" lvl="0" indent="-114300" defTabSz="914400">
              <a:buFont typeface="Arial" panose="020B0604020202020204" pitchFamily="34" charset="0"/>
              <a:buChar char="‒"/>
              <a:defRPr/>
            </a:pPr>
            <a:r>
              <a:rPr lang="en-GB" sz="1400" b="1" i="1" kern="0" dirty="0">
                <a:solidFill>
                  <a:srgbClr val="7030A0"/>
                </a:solidFill>
                <a:latin typeface="Arial" panose="020B0604020202020204" pitchFamily="34" charset="0"/>
                <a:cs typeface="Arial" panose="020B0604020202020204" pitchFamily="34" charset="0"/>
                <a:sym typeface="Arial"/>
              </a:rPr>
              <a:t>Map actual/classified</a:t>
            </a:r>
          </a:p>
          <a:p>
            <a:pPr marL="114300" lvl="0" indent="-114300" defTabSz="914400">
              <a:buFont typeface="Arial" panose="020B0604020202020204" pitchFamily="34" charset="0"/>
              <a:buChar char="‒"/>
              <a:defRPr/>
            </a:pPr>
            <a:r>
              <a:rPr lang="en-GB" sz="1400" b="1" i="1" kern="0" dirty="0">
                <a:solidFill>
                  <a:srgbClr val="7030A0"/>
                </a:solidFill>
                <a:latin typeface="Arial" panose="020B0604020202020204" pitchFamily="34" charset="0"/>
                <a:cs typeface="Arial" panose="020B0604020202020204" pitchFamily="34" charset="0"/>
                <a:sym typeface="Arial"/>
              </a:rPr>
              <a:t>Factsheet</a:t>
            </a:r>
          </a:p>
          <a:p>
            <a:pPr marL="114300" lvl="0" indent="-114300" defTabSz="914400">
              <a:buFont typeface="Arial" panose="020B0604020202020204" pitchFamily="34" charset="0"/>
              <a:buChar char="‒"/>
              <a:defRPr/>
            </a:pPr>
            <a:r>
              <a:rPr lang="en-GB" sz="1400" b="1" i="1" kern="0" dirty="0">
                <a:solidFill>
                  <a:srgbClr val="7030A0"/>
                </a:solidFill>
                <a:latin typeface="Arial" panose="020B0604020202020204" pitchFamily="34" charset="0"/>
                <a:cs typeface="Arial" panose="020B0604020202020204" pitchFamily="34" charset="0"/>
                <a:sym typeface="Arial"/>
              </a:rPr>
              <a:t>Excel file</a:t>
            </a:r>
            <a:endParaRPr lang="en-US" sz="1000" b="1" i="1" kern="0" dirty="0">
              <a:solidFill>
                <a:srgbClr val="7030A0"/>
              </a:solidFill>
              <a:latin typeface="Arial" panose="020B0604020202020204" pitchFamily="34" charset="0"/>
              <a:cs typeface="Arial" panose="020B0604020202020204" pitchFamily="34" charset="0"/>
              <a:sym typeface="Arial"/>
            </a:endParaRPr>
          </a:p>
        </p:txBody>
      </p:sp>
      <p:sp>
        <p:nvSpPr>
          <p:cNvPr id="16" name="Rectangle 15"/>
          <p:cNvSpPr/>
          <p:nvPr/>
        </p:nvSpPr>
        <p:spPr>
          <a:xfrm>
            <a:off x="1136469" y="4137659"/>
            <a:ext cx="2995476" cy="960124"/>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634207" y="5833621"/>
            <a:ext cx="2995476" cy="960124"/>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526529" y="1609329"/>
            <a:ext cx="2503170" cy="1815882"/>
          </a:xfrm>
          <a:prstGeom prst="rect">
            <a:avLst/>
          </a:prstGeom>
          <a:noFill/>
          <a:ln w="19050">
            <a:solidFill>
              <a:srgbClr val="E09641"/>
            </a:solidFill>
          </a:ln>
        </p:spPr>
        <p:txBody>
          <a:bodyPr wrap="square" rtlCol="0">
            <a:spAutoFit/>
          </a:bodyPr>
          <a:lstStyle/>
          <a:p>
            <a:pPr algn="ctr"/>
            <a:r>
              <a:rPr lang="en-US" sz="2800" b="1" dirty="0">
                <a:solidFill>
                  <a:srgbClr val="F69200"/>
                </a:solidFill>
              </a:rPr>
              <a:t>6 different file formats for each indicator</a:t>
            </a:r>
          </a:p>
        </p:txBody>
      </p:sp>
    </p:spTree>
    <p:extLst>
      <p:ext uri="{BB962C8B-B14F-4D97-AF65-F5344CB8AC3E}">
        <p14:creationId xmlns:p14="http://schemas.microsoft.com/office/powerpoint/2010/main" val="4031261673"/>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50"/>
                                        <p:tgtEl>
                                          <p:spTgt spid="7"/>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250"/>
                                        <p:tgtEl>
                                          <p:spTgt spid="9"/>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250"/>
                                        <p:tgtEl>
                                          <p:spTgt spid="6"/>
                                        </p:tgtEl>
                                      </p:cBhvr>
                                    </p:animEffect>
                                  </p:childTnLst>
                                </p:cTn>
                              </p:par>
                            </p:childTnLst>
                          </p:cTn>
                        </p:par>
                        <p:par>
                          <p:cTn id="16" fill="hold">
                            <p:stCondLst>
                              <p:cond delay="750"/>
                            </p:stCondLst>
                            <p:childTnLst>
                              <p:par>
                                <p:cTn id="17" presetID="22" presetClass="entr" presetSubtype="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250"/>
                                        <p:tgtEl>
                                          <p:spTgt spid="14"/>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250"/>
                                        <p:tgtEl>
                                          <p:spTgt spid="5"/>
                                        </p:tgtEl>
                                      </p:cBhvr>
                                    </p:animEffect>
                                  </p:childTnLst>
                                </p:cTn>
                              </p:par>
                            </p:childTnLst>
                          </p:cTn>
                        </p:par>
                        <p:par>
                          <p:cTn id="24" fill="hold">
                            <p:stCondLst>
                              <p:cond delay="1250"/>
                            </p:stCondLst>
                            <p:childTnLst>
                              <p:par>
                                <p:cTn id="25" presetID="22" presetClass="entr" presetSubtype="1"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250"/>
                                        <p:tgtEl>
                                          <p:spTgt spid="15"/>
                                        </p:tgtEl>
                                      </p:cBhvr>
                                    </p:animEffect>
                                  </p:childTnLst>
                                </p:cTn>
                              </p:par>
                            </p:childTnLst>
                          </p:cTn>
                        </p:par>
                        <p:par>
                          <p:cTn id="28" fill="hold">
                            <p:stCondLst>
                              <p:cond delay="1500"/>
                            </p:stCondLst>
                            <p:childTnLst>
                              <p:par>
                                <p:cTn id="29" presetID="14" presetClass="entr" presetSubtype="10" fill="hold" grpId="0" nodeType="afterEffect">
                                  <p:stCondLst>
                                    <p:cond delay="500"/>
                                  </p:stCondLst>
                                  <p:childTnLst>
                                    <p:set>
                                      <p:cBhvr>
                                        <p:cTn id="30" dur="1" fill="hold">
                                          <p:stCondLst>
                                            <p:cond delay="0"/>
                                          </p:stCondLst>
                                        </p:cTn>
                                        <p:tgtEl>
                                          <p:spTgt spid="4"/>
                                        </p:tgtEl>
                                        <p:attrNameLst>
                                          <p:attrName>style.visibility</p:attrName>
                                        </p:attrNameLst>
                                      </p:cBhvr>
                                      <p:to>
                                        <p:strVal val="visible"/>
                                      </p:to>
                                    </p:set>
                                    <p:animEffect transition="in" filter="randombar(horizontal)">
                                      <p:cBhvr>
                                        <p:cTn id="31"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5" grpId="0" animBg="1"/>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AC2ADB-F883-4554-963A-9C75A70BE8F7}"/>
              </a:ext>
            </a:extLst>
          </p:cNvPr>
          <p:cNvSpPr>
            <a:spLocks noGrp="1"/>
          </p:cNvSpPr>
          <p:nvPr>
            <p:ph type="sldNum" sz="quarter" idx="4"/>
          </p:nvPr>
        </p:nvSpPr>
        <p:spPr/>
        <p:txBody>
          <a:bodyPr/>
          <a:lstStyle/>
          <a:p>
            <a:fld id="{927968B9-F71B-4241-9647-2B023690AF84}" type="slidenum">
              <a:rPr lang="en-US" smtClean="0"/>
              <a:t>56</a:t>
            </a:fld>
            <a:endParaRPr lang="en-US" dirty="0"/>
          </a:p>
        </p:txBody>
      </p:sp>
      <p:sp>
        <p:nvSpPr>
          <p:cNvPr id="4" name="TextBox 3">
            <a:extLst>
              <a:ext uri="{FF2B5EF4-FFF2-40B4-BE49-F238E27FC236}">
                <a16:creationId xmlns:a16="http://schemas.microsoft.com/office/drawing/2014/main" id="{5932BBBA-C880-46EE-9B1E-18B8A572B7FE}"/>
              </a:ext>
            </a:extLst>
          </p:cNvPr>
          <p:cNvSpPr txBox="1"/>
          <p:nvPr/>
        </p:nvSpPr>
        <p:spPr>
          <a:xfrm>
            <a:off x="1210295" y="60982"/>
            <a:ext cx="7886700" cy="1077218"/>
          </a:xfrm>
          <a:prstGeom prst="rect">
            <a:avLst/>
          </a:prstGeom>
          <a:noFill/>
        </p:spPr>
        <p:txBody>
          <a:bodyPr wrap="square" rtlCol="0">
            <a:spAutoFit/>
          </a:bodyPr>
          <a:lstStyle/>
          <a:p>
            <a:r>
              <a:rPr lang="en-US" sz="3200" b="1" dirty="0">
                <a:solidFill>
                  <a:schemeClr val="bg1"/>
                </a:solidFill>
              </a:rPr>
              <a:t>Lebanese Agricultural Sector Vulnerability Assessment</a:t>
            </a:r>
            <a:endParaRPr lang="en-US" sz="3200" dirty="0">
              <a:solidFill>
                <a:schemeClr val="bg1"/>
              </a:solidFill>
            </a:endParaRPr>
          </a:p>
        </p:txBody>
      </p:sp>
      <p:pic>
        <p:nvPicPr>
          <p:cNvPr id="5" name="Picture 4">
            <a:extLst>
              <a:ext uri="{FF2B5EF4-FFF2-40B4-BE49-F238E27FC236}">
                <a16:creationId xmlns:a16="http://schemas.microsoft.com/office/drawing/2014/main" id="{B3E00B02-86FC-46A0-9FF4-03783CD19B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703" y="1641755"/>
            <a:ext cx="3018108" cy="4284260"/>
          </a:xfrm>
          <a:prstGeom prst="rect">
            <a:avLst/>
          </a:prstGeom>
        </p:spPr>
      </p:pic>
      <p:pic>
        <p:nvPicPr>
          <p:cNvPr id="6" name="Picture 5">
            <a:extLst>
              <a:ext uri="{FF2B5EF4-FFF2-40B4-BE49-F238E27FC236}">
                <a16:creationId xmlns:a16="http://schemas.microsoft.com/office/drawing/2014/main" id="{1281EFD3-E5DA-4D51-A2A6-E20893F8D3C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69942" y="1655318"/>
            <a:ext cx="2905644" cy="4334002"/>
          </a:xfrm>
          <a:prstGeom prst="rect">
            <a:avLst/>
          </a:prstGeom>
        </p:spPr>
      </p:pic>
      <p:pic>
        <p:nvPicPr>
          <p:cNvPr id="7" name="Picture 6">
            <a:extLst>
              <a:ext uri="{FF2B5EF4-FFF2-40B4-BE49-F238E27FC236}">
                <a16:creationId xmlns:a16="http://schemas.microsoft.com/office/drawing/2014/main" id="{38C23EA9-1C2A-408F-8AB4-3ECEED3D03F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01058" y="1642772"/>
            <a:ext cx="2839742" cy="4346548"/>
          </a:xfrm>
          <a:prstGeom prst="rect">
            <a:avLst/>
          </a:prstGeom>
        </p:spPr>
      </p:pic>
      <p:pic>
        <p:nvPicPr>
          <p:cNvPr id="8" name="Picture 7">
            <a:extLst>
              <a:ext uri="{FF2B5EF4-FFF2-40B4-BE49-F238E27FC236}">
                <a16:creationId xmlns:a16="http://schemas.microsoft.com/office/drawing/2014/main" id="{2BE36AC1-09D2-4945-9130-FD424DDB3CF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63855" y="165192"/>
            <a:ext cx="1076945" cy="1406976"/>
          </a:xfrm>
          <a:prstGeom prst="rect">
            <a:avLst/>
          </a:prstGeom>
          <a:noFill/>
          <a:ln>
            <a:solidFill>
              <a:srgbClr val="009900"/>
            </a:solidFill>
          </a:ln>
        </p:spPr>
      </p:pic>
    </p:spTree>
    <p:extLst>
      <p:ext uri="{BB962C8B-B14F-4D97-AF65-F5344CB8AC3E}">
        <p14:creationId xmlns:p14="http://schemas.microsoft.com/office/powerpoint/2010/main" val="3457515161"/>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8474" y="1355824"/>
            <a:ext cx="9144000" cy="923330"/>
          </a:xfrm>
          <a:prstGeom prst="rect">
            <a:avLst/>
          </a:prstGeom>
          <a:noFill/>
        </p:spPr>
        <p:txBody>
          <a:bodyPr wrap="square" rtlCol="0">
            <a:spAutoFit/>
          </a:bodyPr>
          <a:lstStyle/>
          <a:p>
            <a:pPr algn="ctr"/>
            <a:r>
              <a:rPr lang="en-US" sz="5400" b="1" dirty="0">
                <a:solidFill>
                  <a:schemeClr val="bg1"/>
                </a:solidFill>
              </a:rPr>
              <a:t>Regional Knowledge Hub</a:t>
            </a:r>
          </a:p>
        </p:txBody>
      </p:sp>
      <p:sp>
        <p:nvSpPr>
          <p:cNvPr id="5" name="TextBox 4"/>
          <p:cNvSpPr txBox="1"/>
          <p:nvPr/>
        </p:nvSpPr>
        <p:spPr>
          <a:xfrm>
            <a:off x="-100209" y="5782333"/>
            <a:ext cx="9144000" cy="584775"/>
          </a:xfrm>
          <a:prstGeom prst="rect">
            <a:avLst/>
          </a:prstGeom>
          <a:noFill/>
        </p:spPr>
        <p:txBody>
          <a:bodyPr wrap="square" rtlCol="0">
            <a:spAutoFit/>
          </a:bodyPr>
          <a:lstStyle/>
          <a:p>
            <a:pPr algn="ctr"/>
            <a:r>
              <a:rPr lang="en-US" sz="3200" b="1" dirty="0">
                <a:solidFill>
                  <a:schemeClr val="bg1"/>
                </a:solidFill>
              </a:rPr>
              <a:t>www.riccar.org</a:t>
            </a:r>
          </a:p>
        </p:txBody>
      </p:sp>
    </p:spTree>
    <p:extLst>
      <p:ext uri="{BB962C8B-B14F-4D97-AF65-F5344CB8AC3E}">
        <p14:creationId xmlns:p14="http://schemas.microsoft.com/office/powerpoint/2010/main" val="2195195522"/>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97883" y="6087792"/>
            <a:ext cx="3476336" cy="646331"/>
          </a:xfrm>
          <a:prstGeom prst="rect">
            <a:avLst/>
          </a:prstGeom>
          <a:noFill/>
        </p:spPr>
        <p:txBody>
          <a:bodyPr wrap="none" rtlCol="0">
            <a:spAutoFit/>
          </a:bodyPr>
          <a:lstStyle/>
          <a:p>
            <a:r>
              <a:rPr lang="en-US" sz="3600" b="1" dirty="0">
                <a:solidFill>
                  <a:srgbClr val="4472C4"/>
                </a:solidFill>
                <a:sym typeface="Arial"/>
              </a:rPr>
              <a:t>www.riccar.org</a:t>
            </a:r>
            <a:endParaRPr lang="en-US" sz="3600" b="1" dirty="0">
              <a:solidFill>
                <a:srgbClr val="4472C4"/>
              </a:solidFill>
            </a:endParaRPr>
          </a:p>
        </p:txBody>
      </p:sp>
      <p:pic>
        <p:nvPicPr>
          <p:cNvPr id="4" name="Picture 3"/>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7706"/>
                    </a14:imgEffect>
                    <a14:imgEffect>
                      <a14:brightnessContrast bright="11000"/>
                    </a14:imgEffect>
                  </a14:imgLayer>
                </a14:imgProps>
              </a:ext>
              <a:ext uri="{28A0092B-C50C-407E-A947-70E740481C1C}">
                <a14:useLocalDpi xmlns:a14="http://schemas.microsoft.com/office/drawing/2010/main"/>
              </a:ext>
            </a:extLst>
          </a:blip>
          <a:stretch>
            <a:fillRect/>
          </a:stretch>
        </p:blipFill>
        <p:spPr>
          <a:xfrm>
            <a:off x="0" y="1158128"/>
            <a:ext cx="9144000" cy="4929664"/>
          </a:xfrm>
          <a:prstGeom prst="rect">
            <a:avLst/>
          </a:prstGeom>
          <a:ln>
            <a:solidFill>
              <a:schemeClr val="bg1">
                <a:lumMod val="65000"/>
              </a:schemeClr>
            </a:solidFill>
          </a:ln>
        </p:spPr>
      </p:pic>
      <p:sp>
        <p:nvSpPr>
          <p:cNvPr id="5" name="TextBox 4">
            <a:extLst>
              <a:ext uri="{FF2B5EF4-FFF2-40B4-BE49-F238E27FC236}">
                <a16:creationId xmlns:a16="http://schemas.microsoft.com/office/drawing/2014/main" id="{3102AE55-DB5F-4EDF-84AC-DB9DF45D0FD1}"/>
              </a:ext>
            </a:extLst>
          </p:cNvPr>
          <p:cNvSpPr txBox="1"/>
          <p:nvPr/>
        </p:nvSpPr>
        <p:spPr>
          <a:xfrm>
            <a:off x="1352550" y="318237"/>
            <a:ext cx="7191375" cy="584775"/>
          </a:xfrm>
          <a:prstGeom prst="rect">
            <a:avLst/>
          </a:prstGeom>
          <a:noFill/>
        </p:spPr>
        <p:txBody>
          <a:bodyPr wrap="square" rtlCol="0">
            <a:spAutoFit/>
          </a:bodyPr>
          <a:lstStyle/>
          <a:p>
            <a:pPr algn="ctr"/>
            <a:r>
              <a:rPr lang="en-GB" sz="3200" b="1" dirty="0">
                <a:solidFill>
                  <a:srgbClr val="FFFFFF"/>
                </a:solidFill>
              </a:rPr>
              <a:t>Regional Knowledge Hub</a:t>
            </a:r>
            <a:endParaRPr lang="en-US" sz="3200" b="1" dirty="0">
              <a:solidFill>
                <a:srgbClr val="FFFFFF"/>
              </a:solidFill>
            </a:endParaRPr>
          </a:p>
        </p:txBody>
      </p:sp>
      <p:sp>
        <p:nvSpPr>
          <p:cNvPr id="6" name="Rectangle 5">
            <a:extLst>
              <a:ext uri="{FF2B5EF4-FFF2-40B4-BE49-F238E27FC236}">
                <a16:creationId xmlns:a16="http://schemas.microsoft.com/office/drawing/2014/main" id="{6A427341-4FE4-477D-87A2-18872744B318}"/>
              </a:ext>
            </a:extLst>
          </p:cNvPr>
          <p:cNvSpPr/>
          <p:nvPr/>
        </p:nvSpPr>
        <p:spPr>
          <a:xfrm>
            <a:off x="0" y="6021116"/>
            <a:ext cx="9144000" cy="1129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FD498066-462A-4620-992F-F0FD397F573C}"/>
              </a:ext>
            </a:extLst>
          </p:cNvPr>
          <p:cNvSpPr/>
          <p:nvPr/>
        </p:nvSpPr>
        <p:spPr>
          <a:xfrm>
            <a:off x="6469028" y="4966654"/>
            <a:ext cx="1190625" cy="1170833"/>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B6DD65F-3EAB-4D7D-9361-3EA982690873}"/>
              </a:ext>
            </a:extLst>
          </p:cNvPr>
          <p:cNvSpPr/>
          <p:nvPr/>
        </p:nvSpPr>
        <p:spPr>
          <a:xfrm>
            <a:off x="3127823" y="856705"/>
            <a:ext cx="1190625" cy="1170833"/>
          </a:xfrm>
          <a:prstGeom prst="ellipse">
            <a:avLst/>
          </a:prstGeom>
          <a:noFill/>
          <a:ln w="28575">
            <a:solidFill>
              <a:srgbClr val="F6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899882"/>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750"/>
                                        <p:tgtEl>
                                          <p:spTgt spid="7"/>
                                        </p:tgtEl>
                                      </p:cBhvr>
                                    </p:animEffect>
                                  </p:childTnLst>
                                </p:cTn>
                              </p:par>
                            </p:childTnLst>
                          </p:cTn>
                        </p:par>
                        <p:par>
                          <p:cTn id="13" fill="hold">
                            <p:stCondLst>
                              <p:cond delay="1250"/>
                            </p:stCondLst>
                            <p:childTnLst>
                              <p:par>
                                <p:cTn id="14" presetID="21" presetClass="entr" presetSubtype="1" fill="hold" grpId="0" nodeType="afterEffect">
                                  <p:stCondLst>
                                    <p:cond delay="1000"/>
                                  </p:stCondLst>
                                  <p:childTnLst>
                                    <p:set>
                                      <p:cBhvr>
                                        <p:cTn id="15" dur="1" fill="hold">
                                          <p:stCondLst>
                                            <p:cond delay="0"/>
                                          </p:stCondLst>
                                        </p:cTn>
                                        <p:tgtEl>
                                          <p:spTgt spid="2"/>
                                        </p:tgtEl>
                                        <p:attrNameLst>
                                          <p:attrName>style.visibility</p:attrName>
                                        </p:attrNameLst>
                                      </p:cBhvr>
                                      <p:to>
                                        <p:strVal val="visible"/>
                                      </p:to>
                                    </p:set>
                                    <p:animEffect transition="in" filter="wheel(1)">
                                      <p:cBhvr>
                                        <p:cTn id="16"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F6E10E-DE08-4E66-B3E3-0C58D2DA66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2302" y="1107887"/>
            <a:ext cx="8741155" cy="5602695"/>
          </a:xfrm>
          <a:prstGeom prst="rect">
            <a:avLst/>
          </a:prstGeom>
        </p:spPr>
      </p:pic>
      <p:sp>
        <p:nvSpPr>
          <p:cNvPr id="4" name="TextBox 3">
            <a:extLst>
              <a:ext uri="{FF2B5EF4-FFF2-40B4-BE49-F238E27FC236}">
                <a16:creationId xmlns:a16="http://schemas.microsoft.com/office/drawing/2014/main" id="{A4A243DC-FAF5-4B85-8EB7-7EEE9B8A8C5D}"/>
              </a:ext>
            </a:extLst>
          </p:cNvPr>
          <p:cNvSpPr txBox="1"/>
          <p:nvPr/>
        </p:nvSpPr>
        <p:spPr>
          <a:xfrm>
            <a:off x="1362075" y="346812"/>
            <a:ext cx="7191375" cy="584775"/>
          </a:xfrm>
          <a:prstGeom prst="rect">
            <a:avLst/>
          </a:prstGeom>
          <a:noFill/>
        </p:spPr>
        <p:txBody>
          <a:bodyPr wrap="square" rtlCol="0">
            <a:spAutoFit/>
          </a:bodyPr>
          <a:lstStyle/>
          <a:p>
            <a:pPr algn="ctr"/>
            <a:r>
              <a:rPr lang="en-GB" sz="3200" b="1" dirty="0">
                <a:solidFill>
                  <a:srgbClr val="FFFFFF"/>
                </a:solidFill>
              </a:rPr>
              <a:t>Publication </a:t>
            </a:r>
            <a:r>
              <a:rPr lang="en-US" sz="3200" b="1" dirty="0">
                <a:solidFill>
                  <a:srgbClr val="FFFFFF"/>
                </a:solidFill>
              </a:rPr>
              <a:t>Series</a:t>
            </a:r>
          </a:p>
        </p:txBody>
      </p:sp>
    </p:spTree>
    <p:extLst>
      <p:ext uri="{BB962C8B-B14F-4D97-AF65-F5344CB8AC3E}">
        <p14:creationId xmlns:p14="http://schemas.microsoft.com/office/powerpoint/2010/main" val="1025897225"/>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98B50E-16B2-4FD9-9CED-67EF7F6CF309}"/>
              </a:ext>
            </a:extLst>
          </p:cNvPr>
          <p:cNvSpPr>
            <a:spLocks noGrp="1"/>
          </p:cNvSpPr>
          <p:nvPr>
            <p:ph type="sldNum" sz="quarter" idx="4"/>
          </p:nvPr>
        </p:nvSpPr>
        <p:spPr/>
        <p:txBody>
          <a:bodyPr/>
          <a:lstStyle/>
          <a:p>
            <a:fld id="{927968B9-F71B-4241-9647-2B023690AF84}" type="slidenum">
              <a:rPr lang="en-US" smtClean="0">
                <a:latin typeface="Arial" pitchFamily="34" charset="0"/>
                <a:cs typeface="Arial" pitchFamily="34" charset="0"/>
              </a:rPr>
              <a:t>6</a:t>
            </a:fld>
            <a:endParaRPr lang="en-US" dirty="0">
              <a:latin typeface="Arial" pitchFamily="34" charset="0"/>
              <a:cs typeface="Arial" pitchFamily="34" charset="0"/>
            </a:endParaRPr>
          </a:p>
        </p:txBody>
      </p:sp>
      <p:sp>
        <p:nvSpPr>
          <p:cNvPr id="4" name="Rectangle 3">
            <a:extLst>
              <a:ext uri="{FF2B5EF4-FFF2-40B4-BE49-F238E27FC236}">
                <a16:creationId xmlns:a16="http://schemas.microsoft.com/office/drawing/2014/main" id="{F71F5ED5-99DF-40EF-8AC4-0A651A72B9A8}"/>
              </a:ext>
            </a:extLst>
          </p:cNvPr>
          <p:cNvSpPr/>
          <p:nvPr/>
        </p:nvSpPr>
        <p:spPr>
          <a:xfrm>
            <a:off x="8255000" y="6329363"/>
            <a:ext cx="889000" cy="528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Arial" pitchFamily="34" charset="0"/>
              <a:cs typeface="Arial" pitchFamily="34" charset="0"/>
            </a:endParaRPr>
          </a:p>
        </p:txBody>
      </p:sp>
      <p:sp>
        <p:nvSpPr>
          <p:cNvPr id="6" name="Rectangle 2">
            <a:extLst>
              <a:ext uri="{FF2B5EF4-FFF2-40B4-BE49-F238E27FC236}">
                <a16:creationId xmlns:a16="http://schemas.microsoft.com/office/drawing/2014/main" id="{632F5620-8726-4008-AC17-56619E55A68E}"/>
              </a:ext>
            </a:extLst>
          </p:cNvPr>
          <p:cNvSpPr txBox="1">
            <a:spLocks noChangeArrowheads="1"/>
          </p:cNvSpPr>
          <p:nvPr/>
        </p:nvSpPr>
        <p:spPr>
          <a:xfrm>
            <a:off x="1074420" y="300087"/>
            <a:ext cx="7625080" cy="59848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Y" sz="3500" b="1" dirty="0" err="1">
                <a:solidFill>
                  <a:schemeClr val="bg1"/>
                </a:solidFill>
                <a:latin typeface="Arial" pitchFamily="34" charset="0"/>
                <a:cs typeface="Arial" pitchFamily="34" charset="0"/>
              </a:rPr>
              <a:t>ﻫﺪﻑ</a:t>
            </a:r>
            <a:r>
              <a:rPr lang="ar-SY" sz="3500" b="1" dirty="0">
                <a:solidFill>
                  <a:schemeClr val="bg1"/>
                </a:solidFill>
                <a:latin typeface="Arial" pitchFamily="34" charset="0"/>
                <a:cs typeface="Arial" pitchFamily="34" charset="0"/>
              </a:rPr>
              <a:t> </a:t>
            </a:r>
            <a:r>
              <a:rPr lang="ar-SY" sz="3500" b="1" dirty="0" err="1">
                <a:solidFill>
                  <a:schemeClr val="bg1"/>
                </a:solidFill>
                <a:latin typeface="Arial" pitchFamily="34" charset="0"/>
                <a:cs typeface="Arial" pitchFamily="34" charset="0"/>
              </a:rPr>
              <a:t>ﻣﺒﺎﺩﺭﺓ</a:t>
            </a:r>
            <a:r>
              <a:rPr lang="ar-SY" sz="3500" b="1" dirty="0">
                <a:solidFill>
                  <a:schemeClr val="bg1"/>
                </a:solidFill>
                <a:latin typeface="Arial" pitchFamily="34" charset="0"/>
                <a:cs typeface="Arial" pitchFamily="34" charset="0"/>
              </a:rPr>
              <a:t> </a:t>
            </a:r>
            <a:r>
              <a:rPr lang="ar-SY" sz="3500" b="1" dirty="0" err="1">
                <a:solidFill>
                  <a:schemeClr val="bg1"/>
                </a:solidFill>
                <a:latin typeface="Arial" pitchFamily="34" charset="0"/>
                <a:cs typeface="Arial" pitchFamily="34" charset="0"/>
              </a:rPr>
              <a:t>ﺭﻳﻜﺎﺭ</a:t>
            </a:r>
            <a:endParaRPr lang="ar-SY" sz="3500" b="1" dirty="0">
              <a:solidFill>
                <a:schemeClr val="bg1"/>
              </a:solidFill>
              <a:latin typeface="Arial" pitchFamily="34" charset="0"/>
              <a:cs typeface="Arial" pitchFamily="34" charset="0"/>
            </a:endParaRPr>
          </a:p>
        </p:txBody>
      </p:sp>
      <p:sp>
        <p:nvSpPr>
          <p:cNvPr id="7" name="Oval 6">
            <a:extLst>
              <a:ext uri="{FF2B5EF4-FFF2-40B4-BE49-F238E27FC236}">
                <a16:creationId xmlns:a16="http://schemas.microsoft.com/office/drawing/2014/main" id="{D76813C1-F545-4D76-AEA7-5B1496818BE8}"/>
              </a:ext>
            </a:extLst>
          </p:cNvPr>
          <p:cNvSpPr/>
          <p:nvPr/>
        </p:nvSpPr>
        <p:spPr>
          <a:xfrm>
            <a:off x="6858000" y="5349875"/>
            <a:ext cx="2193925" cy="1416050"/>
          </a:xfrm>
          <a:prstGeom prst="ellipse">
            <a:avLst/>
          </a:prstGeom>
          <a:solidFill>
            <a:srgbClr val="7C35B1"/>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sz="2000" b="1" dirty="0">
                <a:latin typeface="Arial" pitchFamily="34" charset="0"/>
                <a:cs typeface="Arial" pitchFamily="34" charset="0"/>
              </a:rPr>
              <a:t>Negotiations</a:t>
            </a:r>
            <a:endParaRPr lang="ar-SY" sz="2000" b="1" dirty="0">
              <a:latin typeface="Arial" pitchFamily="34" charset="0"/>
              <a:cs typeface="Arial" pitchFamily="34" charset="0"/>
            </a:endParaRPr>
          </a:p>
          <a:p>
            <a:pPr algn="ctr" eaLnBrk="1" hangingPunct="1">
              <a:defRPr/>
            </a:pPr>
            <a:r>
              <a:rPr lang="ar-SY" sz="2000" b="1" dirty="0">
                <a:latin typeface="Arial" pitchFamily="34" charset="0"/>
                <a:cs typeface="Arial" pitchFamily="34" charset="0"/>
              </a:rPr>
              <a:t>المفاوضات</a:t>
            </a:r>
            <a:endParaRPr lang="en-US" sz="2000" b="1" dirty="0">
              <a:latin typeface="Arial" pitchFamily="34" charset="0"/>
              <a:cs typeface="Arial" pitchFamily="34" charset="0"/>
            </a:endParaRPr>
          </a:p>
        </p:txBody>
      </p:sp>
      <p:sp>
        <p:nvSpPr>
          <p:cNvPr id="8" name="Oval 7">
            <a:extLst>
              <a:ext uri="{FF2B5EF4-FFF2-40B4-BE49-F238E27FC236}">
                <a16:creationId xmlns:a16="http://schemas.microsoft.com/office/drawing/2014/main" id="{087DDD2D-A0B1-4FEA-A0CF-C94330B758D9}"/>
              </a:ext>
            </a:extLst>
          </p:cNvPr>
          <p:cNvSpPr/>
          <p:nvPr/>
        </p:nvSpPr>
        <p:spPr>
          <a:xfrm>
            <a:off x="92075" y="5349875"/>
            <a:ext cx="2193925" cy="1416050"/>
          </a:xfrm>
          <a:prstGeom prst="ellipse">
            <a:avLst/>
          </a:prstGeom>
          <a:solidFill>
            <a:srgbClr val="009900"/>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sz="2000" b="1" dirty="0">
                <a:latin typeface="Arial" pitchFamily="34" charset="0"/>
                <a:cs typeface="Arial" pitchFamily="34" charset="0"/>
              </a:rPr>
              <a:t>Assessment</a:t>
            </a:r>
            <a:endParaRPr lang="ar-SY" sz="2000" b="1" dirty="0">
              <a:latin typeface="Arial" pitchFamily="34" charset="0"/>
              <a:cs typeface="Arial" pitchFamily="34" charset="0"/>
            </a:endParaRPr>
          </a:p>
          <a:p>
            <a:pPr algn="ctr" eaLnBrk="1" hangingPunct="1">
              <a:defRPr/>
            </a:pPr>
            <a:r>
              <a:rPr lang="ar-SY" sz="2000" b="1" dirty="0">
                <a:latin typeface="Arial" pitchFamily="34" charset="0"/>
                <a:cs typeface="Arial" pitchFamily="34" charset="0"/>
              </a:rPr>
              <a:t>التقييم</a:t>
            </a:r>
            <a:endParaRPr lang="en-US" sz="2000" b="1" dirty="0">
              <a:latin typeface="Arial" pitchFamily="34" charset="0"/>
              <a:cs typeface="Arial" pitchFamily="34" charset="0"/>
            </a:endParaRPr>
          </a:p>
        </p:txBody>
      </p:sp>
      <p:sp>
        <p:nvSpPr>
          <p:cNvPr id="9" name="Oval 8">
            <a:extLst>
              <a:ext uri="{FF2B5EF4-FFF2-40B4-BE49-F238E27FC236}">
                <a16:creationId xmlns:a16="http://schemas.microsoft.com/office/drawing/2014/main" id="{45B1261F-0781-47F5-A123-0A85D195064F}"/>
              </a:ext>
            </a:extLst>
          </p:cNvPr>
          <p:cNvSpPr/>
          <p:nvPr/>
        </p:nvSpPr>
        <p:spPr>
          <a:xfrm>
            <a:off x="2332038" y="5349875"/>
            <a:ext cx="2193925" cy="1416050"/>
          </a:xfrm>
          <a:prstGeom prst="ellipse">
            <a:avLst/>
          </a:prstGeom>
          <a:solidFill>
            <a:srgbClr val="0033CC"/>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sz="2000" b="1" dirty="0">
                <a:latin typeface="Arial" pitchFamily="34" charset="0"/>
                <a:cs typeface="Arial" pitchFamily="34" charset="0"/>
              </a:rPr>
              <a:t>Adaptation</a:t>
            </a:r>
            <a:endParaRPr lang="ar-SY" sz="2000" b="1" dirty="0">
              <a:latin typeface="Arial" pitchFamily="34" charset="0"/>
              <a:cs typeface="Arial" pitchFamily="34" charset="0"/>
            </a:endParaRPr>
          </a:p>
          <a:p>
            <a:pPr algn="ctr" eaLnBrk="1" hangingPunct="1">
              <a:defRPr/>
            </a:pPr>
            <a:r>
              <a:rPr lang="ar-SY" sz="2000" b="1" dirty="0">
                <a:latin typeface="Arial" pitchFamily="34" charset="0"/>
                <a:cs typeface="Arial" pitchFamily="34" charset="0"/>
              </a:rPr>
              <a:t>التكيف</a:t>
            </a:r>
            <a:endParaRPr lang="en-US" sz="2000" b="1" dirty="0">
              <a:latin typeface="Arial" pitchFamily="34" charset="0"/>
              <a:cs typeface="Arial" pitchFamily="34" charset="0"/>
            </a:endParaRPr>
          </a:p>
        </p:txBody>
      </p:sp>
      <p:sp>
        <p:nvSpPr>
          <p:cNvPr id="10" name="Oval 9">
            <a:extLst>
              <a:ext uri="{FF2B5EF4-FFF2-40B4-BE49-F238E27FC236}">
                <a16:creationId xmlns:a16="http://schemas.microsoft.com/office/drawing/2014/main" id="{1BA0E358-24BE-4ED4-B3F7-E591CE075002}"/>
              </a:ext>
            </a:extLst>
          </p:cNvPr>
          <p:cNvSpPr/>
          <p:nvPr/>
        </p:nvSpPr>
        <p:spPr>
          <a:xfrm>
            <a:off x="4572000" y="5349875"/>
            <a:ext cx="2193925" cy="1416050"/>
          </a:xfrm>
          <a:prstGeom prst="ellipse">
            <a:avLst/>
          </a:prstGeom>
          <a:solidFill>
            <a:srgbClr val="FFC000"/>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sz="2000" b="1" dirty="0">
                <a:latin typeface="Arial" pitchFamily="34" charset="0"/>
                <a:cs typeface="Arial" pitchFamily="34" charset="0"/>
              </a:rPr>
              <a:t>Mitigation</a:t>
            </a:r>
            <a:endParaRPr lang="ar-SY" sz="2000" b="1" dirty="0">
              <a:latin typeface="Arial" pitchFamily="34" charset="0"/>
              <a:cs typeface="Arial" pitchFamily="34" charset="0"/>
            </a:endParaRPr>
          </a:p>
          <a:p>
            <a:pPr algn="ctr" eaLnBrk="1" hangingPunct="1">
              <a:defRPr/>
            </a:pPr>
            <a:r>
              <a:rPr lang="ar-SY" sz="2000" b="1" dirty="0">
                <a:latin typeface="Arial" pitchFamily="34" charset="0"/>
                <a:cs typeface="Arial" pitchFamily="34" charset="0"/>
              </a:rPr>
              <a:t>التخفيف من الآثار</a:t>
            </a:r>
            <a:endParaRPr lang="en-US" sz="2000" b="1" dirty="0">
              <a:latin typeface="Arial" pitchFamily="34" charset="0"/>
              <a:cs typeface="Arial" pitchFamily="34" charset="0"/>
            </a:endParaRPr>
          </a:p>
        </p:txBody>
      </p:sp>
      <p:sp>
        <p:nvSpPr>
          <p:cNvPr id="11" name="Rectangle 10">
            <a:extLst>
              <a:ext uri="{FF2B5EF4-FFF2-40B4-BE49-F238E27FC236}">
                <a16:creationId xmlns:a16="http://schemas.microsoft.com/office/drawing/2014/main" id="{AF5F6641-91B3-4D1D-81B5-097BFE0DA5ED}"/>
              </a:ext>
            </a:extLst>
          </p:cNvPr>
          <p:cNvSpPr/>
          <p:nvPr/>
        </p:nvSpPr>
        <p:spPr>
          <a:xfrm>
            <a:off x="74065" y="1131916"/>
            <a:ext cx="9024215" cy="4172239"/>
          </a:xfrm>
          <a:prstGeom prst="rect">
            <a:avLst/>
          </a:prstGeom>
          <a:solidFill>
            <a:srgbClr val="4478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spcAft>
                <a:spcPts val="600"/>
              </a:spcAft>
              <a:defRPr/>
            </a:pPr>
            <a:r>
              <a:rPr lang="ar-SY" sz="2100" b="1" dirty="0">
                <a:solidFill>
                  <a:schemeClr val="bg1"/>
                </a:solidFill>
                <a:latin typeface="Arial" pitchFamily="34" charset="0"/>
                <a:cs typeface="Arial" pitchFamily="34" charset="0"/>
              </a:rPr>
              <a:t> لتقييم </a:t>
            </a:r>
            <a:r>
              <a:rPr lang="ar-SY" sz="2100" b="1" dirty="0" err="1">
                <a:solidFill>
                  <a:schemeClr val="bg1"/>
                </a:solidFill>
                <a:latin typeface="Arial" pitchFamily="34" charset="0"/>
                <a:cs typeface="Arial" pitchFamily="34" charset="0"/>
              </a:rPr>
              <a:t>ﺗﺄﺛﻳﺭ</a:t>
            </a:r>
            <a:r>
              <a:rPr lang="ar-SY" sz="2100" b="1" dirty="0">
                <a:solidFill>
                  <a:schemeClr val="bg1"/>
                </a:solidFill>
                <a:latin typeface="Arial" pitchFamily="34" charset="0"/>
                <a:cs typeface="Arial" pitchFamily="34" charset="0"/>
              </a:rPr>
              <a:t> </a:t>
            </a:r>
            <a:r>
              <a:rPr lang="ar-SY" sz="2100" b="1" dirty="0" err="1">
                <a:solidFill>
                  <a:schemeClr val="bg1"/>
                </a:solidFill>
                <a:latin typeface="Arial" pitchFamily="34" charset="0"/>
                <a:cs typeface="Arial" pitchFamily="34" charset="0"/>
              </a:rPr>
              <a:t>ﺗﻐﻳﺭ</a:t>
            </a:r>
            <a:r>
              <a:rPr lang="ar-SY" sz="2100" b="1" dirty="0">
                <a:solidFill>
                  <a:schemeClr val="bg1"/>
                </a:solidFill>
                <a:latin typeface="Arial" pitchFamily="34" charset="0"/>
                <a:cs typeface="Arial" pitchFamily="34" charset="0"/>
              </a:rPr>
              <a:t> </a:t>
            </a:r>
            <a:r>
              <a:rPr lang="ar-SY" sz="2100" b="1" dirty="0" err="1">
                <a:solidFill>
                  <a:schemeClr val="bg1"/>
                </a:solidFill>
                <a:latin typeface="Arial" pitchFamily="34" charset="0"/>
                <a:cs typeface="Arial" pitchFamily="34" charset="0"/>
              </a:rPr>
              <a:t>ﺍﻟﻣﻧﺎﺥ</a:t>
            </a:r>
            <a:r>
              <a:rPr lang="ar-SY" sz="2100" b="1" dirty="0">
                <a:solidFill>
                  <a:schemeClr val="bg1"/>
                </a:solidFill>
                <a:latin typeface="Arial" pitchFamily="34" charset="0"/>
                <a:cs typeface="Arial" pitchFamily="34" charset="0"/>
              </a:rPr>
              <a:t> </a:t>
            </a:r>
            <a:r>
              <a:rPr lang="ar-SY" sz="2100" b="1" dirty="0" err="1">
                <a:solidFill>
                  <a:schemeClr val="bg1"/>
                </a:solidFill>
                <a:latin typeface="Arial" pitchFamily="34" charset="0"/>
                <a:cs typeface="Arial" pitchFamily="34" charset="0"/>
              </a:rPr>
              <a:t>ﻋﻠﻰ</a:t>
            </a:r>
            <a:r>
              <a:rPr lang="ar-SY" sz="2100" b="1" dirty="0">
                <a:solidFill>
                  <a:schemeClr val="bg1"/>
                </a:solidFill>
                <a:latin typeface="Arial" pitchFamily="34" charset="0"/>
                <a:cs typeface="Arial" pitchFamily="34" charset="0"/>
              </a:rPr>
              <a:t> </a:t>
            </a:r>
            <a:r>
              <a:rPr lang="ar-SY" sz="2100" b="1" dirty="0" err="1">
                <a:solidFill>
                  <a:schemeClr val="bg1"/>
                </a:solidFill>
                <a:latin typeface="Arial" pitchFamily="34" charset="0"/>
                <a:cs typeface="Arial" pitchFamily="34" charset="0"/>
              </a:rPr>
              <a:t>ﻣﻭﺍﺭﺩ</a:t>
            </a:r>
            <a:r>
              <a:rPr lang="ar-SY" sz="2100" b="1" dirty="0">
                <a:solidFill>
                  <a:schemeClr val="bg1"/>
                </a:solidFill>
                <a:latin typeface="Arial" pitchFamily="34" charset="0"/>
                <a:cs typeface="Arial" pitchFamily="34" charset="0"/>
              </a:rPr>
              <a:t> </a:t>
            </a:r>
            <a:r>
              <a:rPr lang="ar-SY" sz="2100" b="1" dirty="0" err="1">
                <a:solidFill>
                  <a:schemeClr val="bg1"/>
                </a:solidFill>
                <a:latin typeface="Arial" pitchFamily="34" charset="0"/>
                <a:cs typeface="Arial" pitchFamily="34" charset="0"/>
              </a:rPr>
              <a:t>ﺍﻟﻣﻳﺎﻩ</a:t>
            </a:r>
            <a:r>
              <a:rPr lang="ar-SY" sz="2100" b="1" dirty="0">
                <a:solidFill>
                  <a:schemeClr val="bg1"/>
                </a:solidFill>
                <a:latin typeface="Arial" pitchFamily="34" charset="0"/>
                <a:cs typeface="Arial" pitchFamily="34" charset="0"/>
              </a:rPr>
              <a:t> </a:t>
            </a:r>
            <a:r>
              <a:rPr lang="ar-SY" sz="2100" b="1" dirty="0" err="1">
                <a:solidFill>
                  <a:schemeClr val="bg1"/>
                </a:solidFill>
                <a:latin typeface="Arial" pitchFamily="34" charset="0"/>
                <a:cs typeface="Arial" pitchFamily="34" charset="0"/>
              </a:rPr>
              <a:t>ﺍﻟﻌﺫﺑﺔ</a:t>
            </a:r>
            <a:r>
              <a:rPr lang="ar-SY" sz="2100" b="1" dirty="0">
                <a:solidFill>
                  <a:schemeClr val="bg1"/>
                </a:solidFill>
                <a:latin typeface="Arial" pitchFamily="34" charset="0"/>
                <a:cs typeface="Arial" pitchFamily="34" charset="0"/>
              </a:rPr>
              <a:t> </a:t>
            </a:r>
            <a:r>
              <a:rPr lang="ar-SY" sz="2100" b="1" dirty="0" err="1">
                <a:solidFill>
                  <a:schemeClr val="bg1"/>
                </a:solidFill>
                <a:latin typeface="Arial" pitchFamily="34" charset="0"/>
                <a:cs typeface="Arial" pitchFamily="34" charset="0"/>
              </a:rPr>
              <a:t>ﻓﻲ</a:t>
            </a:r>
            <a:r>
              <a:rPr lang="ar-SY" sz="2100" b="1" dirty="0">
                <a:solidFill>
                  <a:schemeClr val="bg1"/>
                </a:solidFill>
                <a:latin typeface="Arial" pitchFamily="34" charset="0"/>
                <a:cs typeface="Arial" pitchFamily="34" charset="0"/>
              </a:rPr>
              <a:t> المنطقة العربية من خلال مبادرة إقليمية </a:t>
            </a:r>
            <a:r>
              <a:rPr lang="ar-SY" sz="2100" b="1" dirty="0" err="1">
                <a:solidFill>
                  <a:schemeClr val="bg1"/>
                </a:solidFill>
                <a:latin typeface="Arial" pitchFamily="34" charset="0"/>
                <a:cs typeface="Arial" pitchFamily="34" charset="0"/>
              </a:rPr>
              <a:t>ﺍﺳﺗﺷﺎﺭﻳﺔ</a:t>
            </a:r>
            <a:r>
              <a:rPr lang="ar-SY" sz="2100" b="1" dirty="0">
                <a:solidFill>
                  <a:schemeClr val="bg1"/>
                </a:solidFill>
                <a:latin typeface="Arial" pitchFamily="34" charset="0"/>
                <a:cs typeface="Arial" pitchFamily="34" charset="0"/>
              </a:rPr>
              <a:t> </a:t>
            </a:r>
            <a:r>
              <a:rPr lang="ar-SY" sz="2100" b="1" dirty="0" err="1">
                <a:solidFill>
                  <a:schemeClr val="bg1"/>
                </a:solidFill>
                <a:latin typeface="Arial" pitchFamily="34" charset="0"/>
                <a:cs typeface="Arial" pitchFamily="34" charset="0"/>
              </a:rPr>
              <a:t>ﻭﻣﺗﻛﺎﻣﻠﺔ</a:t>
            </a:r>
            <a:r>
              <a:rPr lang="ar-SY" sz="2100" b="1" dirty="0">
                <a:solidFill>
                  <a:schemeClr val="bg1"/>
                </a:solidFill>
                <a:latin typeface="Arial" pitchFamily="34" charset="0"/>
                <a:cs typeface="Arial" pitchFamily="34" charset="0"/>
              </a:rPr>
              <a:t> </a:t>
            </a:r>
            <a:r>
              <a:rPr lang="ar-SY" sz="2100" b="1" dirty="0" err="1">
                <a:solidFill>
                  <a:schemeClr val="bg1"/>
                </a:solidFill>
                <a:latin typeface="Arial" pitchFamily="34" charset="0"/>
                <a:cs typeface="Arial" pitchFamily="34" charset="0"/>
              </a:rPr>
              <a:t>ﺗﺳﻌﻰ</a:t>
            </a:r>
            <a:r>
              <a:rPr lang="ar-SY" sz="2100" b="1" dirty="0">
                <a:solidFill>
                  <a:schemeClr val="bg1"/>
                </a:solidFill>
                <a:latin typeface="Arial" pitchFamily="34" charset="0"/>
                <a:cs typeface="Arial" pitchFamily="34" charset="0"/>
              </a:rPr>
              <a:t> </a:t>
            </a:r>
            <a:r>
              <a:rPr lang="ar-SY" sz="2100" b="1" dirty="0" err="1">
                <a:solidFill>
                  <a:schemeClr val="bg1"/>
                </a:solidFill>
                <a:latin typeface="Arial" pitchFamily="34" charset="0"/>
                <a:cs typeface="Arial" pitchFamily="34" charset="0"/>
              </a:rPr>
              <a:t>ﺇﻟﻰ</a:t>
            </a:r>
            <a:r>
              <a:rPr lang="ar-SY" sz="2100" b="1" dirty="0">
                <a:solidFill>
                  <a:schemeClr val="bg1"/>
                </a:solidFill>
                <a:latin typeface="Arial" pitchFamily="34" charset="0"/>
                <a:cs typeface="Arial" pitchFamily="34" charset="0"/>
              </a:rPr>
              <a:t> </a:t>
            </a:r>
            <a:r>
              <a:rPr lang="ar-SY" sz="2100" b="1" dirty="0" err="1">
                <a:solidFill>
                  <a:schemeClr val="bg1"/>
                </a:solidFill>
                <a:latin typeface="Arial" pitchFamily="34" charset="0"/>
                <a:cs typeface="Arial" pitchFamily="34" charset="0"/>
              </a:rPr>
              <a:t>ﺗﺣﺩﻳﺩ</a:t>
            </a:r>
            <a:r>
              <a:rPr lang="ar-SY" sz="2100" b="1" dirty="0">
                <a:solidFill>
                  <a:schemeClr val="bg1"/>
                </a:solidFill>
                <a:latin typeface="Arial" pitchFamily="34" charset="0"/>
                <a:cs typeface="Arial" pitchFamily="34" charset="0"/>
              </a:rPr>
              <a:t> </a:t>
            </a:r>
            <a:r>
              <a:rPr lang="ar-SY" sz="2100" b="1" dirty="0" err="1">
                <a:solidFill>
                  <a:schemeClr val="bg1"/>
                </a:solidFill>
                <a:latin typeface="Arial" pitchFamily="34" charset="0"/>
                <a:cs typeface="Arial" pitchFamily="34" charset="0"/>
              </a:rPr>
              <a:t>ﻗﺎﺑﻠﻳﺔ</a:t>
            </a:r>
            <a:r>
              <a:rPr lang="ar-SY" sz="2100" b="1" dirty="0">
                <a:solidFill>
                  <a:schemeClr val="bg1"/>
                </a:solidFill>
                <a:latin typeface="Arial" pitchFamily="34" charset="0"/>
                <a:cs typeface="Arial" pitchFamily="34" charset="0"/>
              </a:rPr>
              <a:t> </a:t>
            </a:r>
            <a:r>
              <a:rPr lang="ar-SY" sz="2100" b="1" dirty="0" err="1">
                <a:solidFill>
                  <a:schemeClr val="bg1"/>
                </a:solidFill>
                <a:latin typeface="Arial" pitchFamily="34" charset="0"/>
                <a:cs typeface="Arial" pitchFamily="34" charset="0"/>
              </a:rPr>
              <a:t>ﺍﻟﺗﺄﺛﺭ</a:t>
            </a:r>
            <a:r>
              <a:rPr lang="ar-SY" sz="2100" b="1" dirty="0">
                <a:solidFill>
                  <a:schemeClr val="bg1"/>
                </a:solidFill>
                <a:latin typeface="Arial" pitchFamily="34" charset="0"/>
                <a:cs typeface="Arial" pitchFamily="34" charset="0"/>
              </a:rPr>
              <a:t> </a:t>
            </a:r>
            <a:r>
              <a:rPr lang="ar-SY" sz="2100" b="1" dirty="0" err="1">
                <a:solidFill>
                  <a:schemeClr val="bg1"/>
                </a:solidFill>
                <a:latin typeface="Arial" pitchFamily="34" charset="0"/>
                <a:cs typeface="Arial" pitchFamily="34" charset="0"/>
              </a:rPr>
              <a:t>ﺍﻻﺟﺗﻣﺎﻋﻳﺔ</a:t>
            </a:r>
            <a:r>
              <a:rPr lang="ar-SY" sz="2100" b="1" dirty="0">
                <a:solidFill>
                  <a:schemeClr val="bg1"/>
                </a:solidFill>
                <a:latin typeface="Arial" pitchFamily="34" charset="0"/>
                <a:cs typeface="Arial" pitchFamily="34" charset="0"/>
              </a:rPr>
              <a:t> </a:t>
            </a:r>
            <a:r>
              <a:rPr lang="ar-SY" sz="2100" b="1" dirty="0" err="1">
                <a:solidFill>
                  <a:schemeClr val="bg1"/>
                </a:solidFill>
                <a:latin typeface="Arial" pitchFamily="34" charset="0"/>
                <a:cs typeface="Arial" pitchFamily="34" charset="0"/>
              </a:rPr>
              <a:t>ﻭﺍﻻﻗﺗﺻﺎﺩﻳﺔ</a:t>
            </a:r>
            <a:r>
              <a:rPr lang="ar-SY" sz="2100" b="1" dirty="0">
                <a:solidFill>
                  <a:schemeClr val="bg1"/>
                </a:solidFill>
                <a:latin typeface="Arial" pitchFamily="34" charset="0"/>
                <a:cs typeface="Arial" pitchFamily="34" charset="0"/>
              </a:rPr>
              <a:t> </a:t>
            </a:r>
            <a:r>
              <a:rPr lang="ar-SY" sz="2100" b="1" dirty="0" err="1">
                <a:solidFill>
                  <a:schemeClr val="bg1"/>
                </a:solidFill>
                <a:latin typeface="Arial" pitchFamily="34" charset="0"/>
                <a:cs typeface="Arial" pitchFamily="34" charset="0"/>
              </a:rPr>
              <a:t>ﻭﺍﻟﺑﻳﺋﻳﺔ</a:t>
            </a:r>
            <a:r>
              <a:rPr lang="ar-SY" sz="2100" b="1" dirty="0">
                <a:solidFill>
                  <a:schemeClr val="bg1"/>
                </a:solidFill>
                <a:latin typeface="Arial" pitchFamily="34" charset="0"/>
                <a:cs typeface="Arial" pitchFamily="34" charset="0"/>
              </a:rPr>
              <a:t> </a:t>
            </a:r>
            <a:r>
              <a:rPr lang="ar-SY" sz="2100" b="1" dirty="0" err="1">
                <a:solidFill>
                  <a:schemeClr val="bg1"/>
                </a:solidFill>
                <a:latin typeface="Arial" pitchFamily="34" charset="0"/>
                <a:cs typeface="Arial" pitchFamily="34" charset="0"/>
              </a:rPr>
              <a:t>ﺍﻟﻧﺎﺟﻣﺔ</a:t>
            </a:r>
            <a:r>
              <a:rPr lang="ar-SY" sz="2100" b="1" dirty="0">
                <a:solidFill>
                  <a:schemeClr val="bg1"/>
                </a:solidFill>
                <a:latin typeface="Arial" pitchFamily="34" charset="0"/>
                <a:cs typeface="Arial" pitchFamily="34" charset="0"/>
              </a:rPr>
              <a:t> </a:t>
            </a:r>
            <a:r>
              <a:rPr lang="ar-SY" sz="2100" b="1" dirty="0" err="1">
                <a:solidFill>
                  <a:schemeClr val="bg1"/>
                </a:solidFill>
                <a:latin typeface="Arial" pitchFamily="34" charset="0"/>
                <a:cs typeface="Arial" pitchFamily="34" charset="0"/>
              </a:rPr>
              <a:t>ﻋﻥ</a:t>
            </a:r>
            <a:r>
              <a:rPr lang="ar-SY" sz="2100" b="1" dirty="0">
                <a:solidFill>
                  <a:schemeClr val="bg1"/>
                </a:solidFill>
                <a:latin typeface="Arial" pitchFamily="34" charset="0"/>
                <a:cs typeface="Arial" pitchFamily="34" charset="0"/>
              </a:rPr>
              <a:t> </a:t>
            </a:r>
            <a:r>
              <a:rPr lang="ar-SY" sz="2100" b="1" dirty="0" err="1">
                <a:solidFill>
                  <a:schemeClr val="bg1"/>
                </a:solidFill>
                <a:latin typeface="Arial" pitchFamily="34" charset="0"/>
                <a:cs typeface="Arial" pitchFamily="34" charset="0"/>
              </a:rPr>
              <a:t>ﺁﺛﺎﺭ</a:t>
            </a:r>
            <a:r>
              <a:rPr lang="ar-SY" sz="2100" b="1" dirty="0">
                <a:solidFill>
                  <a:schemeClr val="bg1"/>
                </a:solidFill>
                <a:latin typeface="Arial" pitchFamily="34" charset="0"/>
                <a:cs typeface="Arial" pitchFamily="34" charset="0"/>
              </a:rPr>
              <a:t> </a:t>
            </a:r>
            <a:r>
              <a:rPr lang="ar-SY" sz="2100" b="1" dirty="0" err="1">
                <a:solidFill>
                  <a:schemeClr val="bg1"/>
                </a:solidFill>
                <a:latin typeface="Arial" pitchFamily="34" charset="0"/>
                <a:cs typeface="Arial" pitchFamily="34" charset="0"/>
              </a:rPr>
              <a:t>ﺗﻐﻳﺭ</a:t>
            </a:r>
            <a:r>
              <a:rPr lang="ar-SY" sz="2100" b="1" dirty="0">
                <a:solidFill>
                  <a:schemeClr val="bg1"/>
                </a:solidFill>
                <a:latin typeface="Arial" pitchFamily="34" charset="0"/>
                <a:cs typeface="Arial" pitchFamily="34" charset="0"/>
              </a:rPr>
              <a:t> </a:t>
            </a:r>
            <a:r>
              <a:rPr lang="ar-SY" sz="2100" b="1" dirty="0" err="1">
                <a:solidFill>
                  <a:schemeClr val="bg1"/>
                </a:solidFill>
                <a:latin typeface="Arial" pitchFamily="34" charset="0"/>
                <a:cs typeface="Arial" pitchFamily="34" charset="0"/>
              </a:rPr>
              <a:t>ﺍﻟﻣﻧﺎﺥ</a:t>
            </a:r>
            <a:r>
              <a:rPr lang="ar-SY" sz="2100" b="1" dirty="0">
                <a:solidFill>
                  <a:schemeClr val="bg1"/>
                </a:solidFill>
                <a:latin typeface="Arial" pitchFamily="34" charset="0"/>
                <a:cs typeface="Arial" pitchFamily="34" charset="0"/>
              </a:rPr>
              <a:t> </a:t>
            </a:r>
            <a:r>
              <a:rPr lang="ar-SY" sz="2100" b="1" dirty="0" err="1">
                <a:solidFill>
                  <a:schemeClr val="bg1"/>
                </a:solidFill>
                <a:latin typeface="Arial" pitchFamily="34" charset="0"/>
                <a:cs typeface="Arial" pitchFamily="34" charset="0"/>
              </a:rPr>
              <a:t>ﻋﻠﻰ</a:t>
            </a:r>
            <a:r>
              <a:rPr lang="ar-SY" sz="2100" b="1" dirty="0">
                <a:solidFill>
                  <a:schemeClr val="bg1"/>
                </a:solidFill>
                <a:latin typeface="Arial" pitchFamily="34" charset="0"/>
                <a:cs typeface="Arial" pitchFamily="34" charset="0"/>
              </a:rPr>
              <a:t> </a:t>
            </a:r>
            <a:r>
              <a:rPr lang="ar-SY" sz="2100" b="1" dirty="0" err="1">
                <a:solidFill>
                  <a:schemeClr val="bg1"/>
                </a:solidFill>
                <a:latin typeface="Arial" pitchFamily="34" charset="0"/>
                <a:cs typeface="Arial" pitchFamily="34" charset="0"/>
              </a:rPr>
              <a:t>ﻣﻭﺍﺭﺩ</a:t>
            </a:r>
            <a:r>
              <a:rPr lang="ar-SY" sz="2100" b="1" dirty="0">
                <a:solidFill>
                  <a:schemeClr val="bg1"/>
                </a:solidFill>
                <a:latin typeface="Arial" pitchFamily="34" charset="0"/>
                <a:cs typeface="Arial" pitchFamily="34" charset="0"/>
              </a:rPr>
              <a:t> </a:t>
            </a:r>
            <a:r>
              <a:rPr lang="ar-SY" sz="2100" b="1" dirty="0" err="1">
                <a:solidFill>
                  <a:schemeClr val="bg1"/>
                </a:solidFill>
                <a:latin typeface="Arial" pitchFamily="34" charset="0"/>
                <a:cs typeface="Arial" pitchFamily="34" charset="0"/>
              </a:rPr>
              <a:t>ﺍﻟﻣﻳﺎﻩ</a:t>
            </a:r>
            <a:r>
              <a:rPr lang="ar-SY" sz="2100" b="1" dirty="0">
                <a:solidFill>
                  <a:schemeClr val="bg1"/>
                </a:solidFill>
                <a:latin typeface="Arial" pitchFamily="34" charset="0"/>
                <a:cs typeface="Arial" pitchFamily="34" charset="0"/>
              </a:rPr>
              <a:t> </a:t>
            </a:r>
            <a:r>
              <a:rPr lang="ar-SY" sz="2100" b="1" dirty="0" err="1">
                <a:solidFill>
                  <a:schemeClr val="bg1"/>
                </a:solidFill>
                <a:latin typeface="Arial" pitchFamily="34" charset="0"/>
                <a:cs typeface="Arial" pitchFamily="34" charset="0"/>
              </a:rPr>
              <a:t>ﻋﻠﻰ</a:t>
            </a:r>
            <a:r>
              <a:rPr lang="ar-SY" sz="2100" b="1" dirty="0">
                <a:solidFill>
                  <a:schemeClr val="bg1"/>
                </a:solidFill>
                <a:latin typeface="Arial" pitchFamily="34" charset="0"/>
                <a:cs typeface="Arial" pitchFamily="34" charset="0"/>
              </a:rPr>
              <a:t> </a:t>
            </a:r>
            <a:r>
              <a:rPr lang="ar-SY" sz="2100" b="1" dirty="0" err="1">
                <a:solidFill>
                  <a:schemeClr val="bg1"/>
                </a:solidFill>
                <a:latin typeface="Arial" pitchFamily="34" charset="0"/>
                <a:cs typeface="Arial" pitchFamily="34" charset="0"/>
              </a:rPr>
              <a:t>ﺃﺳﺎﺱ</a:t>
            </a:r>
            <a:r>
              <a:rPr lang="ar-SY" sz="2100" b="1" dirty="0">
                <a:solidFill>
                  <a:schemeClr val="bg1"/>
                </a:solidFill>
                <a:latin typeface="Arial" pitchFamily="34" charset="0"/>
                <a:cs typeface="Arial" pitchFamily="34" charset="0"/>
              </a:rPr>
              <a:t> </a:t>
            </a:r>
            <a:r>
              <a:rPr lang="ar-SY" sz="2100" b="1" dirty="0" err="1">
                <a:solidFill>
                  <a:schemeClr val="bg1"/>
                </a:solidFill>
                <a:latin typeface="Arial" pitchFamily="34" charset="0"/>
                <a:cs typeface="Arial" pitchFamily="34" charset="0"/>
              </a:rPr>
              <a:t>ﺍﻟﺧﺻﺎﺋﺹ</a:t>
            </a:r>
            <a:r>
              <a:rPr lang="ar-SY" sz="2100" b="1" dirty="0">
                <a:solidFill>
                  <a:schemeClr val="bg1"/>
                </a:solidFill>
                <a:latin typeface="Arial" pitchFamily="34" charset="0"/>
                <a:cs typeface="Arial" pitchFamily="34" charset="0"/>
              </a:rPr>
              <a:t> </a:t>
            </a:r>
            <a:r>
              <a:rPr lang="ar-SY" sz="2100" b="1" dirty="0" err="1">
                <a:solidFill>
                  <a:schemeClr val="bg1"/>
                </a:solidFill>
                <a:latin typeface="Arial" pitchFamily="34" charset="0"/>
                <a:cs typeface="Arial" pitchFamily="34" charset="0"/>
              </a:rPr>
              <a:t>ﺍﻹﻗﻠﻳﻣﻳﺔ</a:t>
            </a:r>
            <a:r>
              <a:rPr lang="ar-SY" sz="2100" b="1" dirty="0">
                <a:solidFill>
                  <a:schemeClr val="bg1"/>
                </a:solidFill>
                <a:latin typeface="Arial" pitchFamily="34" charset="0"/>
                <a:cs typeface="Arial" pitchFamily="34" charset="0"/>
              </a:rPr>
              <a:t>.</a:t>
            </a:r>
          </a:p>
          <a:p>
            <a:pPr marL="0" lvl="1" algn="ctr">
              <a:spcAft>
                <a:spcPts val="600"/>
              </a:spcAft>
              <a:defRPr/>
            </a:pPr>
            <a:r>
              <a:rPr lang="ar-SY" sz="2100" b="1" dirty="0">
                <a:solidFill>
                  <a:schemeClr val="bg1"/>
                </a:solidFill>
                <a:latin typeface="Arial" pitchFamily="34" charset="0"/>
                <a:cs typeface="Arial" pitchFamily="34" charset="0"/>
              </a:rPr>
              <a:t> </a:t>
            </a:r>
          </a:p>
          <a:p>
            <a:pPr marL="342900" lvl="1" indent="-342900" algn="ctr" rtl="1">
              <a:spcAft>
                <a:spcPts val="600"/>
              </a:spcAft>
              <a:buFont typeface="Arial" panose="020B0604020202020204" pitchFamily="34" charset="0"/>
              <a:buChar char="•"/>
              <a:defRPr/>
            </a:pPr>
            <a:r>
              <a:rPr lang="ar-SY" sz="2100" b="1" dirty="0">
                <a:solidFill>
                  <a:srgbClr val="FFFFFF"/>
                </a:solidFill>
                <a:latin typeface="Arial" pitchFamily="34" charset="0"/>
                <a:cs typeface="Arial" pitchFamily="34" charset="0"/>
              </a:rPr>
              <a:t>ﺗﻭﻓﺭ </a:t>
            </a:r>
            <a:r>
              <a:rPr lang="ar-SY" sz="2100" b="1" dirty="0" err="1">
                <a:solidFill>
                  <a:srgbClr val="FFFFFF"/>
                </a:solidFill>
                <a:latin typeface="Arial" pitchFamily="34" charset="0"/>
                <a:cs typeface="Arial" pitchFamily="34" charset="0"/>
              </a:rPr>
              <a:t>ﺍﻟﻣﺑﺎﺩﺭﺓ</a:t>
            </a:r>
            <a:r>
              <a:rPr lang="ar-SY" sz="2100" b="1" dirty="0">
                <a:solidFill>
                  <a:srgbClr val="FFFFFF"/>
                </a:solidFill>
                <a:latin typeface="Arial" pitchFamily="34" charset="0"/>
                <a:cs typeface="Arial" pitchFamily="34" charset="0"/>
              </a:rPr>
              <a:t> </a:t>
            </a:r>
            <a:r>
              <a:rPr lang="ar-SY" sz="2100" b="1" dirty="0" err="1">
                <a:solidFill>
                  <a:srgbClr val="FFFFFF"/>
                </a:solidFill>
                <a:latin typeface="Arial" pitchFamily="34" charset="0"/>
                <a:cs typeface="Arial" pitchFamily="34" charset="0"/>
              </a:rPr>
              <a:t>ﻣﻧﺻﺔ</a:t>
            </a:r>
            <a:r>
              <a:rPr lang="ar-SY" sz="2100" b="1" dirty="0">
                <a:solidFill>
                  <a:srgbClr val="FFFFFF"/>
                </a:solidFill>
                <a:latin typeface="Arial" pitchFamily="34" charset="0"/>
                <a:cs typeface="Arial" pitchFamily="34" charset="0"/>
              </a:rPr>
              <a:t> </a:t>
            </a:r>
            <a:r>
              <a:rPr lang="ar-SY" sz="2100" b="1" dirty="0" err="1">
                <a:solidFill>
                  <a:srgbClr val="FFFFFF"/>
                </a:solidFill>
                <a:latin typeface="Arial" pitchFamily="34" charset="0"/>
                <a:cs typeface="Arial" pitchFamily="34" charset="0"/>
              </a:rPr>
              <a:t>ﻣﺷﺗﺭﻛﺔ</a:t>
            </a:r>
            <a:r>
              <a:rPr lang="ar-SY" sz="2100" b="1" dirty="0">
                <a:solidFill>
                  <a:srgbClr val="FFFFFF"/>
                </a:solidFill>
                <a:latin typeface="Arial" pitchFamily="34" charset="0"/>
                <a:cs typeface="Arial" pitchFamily="34" charset="0"/>
              </a:rPr>
              <a:t> </a:t>
            </a:r>
            <a:r>
              <a:rPr lang="ar-SY" sz="2100" b="1" dirty="0" err="1">
                <a:solidFill>
                  <a:schemeClr val="accent4">
                    <a:lumMod val="40000"/>
                    <a:lumOff val="60000"/>
                  </a:schemeClr>
                </a:solidFill>
                <a:latin typeface="Arial" pitchFamily="34" charset="0"/>
                <a:cs typeface="Arial" pitchFamily="34" charset="0"/>
              </a:rPr>
              <a:t>ﻟﺗﻘﻳﻳﻡ</a:t>
            </a:r>
            <a:r>
              <a:rPr lang="ar-SY" sz="2100" b="1" dirty="0">
                <a:solidFill>
                  <a:schemeClr val="accent4">
                    <a:lumMod val="40000"/>
                    <a:lumOff val="60000"/>
                  </a:schemeClr>
                </a:solidFill>
                <a:latin typeface="Arial" pitchFamily="34" charset="0"/>
                <a:cs typeface="Arial" pitchFamily="34" charset="0"/>
              </a:rPr>
              <a:t> </a:t>
            </a:r>
            <a:r>
              <a:rPr lang="ar-SY" sz="2100" b="1" dirty="0" err="1">
                <a:solidFill>
                  <a:schemeClr val="accent4">
                    <a:lumMod val="40000"/>
                    <a:lumOff val="60000"/>
                  </a:schemeClr>
                </a:solidFill>
                <a:latin typeface="Arial" pitchFamily="34" charset="0"/>
                <a:cs typeface="Arial" pitchFamily="34" charset="0"/>
              </a:rPr>
              <a:t>ﻭﻣﻌﺎﻟﺟﺔ</a:t>
            </a:r>
            <a:r>
              <a:rPr lang="ar-SY" sz="2100" b="1" dirty="0">
                <a:solidFill>
                  <a:schemeClr val="accent4">
                    <a:lumMod val="40000"/>
                    <a:lumOff val="60000"/>
                  </a:schemeClr>
                </a:solidFill>
                <a:latin typeface="Arial" pitchFamily="34" charset="0"/>
                <a:cs typeface="Arial" pitchFamily="34" charset="0"/>
              </a:rPr>
              <a:t> </a:t>
            </a:r>
            <a:r>
              <a:rPr lang="ar-SY" sz="2100" b="1" dirty="0" err="1">
                <a:solidFill>
                  <a:schemeClr val="accent4">
                    <a:lumMod val="40000"/>
                    <a:lumOff val="60000"/>
                  </a:schemeClr>
                </a:solidFill>
                <a:latin typeface="Arial" pitchFamily="34" charset="0"/>
                <a:cs typeface="Arial" pitchFamily="34" charset="0"/>
              </a:rPr>
              <a:t>ﻭﺗﺣﺩﻳﺩ</a:t>
            </a:r>
            <a:r>
              <a:rPr lang="ar-SY" sz="2100" b="1" dirty="0">
                <a:solidFill>
                  <a:schemeClr val="accent4">
                    <a:lumMod val="40000"/>
                    <a:lumOff val="60000"/>
                  </a:schemeClr>
                </a:solidFill>
                <a:latin typeface="Arial" pitchFamily="34" charset="0"/>
                <a:cs typeface="Arial" pitchFamily="34" charset="0"/>
              </a:rPr>
              <a:t> </a:t>
            </a:r>
            <a:r>
              <a:rPr lang="ar-SY" sz="2100" b="1" dirty="0" err="1">
                <a:solidFill>
                  <a:srgbClr val="FFFFFF"/>
                </a:solidFill>
                <a:latin typeface="Arial" pitchFamily="34" charset="0"/>
                <a:cs typeface="Arial" pitchFamily="34" charset="0"/>
              </a:rPr>
              <a:t>ﺍﻟﺗﺣﺩ</a:t>
            </a:r>
            <a:r>
              <a:rPr lang="ar-SY" sz="2100" b="1" dirty="0" err="1">
                <a:solidFill>
                  <a:schemeClr val="bg1"/>
                </a:solidFill>
                <a:latin typeface="Arial" pitchFamily="34" charset="0"/>
                <a:cs typeface="Arial" pitchFamily="34" charset="0"/>
              </a:rPr>
              <a:t>ﻳﺎﺕ</a:t>
            </a:r>
            <a:r>
              <a:rPr lang="ar-SY" sz="2100" b="1" dirty="0">
                <a:solidFill>
                  <a:schemeClr val="bg1"/>
                </a:solidFill>
                <a:latin typeface="Arial" pitchFamily="34" charset="0"/>
                <a:cs typeface="Arial" pitchFamily="34" charset="0"/>
              </a:rPr>
              <a:t> </a:t>
            </a:r>
            <a:r>
              <a:rPr lang="ar-SY" sz="2100" b="1" dirty="0" err="1">
                <a:solidFill>
                  <a:schemeClr val="bg1"/>
                </a:solidFill>
                <a:latin typeface="Arial" pitchFamily="34" charset="0"/>
                <a:cs typeface="Arial" pitchFamily="34" charset="0"/>
              </a:rPr>
              <a:t>ﺍﻹﻗﻠﻳﻣﻳﺔ</a:t>
            </a:r>
            <a:r>
              <a:rPr lang="ar-SY" sz="2100" b="1" dirty="0">
                <a:solidFill>
                  <a:schemeClr val="bg1"/>
                </a:solidFill>
                <a:latin typeface="Arial" pitchFamily="34" charset="0"/>
                <a:cs typeface="Arial" pitchFamily="34" charset="0"/>
              </a:rPr>
              <a:t> </a:t>
            </a:r>
            <a:r>
              <a:rPr lang="ar-SY" sz="2100" b="1" dirty="0" err="1">
                <a:solidFill>
                  <a:schemeClr val="bg1"/>
                </a:solidFill>
                <a:latin typeface="Arial" pitchFamily="34" charset="0"/>
                <a:cs typeface="Arial" pitchFamily="34" charset="0"/>
              </a:rPr>
              <a:t>ﺍﻟﻣﺗﻌﻠﻘﺔ</a:t>
            </a:r>
            <a:r>
              <a:rPr lang="ar-SY" sz="2100" b="1" dirty="0">
                <a:solidFill>
                  <a:schemeClr val="bg1"/>
                </a:solidFill>
                <a:latin typeface="Arial" pitchFamily="34" charset="0"/>
                <a:cs typeface="Arial" pitchFamily="34" charset="0"/>
              </a:rPr>
              <a:t> </a:t>
            </a:r>
            <a:r>
              <a:rPr lang="ar-SY" sz="2100" b="1" dirty="0" err="1">
                <a:solidFill>
                  <a:schemeClr val="bg1"/>
                </a:solidFill>
                <a:latin typeface="Arial" pitchFamily="34" charset="0"/>
                <a:cs typeface="Arial" pitchFamily="34" charset="0"/>
              </a:rPr>
              <a:t>ﺑﺗﻐﻳﺭ</a:t>
            </a:r>
            <a:r>
              <a:rPr lang="ar-SY" sz="2100" b="1" dirty="0">
                <a:solidFill>
                  <a:schemeClr val="bg1"/>
                </a:solidFill>
                <a:latin typeface="Arial" pitchFamily="34" charset="0"/>
                <a:cs typeface="Arial" pitchFamily="34" charset="0"/>
              </a:rPr>
              <a:t> </a:t>
            </a:r>
            <a:r>
              <a:rPr lang="ar-SY" sz="2100" b="1" dirty="0" err="1">
                <a:solidFill>
                  <a:schemeClr val="bg1"/>
                </a:solidFill>
                <a:latin typeface="Arial" pitchFamily="34" charset="0"/>
                <a:cs typeface="Arial" pitchFamily="34" charset="0"/>
              </a:rPr>
              <a:t>ﺍﻟﻣﻧﺎﺥ</a:t>
            </a:r>
            <a:r>
              <a:rPr lang="ar-SY" sz="2100" b="1" dirty="0">
                <a:solidFill>
                  <a:schemeClr val="bg1"/>
                </a:solidFill>
                <a:latin typeface="Arial" pitchFamily="34" charset="0"/>
                <a:cs typeface="Arial" pitchFamily="34" charset="0"/>
              </a:rPr>
              <a:t>، </a:t>
            </a:r>
            <a:r>
              <a:rPr lang="ar-SY" sz="2100" b="1" dirty="0" err="1">
                <a:solidFill>
                  <a:schemeClr val="bg1"/>
                </a:solidFill>
                <a:latin typeface="Arial" pitchFamily="34" charset="0"/>
                <a:cs typeface="Arial" pitchFamily="34" charset="0"/>
              </a:rPr>
              <a:t>ﻭﺍﻟﺗﻲ</a:t>
            </a:r>
            <a:r>
              <a:rPr lang="ar-SY" sz="2100" b="1" dirty="0">
                <a:solidFill>
                  <a:schemeClr val="bg1"/>
                </a:solidFill>
                <a:latin typeface="Arial" pitchFamily="34" charset="0"/>
                <a:cs typeface="Arial" pitchFamily="34" charset="0"/>
              </a:rPr>
              <a:t> تهدف </a:t>
            </a:r>
            <a:r>
              <a:rPr lang="ar-SY" sz="2100" b="1" dirty="0" err="1">
                <a:solidFill>
                  <a:schemeClr val="bg1"/>
                </a:solidFill>
                <a:latin typeface="Arial" pitchFamily="34" charset="0"/>
                <a:cs typeface="Arial" pitchFamily="34" charset="0"/>
              </a:rPr>
              <a:t>ﺑﺩﻭﺭﻫﺎ</a:t>
            </a:r>
            <a:r>
              <a:rPr lang="ar-SY" sz="2100" b="1" dirty="0">
                <a:solidFill>
                  <a:schemeClr val="bg1"/>
                </a:solidFill>
                <a:latin typeface="Arial" pitchFamily="34" charset="0"/>
                <a:cs typeface="Arial" pitchFamily="34" charset="0"/>
              </a:rPr>
              <a:t> </a:t>
            </a:r>
            <a:r>
              <a:rPr lang="ar-SY" sz="2100" b="1" dirty="0" err="1">
                <a:solidFill>
                  <a:schemeClr val="bg1"/>
                </a:solidFill>
                <a:latin typeface="Arial" pitchFamily="34" charset="0"/>
                <a:cs typeface="Arial" pitchFamily="34" charset="0"/>
              </a:rPr>
              <a:t>ﺇﻟﻰ</a:t>
            </a:r>
            <a:r>
              <a:rPr lang="ar-SY" sz="2100" b="1" dirty="0">
                <a:solidFill>
                  <a:schemeClr val="bg1"/>
                </a:solidFill>
                <a:latin typeface="Arial" pitchFamily="34" charset="0"/>
                <a:cs typeface="Arial" pitchFamily="34" charset="0"/>
              </a:rPr>
              <a:t> </a:t>
            </a:r>
            <a:r>
              <a:rPr lang="ar-SY" sz="2100" b="1" dirty="0" err="1">
                <a:solidFill>
                  <a:schemeClr val="accent4">
                    <a:lumMod val="40000"/>
                    <a:lumOff val="60000"/>
                  </a:schemeClr>
                </a:solidFill>
                <a:latin typeface="Arial" pitchFamily="34" charset="0"/>
                <a:cs typeface="Arial" pitchFamily="34" charset="0"/>
              </a:rPr>
              <a:t>ﺇﺛﺭﺍء</a:t>
            </a:r>
            <a:r>
              <a:rPr lang="ar-SY" sz="2100" b="1" dirty="0">
                <a:solidFill>
                  <a:schemeClr val="accent4">
                    <a:lumMod val="40000"/>
                    <a:lumOff val="60000"/>
                  </a:schemeClr>
                </a:solidFill>
                <a:latin typeface="Arial" pitchFamily="34" charset="0"/>
                <a:cs typeface="Arial" pitchFamily="34" charset="0"/>
              </a:rPr>
              <a:t> </a:t>
            </a:r>
            <a:r>
              <a:rPr lang="ar-SY" sz="2100" b="1" dirty="0" err="1">
                <a:solidFill>
                  <a:schemeClr val="accent4">
                    <a:lumMod val="40000"/>
                    <a:lumOff val="60000"/>
                  </a:schemeClr>
                </a:solidFill>
                <a:latin typeface="Arial" pitchFamily="34" charset="0"/>
                <a:cs typeface="Arial" pitchFamily="34" charset="0"/>
              </a:rPr>
              <a:t>ﺍﻟﺣﻭﺍﺭ</a:t>
            </a:r>
            <a:r>
              <a:rPr lang="ar-SY" sz="2100" b="1" dirty="0">
                <a:solidFill>
                  <a:schemeClr val="accent4">
                    <a:lumMod val="40000"/>
                    <a:lumOff val="60000"/>
                  </a:schemeClr>
                </a:solidFill>
                <a:latin typeface="Arial" pitchFamily="34" charset="0"/>
                <a:cs typeface="Arial" pitchFamily="34" charset="0"/>
              </a:rPr>
              <a:t> </a:t>
            </a:r>
            <a:r>
              <a:rPr lang="ar-SY" sz="2100" b="1" dirty="0" err="1">
                <a:solidFill>
                  <a:schemeClr val="accent4">
                    <a:lumMod val="40000"/>
                    <a:lumOff val="60000"/>
                  </a:schemeClr>
                </a:solidFill>
                <a:latin typeface="Arial" pitchFamily="34" charset="0"/>
                <a:cs typeface="Arial" pitchFamily="34" charset="0"/>
              </a:rPr>
              <a:t>ﻭﺗﺣﺩﻳﺩ</a:t>
            </a:r>
            <a:r>
              <a:rPr lang="ar-SY" sz="2100" b="1" dirty="0">
                <a:solidFill>
                  <a:schemeClr val="accent4">
                    <a:lumMod val="40000"/>
                    <a:lumOff val="60000"/>
                  </a:schemeClr>
                </a:solidFill>
                <a:latin typeface="Arial" pitchFamily="34" charset="0"/>
                <a:cs typeface="Arial" pitchFamily="34" charset="0"/>
              </a:rPr>
              <a:t> </a:t>
            </a:r>
            <a:r>
              <a:rPr lang="ar-SY" sz="2100" b="1" dirty="0" err="1">
                <a:solidFill>
                  <a:schemeClr val="accent4">
                    <a:lumMod val="40000"/>
                    <a:lumOff val="60000"/>
                  </a:schemeClr>
                </a:solidFill>
                <a:latin typeface="Arial" pitchFamily="34" charset="0"/>
                <a:cs typeface="Arial" pitchFamily="34" charset="0"/>
              </a:rPr>
              <a:t>ﺍﻷﻭﻟﻭﻳﺎﺕ</a:t>
            </a:r>
            <a:r>
              <a:rPr lang="ar-SY" sz="2100" b="1" dirty="0">
                <a:solidFill>
                  <a:schemeClr val="accent4">
                    <a:lumMod val="40000"/>
                    <a:lumOff val="60000"/>
                  </a:schemeClr>
                </a:solidFill>
                <a:latin typeface="Arial" pitchFamily="34" charset="0"/>
                <a:cs typeface="Arial" pitchFamily="34" charset="0"/>
              </a:rPr>
              <a:t> </a:t>
            </a:r>
            <a:r>
              <a:rPr lang="ar-SY" sz="2100" b="1" dirty="0" err="1">
                <a:solidFill>
                  <a:schemeClr val="accent4">
                    <a:lumMod val="40000"/>
                    <a:lumOff val="60000"/>
                  </a:schemeClr>
                </a:solidFill>
                <a:latin typeface="Arial" pitchFamily="34" charset="0"/>
                <a:cs typeface="Arial" pitchFamily="34" charset="0"/>
              </a:rPr>
              <a:t>ﻭﺻﻳﺎﻏﺔ</a:t>
            </a:r>
            <a:r>
              <a:rPr lang="ar-SY" sz="2100" b="1" dirty="0">
                <a:solidFill>
                  <a:schemeClr val="accent4">
                    <a:lumMod val="40000"/>
                    <a:lumOff val="60000"/>
                  </a:schemeClr>
                </a:solidFill>
                <a:latin typeface="Arial" pitchFamily="34" charset="0"/>
                <a:cs typeface="Arial" pitchFamily="34" charset="0"/>
              </a:rPr>
              <a:t> </a:t>
            </a:r>
            <a:r>
              <a:rPr lang="ar-SY" sz="2100" b="1" dirty="0" err="1">
                <a:solidFill>
                  <a:schemeClr val="accent4">
                    <a:lumMod val="40000"/>
                    <a:lumOff val="60000"/>
                  </a:schemeClr>
                </a:solidFill>
                <a:latin typeface="Arial" pitchFamily="34" charset="0"/>
                <a:cs typeface="Arial" pitchFamily="34" charset="0"/>
              </a:rPr>
              <a:t>ﺍﻟﺳﻳﺎﺳﺎﺕ</a:t>
            </a:r>
            <a:r>
              <a:rPr lang="ar-SY" sz="2100" b="1" dirty="0">
                <a:solidFill>
                  <a:schemeClr val="accent4">
                    <a:lumMod val="40000"/>
                    <a:lumOff val="60000"/>
                  </a:schemeClr>
                </a:solidFill>
                <a:latin typeface="Arial" pitchFamily="34" charset="0"/>
                <a:cs typeface="Arial" pitchFamily="34" charset="0"/>
              </a:rPr>
              <a:t> </a:t>
            </a:r>
            <a:r>
              <a:rPr lang="ar-SY" sz="2100" b="1" dirty="0" err="1">
                <a:solidFill>
                  <a:schemeClr val="accent4">
                    <a:lumMod val="40000"/>
                    <a:lumOff val="60000"/>
                  </a:schemeClr>
                </a:solidFill>
                <a:latin typeface="Arial" pitchFamily="34" charset="0"/>
                <a:cs typeface="Arial" pitchFamily="34" charset="0"/>
              </a:rPr>
              <a:t>ﻭﺗﻌﺯﻳﺯ</a:t>
            </a:r>
            <a:r>
              <a:rPr lang="ar-SY" sz="2100" b="1" dirty="0">
                <a:solidFill>
                  <a:schemeClr val="accent4">
                    <a:lumMod val="40000"/>
                    <a:lumOff val="60000"/>
                  </a:schemeClr>
                </a:solidFill>
                <a:latin typeface="Arial" pitchFamily="34" charset="0"/>
                <a:cs typeface="Arial" pitchFamily="34" charset="0"/>
              </a:rPr>
              <a:t> </a:t>
            </a:r>
            <a:r>
              <a:rPr lang="ar-SY" sz="2100" b="1" dirty="0" err="1">
                <a:solidFill>
                  <a:schemeClr val="accent4">
                    <a:lumMod val="40000"/>
                    <a:lumOff val="60000"/>
                  </a:schemeClr>
                </a:solidFill>
                <a:latin typeface="Arial" pitchFamily="34" charset="0"/>
                <a:cs typeface="Arial" pitchFamily="34" charset="0"/>
              </a:rPr>
              <a:t>ﺍﻻﺳﺗﺟابات</a:t>
            </a:r>
            <a:r>
              <a:rPr lang="ar-SY" sz="2100" b="1" dirty="0">
                <a:solidFill>
                  <a:schemeClr val="accent4">
                    <a:lumMod val="40000"/>
                    <a:lumOff val="60000"/>
                  </a:schemeClr>
                </a:solidFill>
                <a:latin typeface="Arial" pitchFamily="34" charset="0"/>
                <a:cs typeface="Arial" pitchFamily="34" charset="0"/>
              </a:rPr>
              <a:t> </a:t>
            </a:r>
            <a:r>
              <a:rPr lang="ar-SY" sz="2100" b="1" dirty="0" err="1">
                <a:solidFill>
                  <a:schemeClr val="bg1"/>
                </a:solidFill>
                <a:latin typeface="Arial" pitchFamily="34" charset="0"/>
                <a:cs typeface="Arial" pitchFamily="34" charset="0"/>
              </a:rPr>
              <a:t>ﺍﻟﻣﺗﻌﻠﻘﺔ</a:t>
            </a:r>
            <a:r>
              <a:rPr lang="ar-SY" sz="2100" b="1" dirty="0">
                <a:solidFill>
                  <a:schemeClr val="bg1"/>
                </a:solidFill>
                <a:latin typeface="Arial" pitchFamily="34" charset="0"/>
                <a:cs typeface="Arial" pitchFamily="34" charset="0"/>
              </a:rPr>
              <a:t> </a:t>
            </a:r>
            <a:r>
              <a:rPr lang="ar-SY" sz="2100" b="1" dirty="0" err="1">
                <a:solidFill>
                  <a:schemeClr val="bg1"/>
                </a:solidFill>
                <a:latin typeface="Arial" pitchFamily="34" charset="0"/>
                <a:cs typeface="Arial" pitchFamily="34" charset="0"/>
              </a:rPr>
              <a:t>ﺑﺗﻐﻳﺭ</a:t>
            </a:r>
            <a:r>
              <a:rPr lang="ar-SY" sz="2100" b="1" dirty="0">
                <a:solidFill>
                  <a:schemeClr val="bg1"/>
                </a:solidFill>
                <a:latin typeface="Arial" pitchFamily="34" charset="0"/>
                <a:cs typeface="Arial" pitchFamily="34" charset="0"/>
              </a:rPr>
              <a:t> </a:t>
            </a:r>
            <a:r>
              <a:rPr lang="ar-SY" sz="2100" b="1" dirty="0" err="1">
                <a:solidFill>
                  <a:schemeClr val="bg1"/>
                </a:solidFill>
                <a:latin typeface="Arial" pitchFamily="34" charset="0"/>
                <a:cs typeface="Arial" pitchFamily="34" charset="0"/>
              </a:rPr>
              <a:t>ﺍﻟﻣﻧﺎﺥ</a:t>
            </a:r>
            <a:r>
              <a:rPr lang="ar-SY" sz="2100" b="1" dirty="0">
                <a:solidFill>
                  <a:schemeClr val="bg1"/>
                </a:solidFill>
                <a:latin typeface="Arial" pitchFamily="34" charset="0"/>
                <a:cs typeface="Arial" pitchFamily="34" charset="0"/>
              </a:rPr>
              <a:t> </a:t>
            </a:r>
            <a:r>
              <a:rPr lang="ar-SY" sz="2100" b="1" dirty="0" err="1">
                <a:solidFill>
                  <a:schemeClr val="bg1"/>
                </a:solidFill>
                <a:latin typeface="Arial" pitchFamily="34" charset="0"/>
                <a:cs typeface="Arial" pitchFamily="34" charset="0"/>
              </a:rPr>
              <a:t>ﻋﻠﻰ</a:t>
            </a:r>
            <a:r>
              <a:rPr lang="ar-SY" sz="2100" b="1" dirty="0">
                <a:solidFill>
                  <a:schemeClr val="bg1"/>
                </a:solidFill>
                <a:latin typeface="Arial" pitchFamily="34" charset="0"/>
                <a:cs typeface="Arial" pitchFamily="34" charset="0"/>
              </a:rPr>
              <a:t> </a:t>
            </a:r>
            <a:r>
              <a:rPr lang="ar-SY" sz="2100" b="1" dirty="0" err="1">
                <a:solidFill>
                  <a:schemeClr val="bg1"/>
                </a:solidFill>
                <a:latin typeface="Arial" pitchFamily="34" charset="0"/>
                <a:cs typeface="Arial" pitchFamily="34" charset="0"/>
              </a:rPr>
              <a:t>ﺍﻟﻣﺳﺗﻭﻯ</a:t>
            </a:r>
            <a:r>
              <a:rPr lang="ar-SY" sz="2100" b="1" dirty="0">
                <a:solidFill>
                  <a:schemeClr val="bg1"/>
                </a:solidFill>
                <a:latin typeface="Arial" pitchFamily="34" charset="0"/>
                <a:cs typeface="Arial" pitchFamily="34" charset="0"/>
              </a:rPr>
              <a:t> </a:t>
            </a:r>
            <a:r>
              <a:rPr lang="ar-SY" sz="2100" b="1" dirty="0" err="1">
                <a:solidFill>
                  <a:schemeClr val="bg1"/>
                </a:solidFill>
                <a:latin typeface="Arial" pitchFamily="34" charset="0"/>
                <a:cs typeface="Arial" pitchFamily="34" charset="0"/>
              </a:rPr>
              <a:t>ﺍﻹﻗﻠﻳﻣﻲ</a:t>
            </a:r>
            <a:r>
              <a:rPr lang="ar-SY" sz="2100" b="1" dirty="0">
                <a:solidFill>
                  <a:schemeClr val="bg1"/>
                </a:solidFill>
                <a:latin typeface="Arial" pitchFamily="34" charset="0"/>
                <a:cs typeface="Arial" pitchFamily="34" charset="0"/>
              </a:rPr>
              <a:t> </a:t>
            </a:r>
            <a:r>
              <a:rPr lang="ar-SY" sz="2100" b="1" dirty="0" err="1">
                <a:solidFill>
                  <a:schemeClr val="bg1"/>
                </a:solidFill>
                <a:latin typeface="Arial" pitchFamily="34" charset="0"/>
                <a:cs typeface="Arial" pitchFamily="34" charset="0"/>
              </a:rPr>
              <a:t>ﺍﻟﻌﺭﺑﻲ</a:t>
            </a:r>
            <a:r>
              <a:rPr lang="ar-SY" sz="2100" b="1" dirty="0">
                <a:solidFill>
                  <a:schemeClr val="bg1"/>
                </a:solidFill>
                <a:latin typeface="Arial" pitchFamily="34" charset="0"/>
                <a:cs typeface="Arial" pitchFamily="34" charset="0"/>
              </a:rPr>
              <a:t>.</a:t>
            </a:r>
            <a:endParaRPr lang="en-US" sz="2100" b="1" i="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998359399"/>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out)">
                                      <p:cBhvr>
                                        <p:cTn id="7" dur="500"/>
                                        <p:tgtEl>
                                          <p:spTgt spid="8"/>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ox(out)">
                                      <p:cBhvr>
                                        <p:cTn id="11" dur="500"/>
                                        <p:tgtEl>
                                          <p:spTgt spid="9"/>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ox(out)">
                                      <p:cBhvr>
                                        <p:cTn id="15" dur="500"/>
                                        <p:tgtEl>
                                          <p:spTgt spid="10"/>
                                        </p:tgtEl>
                                      </p:cBhvr>
                                    </p:animEffect>
                                  </p:childTnLst>
                                </p:cTn>
                              </p:par>
                            </p:childTnLst>
                          </p:cTn>
                        </p:par>
                        <p:par>
                          <p:cTn id="16" fill="hold">
                            <p:stCondLst>
                              <p:cond delay="1500"/>
                            </p:stCondLst>
                            <p:childTnLst>
                              <p:par>
                                <p:cTn id="17" presetID="4" presetClass="entr" presetSubtype="32"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ox(ou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DB416EE-B033-413E-96ED-1D29C8EC3D98}"/>
              </a:ext>
            </a:extLst>
          </p:cNvPr>
          <p:cNvSpPr txBox="1"/>
          <p:nvPr/>
        </p:nvSpPr>
        <p:spPr>
          <a:xfrm>
            <a:off x="2187335" y="270243"/>
            <a:ext cx="7193265" cy="584775"/>
          </a:xfrm>
          <a:prstGeom prst="rect">
            <a:avLst/>
          </a:prstGeom>
          <a:noFill/>
        </p:spPr>
        <p:txBody>
          <a:bodyPr wrap="square" rtlCol="0">
            <a:spAutoFit/>
          </a:bodyPr>
          <a:lstStyle/>
          <a:p>
            <a:pPr defTabSz="457178" rtl="1">
              <a:defRPr/>
            </a:pPr>
            <a:r>
              <a:rPr lang="en-GB" sz="3200" b="1" dirty="0">
                <a:solidFill>
                  <a:srgbClr val="FFFFFF"/>
                </a:solidFill>
                <a:latin typeface="Arial" pitchFamily="34" charset="0"/>
                <a:cs typeface="Arial" pitchFamily="34" charset="0"/>
              </a:rPr>
              <a:t>Regional Knowledge Nodes</a:t>
            </a:r>
          </a:p>
        </p:txBody>
      </p:sp>
      <p:sp>
        <p:nvSpPr>
          <p:cNvPr id="6" name="Rectangle 5">
            <a:extLst>
              <a:ext uri="{FF2B5EF4-FFF2-40B4-BE49-F238E27FC236}">
                <a16:creationId xmlns:a16="http://schemas.microsoft.com/office/drawing/2014/main" id="{AA4012E2-DFD1-4889-9284-2B7C731F5ACE}"/>
              </a:ext>
            </a:extLst>
          </p:cNvPr>
          <p:cNvSpPr/>
          <p:nvPr/>
        </p:nvSpPr>
        <p:spPr>
          <a:xfrm>
            <a:off x="3069418" y="1266695"/>
            <a:ext cx="4076304" cy="2185214"/>
          </a:xfrm>
          <a:prstGeom prst="rect">
            <a:avLst/>
          </a:prstGeom>
        </p:spPr>
        <p:txBody>
          <a:bodyPr wrap="square">
            <a:spAutoFit/>
          </a:bodyPr>
          <a:lstStyle/>
          <a:p>
            <a:pPr defTabSz="457178">
              <a:spcAft>
                <a:spcPts val="1200"/>
              </a:spcAft>
              <a:defRPr/>
            </a:pPr>
            <a:r>
              <a:rPr lang="en-GB" b="1" dirty="0">
                <a:solidFill>
                  <a:srgbClr val="44789D"/>
                </a:solidFill>
                <a:latin typeface="Arial" panose="020B0604020202020204" pitchFamily="34" charset="0"/>
                <a:cs typeface="Arial" panose="020B0604020202020204" pitchFamily="34" charset="0"/>
              </a:rPr>
              <a:t>Adaptation Node: </a:t>
            </a:r>
          </a:p>
          <a:p>
            <a:pPr marL="174625" indent="-174625" defTabSz="457178">
              <a:buFont typeface="Arial" panose="020B0604020202020204" pitchFamily="34" charset="0"/>
              <a:buChar char="•"/>
              <a:defRPr/>
            </a:pPr>
            <a:r>
              <a:rPr lang="en-GB" dirty="0">
                <a:solidFill>
                  <a:srgbClr val="44789D"/>
                </a:solidFill>
                <a:latin typeface="Arial" panose="020B0604020202020204" pitchFamily="34" charset="0"/>
                <a:cs typeface="Arial" panose="020B0604020202020204" pitchFamily="34" charset="0"/>
              </a:rPr>
              <a:t>Resources and analysis that draw upon RICCAR findings to inform other climate change work related to Arab States.  </a:t>
            </a:r>
          </a:p>
          <a:p>
            <a:pPr marL="174625" indent="-174625" defTabSz="457178">
              <a:buFont typeface="Arial" panose="020B0604020202020204" pitchFamily="34" charset="0"/>
              <a:buChar char="•"/>
              <a:defRPr/>
            </a:pPr>
            <a:r>
              <a:rPr lang="en-GB" dirty="0">
                <a:solidFill>
                  <a:srgbClr val="44789D"/>
                </a:solidFill>
                <a:latin typeface="Arial" panose="020B0604020202020204" pitchFamily="34" charset="0"/>
                <a:cs typeface="Arial" panose="020B0604020202020204" pitchFamily="34" charset="0"/>
              </a:rPr>
              <a:t>Includes Case Studies and Training Materials </a:t>
            </a:r>
            <a:endParaRPr lang="ar-LB" dirty="0">
              <a:solidFill>
                <a:srgbClr val="44789D"/>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C67C8021-B9E8-4CD7-8D09-0227C307BA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226" y="1235448"/>
            <a:ext cx="2835183" cy="1813123"/>
          </a:xfrm>
          <a:prstGeom prst="rect">
            <a:avLst/>
          </a:prstGeom>
          <a:ln>
            <a:solidFill>
              <a:schemeClr val="bg2">
                <a:lumMod val="50000"/>
              </a:schemeClr>
            </a:solidFill>
          </a:ln>
        </p:spPr>
      </p:pic>
      <p:pic>
        <p:nvPicPr>
          <p:cNvPr id="2" name="Picture 1">
            <a:extLst>
              <a:ext uri="{FF2B5EF4-FFF2-40B4-BE49-F238E27FC236}">
                <a16:creationId xmlns:a16="http://schemas.microsoft.com/office/drawing/2014/main" id="{F15501F1-EAD5-4048-A32C-BD9E7708154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49055" y="3429001"/>
            <a:ext cx="6996667" cy="3400615"/>
          </a:xfrm>
          <a:prstGeom prst="rect">
            <a:avLst/>
          </a:prstGeom>
        </p:spPr>
      </p:pic>
      <p:pic>
        <p:nvPicPr>
          <p:cNvPr id="3" name="Picture 2">
            <a:extLst>
              <a:ext uri="{FF2B5EF4-FFF2-40B4-BE49-F238E27FC236}">
                <a16:creationId xmlns:a16="http://schemas.microsoft.com/office/drawing/2014/main" id="{F617F684-6607-40A5-83DD-6E270013949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22214" y="5190340"/>
            <a:ext cx="2723508" cy="1587500"/>
          </a:xfrm>
          <a:prstGeom prst="rect">
            <a:avLst/>
          </a:prstGeom>
        </p:spPr>
      </p:pic>
      <p:pic>
        <p:nvPicPr>
          <p:cNvPr id="8" name="Picture 7">
            <a:extLst>
              <a:ext uri="{FF2B5EF4-FFF2-40B4-BE49-F238E27FC236}">
                <a16:creationId xmlns:a16="http://schemas.microsoft.com/office/drawing/2014/main" id="{584D7CC0-DD13-4E4E-A9BA-3B5EB263687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44048" y="1302819"/>
            <a:ext cx="1837405" cy="5475021"/>
          </a:xfrm>
          <a:prstGeom prst="rect">
            <a:avLst/>
          </a:prstGeom>
        </p:spPr>
      </p:pic>
    </p:spTree>
    <p:extLst>
      <p:ext uri="{BB962C8B-B14F-4D97-AF65-F5344CB8AC3E}">
        <p14:creationId xmlns:p14="http://schemas.microsoft.com/office/powerpoint/2010/main" val="2608553730"/>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55540F-78FF-4510-8FE9-1EF9AFAA97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288625"/>
            <a:ext cx="9144000" cy="4735773"/>
          </a:xfrm>
          <a:prstGeom prst="rect">
            <a:avLst/>
          </a:prstGeom>
        </p:spPr>
      </p:pic>
      <p:sp>
        <p:nvSpPr>
          <p:cNvPr id="6" name="TextBox 5">
            <a:extLst>
              <a:ext uri="{FF2B5EF4-FFF2-40B4-BE49-F238E27FC236}">
                <a16:creationId xmlns:a16="http://schemas.microsoft.com/office/drawing/2014/main" id="{ACC00FA9-6F0E-479A-8E14-AC110B0B9E1C}"/>
              </a:ext>
            </a:extLst>
          </p:cNvPr>
          <p:cNvSpPr txBox="1"/>
          <p:nvPr/>
        </p:nvSpPr>
        <p:spPr>
          <a:xfrm>
            <a:off x="2" y="252120"/>
            <a:ext cx="9058655" cy="707886"/>
          </a:xfrm>
          <a:prstGeom prst="rect">
            <a:avLst/>
          </a:prstGeom>
          <a:noFill/>
        </p:spPr>
        <p:txBody>
          <a:bodyPr wrap="square" rtlCol="0">
            <a:spAutoFit/>
          </a:bodyPr>
          <a:lstStyle/>
          <a:p>
            <a:pPr algn="ctr" defTabSz="457178" fontAlgn="auto">
              <a:spcBef>
                <a:spcPts val="0"/>
              </a:spcBef>
              <a:spcAft>
                <a:spcPts val="0"/>
              </a:spcAft>
              <a:defRPr/>
            </a:pPr>
            <a:r>
              <a:rPr lang="en-GB" sz="4000" b="1" dirty="0">
                <a:solidFill>
                  <a:srgbClr val="FFFFFF"/>
                </a:solidFill>
                <a:latin typeface="Arial" panose="020B0604020202020204" pitchFamily="34" charset="0"/>
                <a:cs typeface="Arial" panose="020B0604020202020204" pitchFamily="34" charset="0"/>
              </a:rPr>
              <a:t>Data Portal</a:t>
            </a:r>
            <a:endParaRPr lang="en-US" sz="4000" b="1" dirty="0">
              <a:solidFill>
                <a:srgbClr val="FFFFFF"/>
              </a:solidFill>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637C7F2A-2F56-4D82-BEE7-797BFA9DDE76}"/>
              </a:ext>
            </a:extLst>
          </p:cNvPr>
          <p:cNvSpPr>
            <a:spLocks noGrp="1"/>
          </p:cNvSpPr>
          <p:nvPr>
            <p:ph idx="1"/>
          </p:nvPr>
        </p:nvSpPr>
        <p:spPr>
          <a:xfrm>
            <a:off x="0" y="6097923"/>
            <a:ext cx="9144000" cy="760079"/>
          </a:xfrm>
          <a:ln>
            <a:noFill/>
          </a:ln>
        </p:spPr>
        <p:txBody>
          <a:bodyPr>
            <a:normAutofit/>
          </a:bodyPr>
          <a:lstStyle/>
          <a:p>
            <a:pPr marL="0" indent="0" algn="ctr">
              <a:lnSpc>
                <a:spcPct val="120000"/>
              </a:lnSpc>
              <a:buNone/>
            </a:pPr>
            <a:r>
              <a:rPr lang="en-US" sz="2900" b="1" dirty="0">
                <a:solidFill>
                  <a:srgbClr val="44789D"/>
                </a:solidFill>
                <a:latin typeface="Calibri" panose="020F0502020204030204" pitchFamily="34" charset="0"/>
                <a:cs typeface="Calibri" panose="020F0502020204030204" pitchFamily="34" charset="0"/>
                <a:hlinkClick r:id="rId4"/>
              </a:rPr>
              <a:t>https://rkh.apps.fao.org/</a:t>
            </a:r>
            <a:endParaRPr lang="en-US" sz="2900" b="1" dirty="0">
              <a:solidFill>
                <a:srgbClr val="44789D"/>
              </a:solidFill>
              <a:latin typeface="Calibri" panose="020F0502020204030204" pitchFamily="34" charset="0"/>
              <a:cs typeface="Calibri" panose="020F0502020204030204" pitchFamily="34" charset="0"/>
            </a:endParaRPr>
          </a:p>
          <a:p>
            <a:pPr>
              <a:lnSpc>
                <a:spcPct val="120000"/>
              </a:lnSpc>
            </a:pPr>
            <a:endParaRPr lang="en-US" b="1" dirty="0">
              <a:solidFill>
                <a:srgbClr val="44789D"/>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0485984"/>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02AE55-DB5F-4EDF-84AC-DB9DF45D0FD1}"/>
              </a:ext>
            </a:extLst>
          </p:cNvPr>
          <p:cNvSpPr txBox="1"/>
          <p:nvPr/>
        </p:nvSpPr>
        <p:spPr>
          <a:xfrm>
            <a:off x="1371600" y="303286"/>
            <a:ext cx="4946708" cy="646331"/>
          </a:xfrm>
          <a:prstGeom prst="rect">
            <a:avLst/>
          </a:prstGeom>
          <a:noFill/>
        </p:spPr>
        <p:txBody>
          <a:bodyPr wrap="square" rtlCol="0">
            <a:spAutoFit/>
          </a:bodyPr>
          <a:lstStyle/>
          <a:p>
            <a:r>
              <a:rPr lang="en-GB" sz="3600" b="1" dirty="0">
                <a:solidFill>
                  <a:srgbClr val="FFFFFF"/>
                </a:solidFill>
              </a:rPr>
              <a:t>RKH linked to ACCCP</a:t>
            </a:r>
            <a:endParaRPr lang="en-US" sz="3600" b="1" dirty="0">
              <a:solidFill>
                <a:srgbClr val="FFFFFF"/>
              </a:solidFill>
            </a:endParaRPr>
          </a:p>
        </p:txBody>
      </p:sp>
      <p:pic>
        <p:nvPicPr>
          <p:cNvPr id="8" name="Picture 7">
            <a:extLst>
              <a:ext uri="{FF2B5EF4-FFF2-40B4-BE49-F238E27FC236}">
                <a16:creationId xmlns:a16="http://schemas.microsoft.com/office/drawing/2014/main" id="{C0067718-0484-4A03-976B-75ADCFA403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4909" y="1328464"/>
            <a:ext cx="2676524" cy="4441983"/>
          </a:xfrm>
          <a:prstGeom prst="rect">
            <a:avLst/>
          </a:prstGeom>
        </p:spPr>
      </p:pic>
      <p:pic>
        <p:nvPicPr>
          <p:cNvPr id="9" name="Picture 8">
            <a:extLst>
              <a:ext uri="{FF2B5EF4-FFF2-40B4-BE49-F238E27FC236}">
                <a16:creationId xmlns:a16="http://schemas.microsoft.com/office/drawing/2014/main" id="{36EDD077-9C18-4AE9-9A56-700245DD0C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4909" y="5827598"/>
            <a:ext cx="2676524" cy="769315"/>
          </a:xfrm>
          <a:prstGeom prst="rect">
            <a:avLst/>
          </a:prstGeom>
        </p:spPr>
      </p:pic>
      <p:sp>
        <p:nvSpPr>
          <p:cNvPr id="10" name="Rectangle 9">
            <a:extLst>
              <a:ext uri="{FF2B5EF4-FFF2-40B4-BE49-F238E27FC236}">
                <a16:creationId xmlns:a16="http://schemas.microsoft.com/office/drawing/2014/main" id="{D29561FC-0828-4A87-BDCD-0378C93F88AB}"/>
              </a:ext>
            </a:extLst>
          </p:cNvPr>
          <p:cNvSpPr/>
          <p:nvPr/>
        </p:nvSpPr>
        <p:spPr>
          <a:xfrm>
            <a:off x="354909" y="1328464"/>
            <a:ext cx="2676524" cy="5306549"/>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03D9CDB-8855-4C58-B20C-6A2797D42AF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9451" y="1533525"/>
            <a:ext cx="242549" cy="236222"/>
          </a:xfrm>
          <a:prstGeom prst="rect">
            <a:avLst/>
          </a:prstGeom>
        </p:spPr>
      </p:pic>
      <p:pic>
        <p:nvPicPr>
          <p:cNvPr id="12" name="Picture 11">
            <a:extLst>
              <a:ext uri="{FF2B5EF4-FFF2-40B4-BE49-F238E27FC236}">
                <a16:creationId xmlns:a16="http://schemas.microsoft.com/office/drawing/2014/main" id="{3CC62C29-2BC8-4CA9-8AED-C292118EAE1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46054" y="1337990"/>
            <a:ext cx="2777233" cy="2806725"/>
          </a:xfrm>
          <a:prstGeom prst="rect">
            <a:avLst/>
          </a:prstGeom>
        </p:spPr>
      </p:pic>
      <p:sp>
        <p:nvSpPr>
          <p:cNvPr id="13" name="Rectangle 12">
            <a:extLst>
              <a:ext uri="{FF2B5EF4-FFF2-40B4-BE49-F238E27FC236}">
                <a16:creationId xmlns:a16="http://schemas.microsoft.com/office/drawing/2014/main" id="{ECACA6EE-DCA0-4EA2-AD78-6D396262A27E}"/>
              </a:ext>
            </a:extLst>
          </p:cNvPr>
          <p:cNvSpPr/>
          <p:nvPr/>
        </p:nvSpPr>
        <p:spPr>
          <a:xfrm>
            <a:off x="3086237" y="4252420"/>
            <a:ext cx="5962649" cy="986198"/>
          </a:xfrm>
          <a:prstGeom prst="rect">
            <a:avLst/>
          </a:prstGeom>
          <a:no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ESCWA coordinates RICCAR within the framework of its</a:t>
            </a:r>
          </a:p>
          <a:p>
            <a:pPr algn="ctr">
              <a:spcBef>
                <a:spcPts val="600"/>
              </a:spcBef>
            </a:pPr>
            <a:r>
              <a:rPr lang="en-GB" b="1" dirty="0">
                <a:solidFill>
                  <a:srgbClr val="0070C0"/>
                </a:solidFill>
              </a:rPr>
              <a:t>Arab Centre for Climate Change Policies (ACCCP)</a:t>
            </a:r>
          </a:p>
        </p:txBody>
      </p:sp>
      <p:pic>
        <p:nvPicPr>
          <p:cNvPr id="14" name="Picture 13">
            <a:extLst>
              <a:ext uri="{FF2B5EF4-FFF2-40B4-BE49-F238E27FC236}">
                <a16:creationId xmlns:a16="http://schemas.microsoft.com/office/drawing/2014/main" id="{DBBC6D34-78D3-4347-9940-5DF8C4969AE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64919" y="1328464"/>
            <a:ext cx="2947649" cy="2806726"/>
          </a:xfrm>
          <a:prstGeom prst="rect">
            <a:avLst/>
          </a:prstGeom>
        </p:spPr>
      </p:pic>
      <p:pic>
        <p:nvPicPr>
          <p:cNvPr id="2050" name="Picture 2">
            <a:extLst>
              <a:ext uri="{FF2B5EF4-FFF2-40B4-BE49-F238E27FC236}">
                <a16:creationId xmlns:a16="http://schemas.microsoft.com/office/drawing/2014/main" id="{857D1D98-523E-4D8A-BAC5-12D5F8A624C2}"/>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120066" y="5381997"/>
            <a:ext cx="805236" cy="82523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82DBA20D-55EA-484C-993D-BC7D9CB8A10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989366" y="5381997"/>
            <a:ext cx="744858" cy="825235"/>
          </a:xfrm>
          <a:prstGeom prst="rect">
            <a:avLst/>
          </a:prstGeom>
        </p:spPr>
      </p:pic>
      <p:pic>
        <p:nvPicPr>
          <p:cNvPr id="2052" name="Picture 4">
            <a:extLst>
              <a:ext uri="{FF2B5EF4-FFF2-40B4-BE49-F238E27FC236}">
                <a16:creationId xmlns:a16="http://schemas.microsoft.com/office/drawing/2014/main" id="{F9B19A84-F57C-493C-BCD7-A24D9BCFA970}"/>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776067" y="5381996"/>
            <a:ext cx="822525" cy="8288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F791C206-6CE9-4456-9358-948DF65E7719}"/>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657850" y="5377882"/>
            <a:ext cx="813956" cy="82889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8C17029E-D858-41BE-BB76-28B67FC57244}"/>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516970" y="5377881"/>
            <a:ext cx="822525" cy="82889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F46CD4FA-2088-484F-8EEE-513F75623C53}"/>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7383501" y="5377880"/>
            <a:ext cx="819029" cy="83005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9D329FC4-3DE2-4CE1-9BCA-EE0CEBAE5C49}"/>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8240731" y="5381996"/>
            <a:ext cx="819029" cy="822996"/>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2FA064AD-9BE7-4AC0-ABE1-5AF90EB84649}"/>
              </a:ext>
            </a:extLst>
          </p:cNvPr>
          <p:cNvSpPr/>
          <p:nvPr/>
        </p:nvSpPr>
        <p:spPr>
          <a:xfrm>
            <a:off x="3105151" y="6318596"/>
            <a:ext cx="5962649" cy="318367"/>
          </a:xfrm>
          <a:prstGeom prst="rect">
            <a:avLst/>
          </a:prstGeom>
          <a:no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Support also provided to Arab Climate Outlook Forum</a:t>
            </a:r>
            <a:endParaRPr lang="en-GB" b="1" dirty="0">
              <a:solidFill>
                <a:schemeClr val="accent5">
                  <a:lumMod val="50000"/>
                </a:schemeClr>
              </a:solidFill>
            </a:endParaRPr>
          </a:p>
        </p:txBody>
      </p:sp>
      <p:pic>
        <p:nvPicPr>
          <p:cNvPr id="16" name="Picture 15">
            <a:extLst>
              <a:ext uri="{FF2B5EF4-FFF2-40B4-BE49-F238E27FC236}">
                <a16:creationId xmlns:a16="http://schemas.microsoft.com/office/drawing/2014/main" id="{5E6F185C-76E1-4D43-9163-58921E4100BA}"/>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516971" y="121792"/>
            <a:ext cx="2627030" cy="987466"/>
          </a:xfrm>
          <a:prstGeom prst="rect">
            <a:avLst/>
          </a:prstGeom>
        </p:spPr>
      </p:pic>
    </p:spTree>
    <p:extLst>
      <p:ext uri="{BB962C8B-B14F-4D97-AF65-F5344CB8AC3E}">
        <p14:creationId xmlns:p14="http://schemas.microsoft.com/office/powerpoint/2010/main" val="3407365611"/>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childTnLst>
                          </p:cTn>
                        </p:par>
                        <p:par>
                          <p:cTn id="15" fill="hold">
                            <p:stCondLst>
                              <p:cond delay="1000"/>
                            </p:stCondLst>
                            <p:childTnLst>
                              <p:par>
                                <p:cTn id="16" presetID="1" presetClass="entr" presetSubtype="0" fill="hold" nodeType="afterEffect">
                                  <p:stCondLst>
                                    <p:cond delay="250"/>
                                  </p:stCondLst>
                                  <p:childTnLst>
                                    <p:set>
                                      <p:cBhvr>
                                        <p:cTn id="17" dur="1" fill="hold">
                                          <p:stCondLst>
                                            <p:cond delay="0"/>
                                          </p:stCondLst>
                                        </p:cTn>
                                        <p:tgtEl>
                                          <p:spTgt spid="2050"/>
                                        </p:tgtEl>
                                        <p:attrNameLst>
                                          <p:attrName>style.visibility</p:attrName>
                                        </p:attrNameLst>
                                      </p:cBhvr>
                                      <p:to>
                                        <p:strVal val="visible"/>
                                      </p:to>
                                    </p:set>
                                  </p:childTnLst>
                                </p:cTn>
                              </p:par>
                            </p:childTnLst>
                          </p:cTn>
                        </p:par>
                        <p:par>
                          <p:cTn id="18" fill="hold">
                            <p:stCondLst>
                              <p:cond delay="1250"/>
                            </p:stCondLst>
                            <p:childTnLst>
                              <p:par>
                                <p:cTn id="19" presetID="1" presetClass="entr" presetSubtype="0" fill="hold" nodeType="afterEffect">
                                  <p:stCondLst>
                                    <p:cond delay="250"/>
                                  </p:stCondLst>
                                  <p:childTnLst>
                                    <p:set>
                                      <p:cBhvr>
                                        <p:cTn id="20" dur="1" fill="hold">
                                          <p:stCondLst>
                                            <p:cond delay="0"/>
                                          </p:stCondLst>
                                        </p:cTn>
                                        <p:tgtEl>
                                          <p:spTgt spid="15"/>
                                        </p:tgtEl>
                                        <p:attrNameLst>
                                          <p:attrName>style.visibility</p:attrName>
                                        </p:attrNameLst>
                                      </p:cBhvr>
                                      <p:to>
                                        <p:strVal val="visible"/>
                                      </p:to>
                                    </p:set>
                                  </p:childTnLst>
                                </p:cTn>
                              </p:par>
                            </p:childTnLst>
                          </p:cTn>
                        </p:par>
                        <p:par>
                          <p:cTn id="21" fill="hold">
                            <p:stCondLst>
                              <p:cond delay="1500"/>
                            </p:stCondLst>
                            <p:childTnLst>
                              <p:par>
                                <p:cTn id="22" presetID="1" presetClass="entr" presetSubtype="0" fill="hold" nodeType="afterEffect">
                                  <p:stCondLst>
                                    <p:cond delay="250"/>
                                  </p:stCondLst>
                                  <p:childTnLst>
                                    <p:set>
                                      <p:cBhvr>
                                        <p:cTn id="23" dur="1" fill="hold">
                                          <p:stCondLst>
                                            <p:cond delay="0"/>
                                          </p:stCondLst>
                                        </p:cTn>
                                        <p:tgtEl>
                                          <p:spTgt spid="2052"/>
                                        </p:tgtEl>
                                        <p:attrNameLst>
                                          <p:attrName>style.visibility</p:attrName>
                                        </p:attrNameLst>
                                      </p:cBhvr>
                                      <p:to>
                                        <p:strVal val="visible"/>
                                      </p:to>
                                    </p:set>
                                  </p:childTnLst>
                                </p:cTn>
                              </p:par>
                            </p:childTnLst>
                          </p:cTn>
                        </p:par>
                        <p:par>
                          <p:cTn id="24" fill="hold">
                            <p:stCondLst>
                              <p:cond delay="1750"/>
                            </p:stCondLst>
                            <p:childTnLst>
                              <p:par>
                                <p:cTn id="25" presetID="1" presetClass="entr" presetSubtype="0" fill="hold" nodeType="afterEffect">
                                  <p:stCondLst>
                                    <p:cond delay="250"/>
                                  </p:stCondLst>
                                  <p:childTnLst>
                                    <p:set>
                                      <p:cBhvr>
                                        <p:cTn id="26" dur="1" fill="hold">
                                          <p:stCondLst>
                                            <p:cond delay="0"/>
                                          </p:stCondLst>
                                        </p:cTn>
                                        <p:tgtEl>
                                          <p:spTgt spid="2054"/>
                                        </p:tgtEl>
                                        <p:attrNameLst>
                                          <p:attrName>style.visibility</p:attrName>
                                        </p:attrNameLst>
                                      </p:cBhvr>
                                      <p:to>
                                        <p:strVal val="visible"/>
                                      </p:to>
                                    </p:set>
                                  </p:childTnLst>
                                </p:cTn>
                              </p:par>
                            </p:childTnLst>
                          </p:cTn>
                        </p:par>
                        <p:par>
                          <p:cTn id="27" fill="hold">
                            <p:stCondLst>
                              <p:cond delay="2000"/>
                            </p:stCondLst>
                            <p:childTnLst>
                              <p:par>
                                <p:cTn id="28" presetID="1" presetClass="entr" presetSubtype="0" fill="hold" nodeType="afterEffect">
                                  <p:stCondLst>
                                    <p:cond delay="250"/>
                                  </p:stCondLst>
                                  <p:childTnLst>
                                    <p:set>
                                      <p:cBhvr>
                                        <p:cTn id="29" dur="1" fill="hold">
                                          <p:stCondLst>
                                            <p:cond delay="0"/>
                                          </p:stCondLst>
                                        </p:cTn>
                                        <p:tgtEl>
                                          <p:spTgt spid="2056"/>
                                        </p:tgtEl>
                                        <p:attrNameLst>
                                          <p:attrName>style.visibility</p:attrName>
                                        </p:attrNameLst>
                                      </p:cBhvr>
                                      <p:to>
                                        <p:strVal val="visible"/>
                                      </p:to>
                                    </p:set>
                                  </p:childTnLst>
                                </p:cTn>
                              </p:par>
                            </p:childTnLst>
                          </p:cTn>
                        </p:par>
                        <p:par>
                          <p:cTn id="30" fill="hold">
                            <p:stCondLst>
                              <p:cond delay="2250"/>
                            </p:stCondLst>
                            <p:childTnLst>
                              <p:par>
                                <p:cTn id="31" presetID="1" presetClass="entr" presetSubtype="0" fill="hold" nodeType="afterEffect">
                                  <p:stCondLst>
                                    <p:cond delay="250"/>
                                  </p:stCondLst>
                                  <p:childTnLst>
                                    <p:set>
                                      <p:cBhvr>
                                        <p:cTn id="32" dur="1" fill="hold">
                                          <p:stCondLst>
                                            <p:cond delay="0"/>
                                          </p:stCondLst>
                                        </p:cTn>
                                        <p:tgtEl>
                                          <p:spTgt spid="2058"/>
                                        </p:tgtEl>
                                        <p:attrNameLst>
                                          <p:attrName>style.visibility</p:attrName>
                                        </p:attrNameLst>
                                      </p:cBhvr>
                                      <p:to>
                                        <p:strVal val="visible"/>
                                      </p:to>
                                    </p:set>
                                  </p:childTnLst>
                                </p:cTn>
                              </p:par>
                            </p:childTnLst>
                          </p:cTn>
                        </p:par>
                        <p:par>
                          <p:cTn id="33" fill="hold">
                            <p:stCondLst>
                              <p:cond delay="2500"/>
                            </p:stCondLst>
                            <p:childTnLst>
                              <p:par>
                                <p:cTn id="34" presetID="1" presetClass="entr" presetSubtype="0" fill="hold" nodeType="afterEffect">
                                  <p:stCondLst>
                                    <p:cond delay="250"/>
                                  </p:stCondLst>
                                  <p:childTnLst>
                                    <p:set>
                                      <p:cBhvr>
                                        <p:cTn id="35" dur="1" fill="hold">
                                          <p:stCondLst>
                                            <p:cond delay="0"/>
                                          </p:stCondLst>
                                        </p:cTn>
                                        <p:tgtEl>
                                          <p:spTgt spid="2060"/>
                                        </p:tgtEl>
                                        <p:attrNameLst>
                                          <p:attrName>style.visibility</p:attrName>
                                        </p:attrNameLst>
                                      </p:cBhvr>
                                      <p:to>
                                        <p:strVal val="visible"/>
                                      </p:to>
                                    </p:set>
                                  </p:childTnLst>
                                </p:cTn>
                              </p:par>
                            </p:childTnLst>
                          </p:cTn>
                        </p:par>
                        <p:par>
                          <p:cTn id="36" fill="hold">
                            <p:stCondLst>
                              <p:cond delay="2750"/>
                            </p:stCondLst>
                            <p:childTnLst>
                              <p:par>
                                <p:cTn id="37" presetID="2" presetClass="entr" presetSubtype="4" fill="hold" grpId="0" nodeType="afterEffect">
                                  <p:stCondLst>
                                    <p:cond delay="25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08383" y="266852"/>
            <a:ext cx="8289897" cy="522316"/>
          </a:xfrm>
          <a:prstGeom prst="rect">
            <a:avLst/>
          </a:prstGeom>
        </p:spPr>
        <p:txBody>
          <a:bodyP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500" b="1" dirty="0">
                <a:solidFill>
                  <a:schemeClr val="bg1"/>
                </a:solidFill>
                <a:latin typeface="+mj-lt"/>
                <a:ea typeface="+mj-ea"/>
                <a:cs typeface="+mj-cs"/>
              </a:rPr>
              <a:t>Framing YOUR Assessment</a:t>
            </a:r>
            <a:endParaRPr kumimoji="0" lang="en-CA" sz="3500" b="1" i="0" u="none" strike="noStrike" kern="1200" cap="none" spc="0" normalizeH="0" baseline="0" noProof="0" dirty="0">
              <a:ln>
                <a:noFill/>
              </a:ln>
              <a:solidFill>
                <a:schemeClr val="bg1"/>
              </a:solidFill>
              <a:effectLst/>
              <a:uLnTx/>
              <a:uFillTx/>
              <a:latin typeface="+mj-lt"/>
              <a:ea typeface="+mj-ea"/>
              <a:cs typeface="+mj-cs"/>
            </a:endParaRPr>
          </a:p>
        </p:txBody>
      </p:sp>
      <p:sp>
        <p:nvSpPr>
          <p:cNvPr id="6" name="Date Placeholder 1">
            <a:extLst>
              <a:ext uri="{FF2B5EF4-FFF2-40B4-BE49-F238E27FC236}">
                <a16:creationId xmlns:a16="http://schemas.microsoft.com/office/drawing/2014/main" id="{D30711BD-B805-48EE-9B60-8C8F23905037}"/>
              </a:ext>
            </a:extLst>
          </p:cNvPr>
          <p:cNvSpPr txBox="1">
            <a:spLocks/>
          </p:cNvSpPr>
          <p:nvPr/>
        </p:nvSpPr>
        <p:spPr bwMode="auto">
          <a:xfrm>
            <a:off x="169839" y="1139190"/>
            <a:ext cx="8928441" cy="571881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400"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0" i="1" u="none" strike="noStrike" kern="1200" cap="none" spc="0" normalizeH="0" baseline="0" noProof="0" dirty="0">
                <a:ln>
                  <a:noFill/>
                </a:ln>
                <a:solidFill>
                  <a:srgbClr val="0070C0"/>
                </a:solidFill>
                <a:effectLst/>
                <a:uLnTx/>
                <a:uFillTx/>
              </a:rPr>
              <a:t>When drawing upon a Regional Climate Modelling, Hydrological Modelling or Vulnerability Assessments, consider: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endParaRPr>
          </a:p>
          <a:p>
            <a:pPr marL="463550" marR="0" lvl="0" indent="-463550" algn="l" defTabSz="914400" rtl="0" eaLnBrk="1" fontAlgn="base" latinLnBrk="0" hangingPunct="1">
              <a:lnSpc>
                <a:spcPct val="100000"/>
              </a:lnSpc>
              <a:spcBef>
                <a:spcPct val="0"/>
              </a:spcBef>
              <a:spcAft>
                <a:spcPts val="1500"/>
              </a:spcAft>
              <a:buClrTx/>
              <a:buSzTx/>
              <a:buFont typeface="+mj-lt"/>
              <a:buAutoNum type="arabicParenR"/>
              <a:tabLst/>
              <a:defRPr/>
            </a:pPr>
            <a:r>
              <a:rPr lang="en-GB" sz="2100" dirty="0">
                <a:solidFill>
                  <a:srgbClr val="000000"/>
                </a:solidFill>
              </a:rPr>
              <a:t>D</a:t>
            </a:r>
            <a:r>
              <a:rPr kumimoji="0" lang="en-GB" sz="2100" b="0" i="0" u="none" strike="noStrike" kern="1200" cap="none" spc="0" normalizeH="0" baseline="0" noProof="0" dirty="0">
                <a:ln>
                  <a:noFill/>
                </a:ln>
                <a:solidFill>
                  <a:srgbClr val="000000"/>
                </a:solidFill>
                <a:effectLst/>
                <a:uLnTx/>
                <a:uFillTx/>
              </a:rPr>
              <a:t>o</a:t>
            </a:r>
            <a:r>
              <a:rPr kumimoji="0" lang="en-GB" sz="2100" b="0" i="0" u="none" strike="noStrike" kern="1200" cap="none" spc="0" normalizeH="0" noProof="0" dirty="0">
                <a:ln>
                  <a:noFill/>
                </a:ln>
                <a:solidFill>
                  <a:srgbClr val="000000"/>
                </a:solidFill>
                <a:effectLst/>
                <a:uLnTx/>
                <a:uFillTx/>
              </a:rPr>
              <a:t> you need projected </a:t>
            </a:r>
            <a:r>
              <a:rPr lang="en-GB" sz="2100" b="1" noProof="0" dirty="0" err="1">
                <a:solidFill>
                  <a:srgbClr val="0070C0"/>
                </a:solidFill>
              </a:rPr>
              <a:t>Ou</a:t>
            </a:r>
            <a:r>
              <a:rPr lang="en-GB" sz="2100" b="1" dirty="0" err="1">
                <a:solidFill>
                  <a:srgbClr val="0070C0"/>
                </a:solidFill>
              </a:rPr>
              <a:t>tputs</a:t>
            </a:r>
            <a:r>
              <a:rPr lang="en-GB" sz="2100" b="1" dirty="0">
                <a:solidFill>
                  <a:srgbClr val="0070C0"/>
                </a:solidFill>
              </a:rPr>
              <a:t> or Inputs </a:t>
            </a:r>
            <a:r>
              <a:rPr lang="en-GB" sz="2100" dirty="0">
                <a:solidFill>
                  <a:srgbClr val="000000"/>
                </a:solidFill>
              </a:rPr>
              <a:t>for use in </a:t>
            </a:r>
            <a:r>
              <a:rPr kumimoji="0" lang="en-GB" sz="2100" b="0" i="0" u="none" strike="noStrike" kern="1200" cap="none" spc="0" normalizeH="0" noProof="0" dirty="0">
                <a:ln>
                  <a:noFill/>
                </a:ln>
                <a:solidFill>
                  <a:srgbClr val="000000"/>
                </a:solidFill>
                <a:effectLst/>
                <a:uLnTx/>
                <a:uFillTx/>
              </a:rPr>
              <a:t>other models?</a:t>
            </a:r>
            <a:endParaRPr kumimoji="0" lang="en-GB" sz="2100" b="0" i="0" u="none" strike="noStrike" kern="1200" cap="none" spc="0" normalizeH="0" baseline="0" noProof="0" dirty="0">
              <a:ln>
                <a:noFill/>
              </a:ln>
              <a:solidFill>
                <a:srgbClr val="000000"/>
              </a:solidFill>
              <a:effectLst/>
              <a:uLnTx/>
              <a:uFillTx/>
            </a:endParaRPr>
          </a:p>
          <a:p>
            <a:pPr marL="463550" marR="0" lvl="0" indent="-463550" algn="l" defTabSz="914400" rtl="0" eaLnBrk="1" fontAlgn="base" latinLnBrk="0" hangingPunct="1">
              <a:lnSpc>
                <a:spcPct val="100000"/>
              </a:lnSpc>
              <a:spcBef>
                <a:spcPct val="0"/>
              </a:spcBef>
              <a:spcAft>
                <a:spcPts val="1500"/>
              </a:spcAft>
              <a:buClrTx/>
              <a:buSzTx/>
              <a:buFont typeface="+mj-lt"/>
              <a:buAutoNum type="arabicParenR"/>
              <a:tabLst/>
              <a:defRPr/>
            </a:pPr>
            <a:r>
              <a:rPr kumimoji="0" lang="en-GB" sz="2100" b="0" i="0" u="none" strike="noStrike" kern="1200" cap="none" spc="0" normalizeH="0" baseline="0" noProof="0" dirty="0">
                <a:ln>
                  <a:noFill/>
                </a:ln>
                <a:solidFill>
                  <a:srgbClr val="000000"/>
                </a:solidFill>
                <a:effectLst/>
                <a:uLnTx/>
                <a:uFillTx/>
              </a:rPr>
              <a:t>What </a:t>
            </a:r>
            <a:r>
              <a:rPr lang="en-GB" sz="2100" b="1" noProof="0" dirty="0">
                <a:solidFill>
                  <a:srgbClr val="0070C0"/>
                </a:solidFill>
              </a:rPr>
              <a:t>S</a:t>
            </a:r>
            <a:r>
              <a:rPr lang="en-GB" sz="2100" b="1" dirty="0" err="1">
                <a:solidFill>
                  <a:srgbClr val="0070C0"/>
                </a:solidFill>
              </a:rPr>
              <a:t>cale</a:t>
            </a:r>
            <a:r>
              <a:rPr lang="en-GB" sz="2100" b="1" dirty="0">
                <a:solidFill>
                  <a:srgbClr val="0070C0"/>
                </a:solidFill>
              </a:rPr>
              <a:t> of Analysis</a:t>
            </a:r>
            <a:r>
              <a:rPr kumimoji="0" lang="en-GB" sz="2100" b="0" i="0" u="none" strike="noStrike" kern="1200" cap="none" spc="0" normalizeH="0" noProof="0" dirty="0">
                <a:ln>
                  <a:noFill/>
                </a:ln>
                <a:solidFill>
                  <a:srgbClr val="000000"/>
                </a:solidFill>
                <a:effectLst/>
                <a:uLnTx/>
                <a:uFillTx/>
              </a:rPr>
              <a:t> is relevant for your needs?</a:t>
            </a:r>
            <a:endParaRPr kumimoji="0" lang="en-GB" sz="2100" b="0" i="0" u="none" strike="noStrike" kern="1200" cap="none" spc="0" normalizeH="0" baseline="0" noProof="0" dirty="0">
              <a:ln>
                <a:noFill/>
              </a:ln>
              <a:solidFill>
                <a:srgbClr val="000000"/>
              </a:solidFill>
              <a:effectLst/>
              <a:uLnTx/>
              <a:uFillTx/>
            </a:endParaRPr>
          </a:p>
          <a:p>
            <a:pPr marL="463550" marR="0" lvl="0" indent="-463550" algn="l" defTabSz="914400" rtl="0" eaLnBrk="1" fontAlgn="base" latinLnBrk="0" hangingPunct="1">
              <a:lnSpc>
                <a:spcPct val="100000"/>
              </a:lnSpc>
              <a:spcBef>
                <a:spcPct val="0"/>
              </a:spcBef>
              <a:spcAft>
                <a:spcPts val="1500"/>
              </a:spcAft>
              <a:buClrTx/>
              <a:buSzTx/>
              <a:buFont typeface="+mj-lt"/>
              <a:buAutoNum type="arabicParenR"/>
              <a:tabLst/>
              <a:defRPr/>
            </a:pPr>
            <a:r>
              <a:rPr kumimoji="0" lang="en-GB" sz="2100" b="0" i="0" u="none" strike="noStrike" kern="1200" cap="none" spc="0" normalizeH="0" baseline="0" noProof="0" dirty="0">
                <a:ln>
                  <a:noFill/>
                </a:ln>
                <a:solidFill>
                  <a:srgbClr val="000000"/>
                </a:solidFill>
                <a:effectLst/>
                <a:uLnTx/>
                <a:uFillTx/>
              </a:rPr>
              <a:t>Which </a:t>
            </a:r>
            <a:r>
              <a:rPr kumimoji="0" lang="en-GB" sz="2100" b="1" i="0" u="none" strike="noStrike" kern="1200" cap="none" spc="0" normalizeH="0" baseline="0" noProof="0" dirty="0">
                <a:ln>
                  <a:noFill/>
                </a:ln>
                <a:solidFill>
                  <a:srgbClr val="0070C0"/>
                </a:solidFill>
                <a:effectLst/>
                <a:uLnTx/>
                <a:uFillTx/>
              </a:rPr>
              <a:t>Essential Climate Variables </a:t>
            </a:r>
            <a:r>
              <a:rPr kumimoji="0" lang="en-GB" sz="2100" b="0" i="0" u="none" strike="noStrike" kern="1200" cap="none" spc="0" normalizeH="0" baseline="0" noProof="0" dirty="0">
                <a:ln>
                  <a:noFill/>
                </a:ln>
                <a:solidFill>
                  <a:srgbClr val="000000"/>
                </a:solidFill>
                <a:effectLst/>
                <a:uLnTx/>
                <a:uFillTx/>
              </a:rPr>
              <a:t>can inform your analysis?</a:t>
            </a:r>
          </a:p>
          <a:p>
            <a:pPr marL="463550" marR="0" lvl="0" indent="-463550" algn="l" defTabSz="914400" rtl="0" eaLnBrk="1" fontAlgn="base" latinLnBrk="0" hangingPunct="1">
              <a:lnSpc>
                <a:spcPct val="100000"/>
              </a:lnSpc>
              <a:spcBef>
                <a:spcPct val="0"/>
              </a:spcBef>
              <a:spcAft>
                <a:spcPts val="1500"/>
              </a:spcAft>
              <a:buClrTx/>
              <a:buSzTx/>
              <a:buFont typeface="+mj-lt"/>
              <a:buAutoNum type="arabicParenR"/>
              <a:tabLst/>
              <a:defRPr/>
            </a:pPr>
            <a:r>
              <a:rPr lang="en-GB" sz="2100" dirty="0">
                <a:solidFill>
                  <a:srgbClr val="000000"/>
                </a:solidFill>
              </a:rPr>
              <a:t>Which </a:t>
            </a:r>
            <a:r>
              <a:rPr lang="en-GB" sz="2100" b="1" dirty="0">
                <a:solidFill>
                  <a:srgbClr val="0070C0"/>
                </a:solidFill>
              </a:rPr>
              <a:t>Extreme Climate Indices </a:t>
            </a:r>
            <a:r>
              <a:rPr lang="en-GB" sz="2100" dirty="0">
                <a:solidFill>
                  <a:srgbClr val="000000"/>
                </a:solidFill>
              </a:rPr>
              <a:t>could strengthen your analysis?</a:t>
            </a:r>
            <a:endParaRPr kumimoji="0" lang="en-GB" sz="2100" b="0" i="0" u="none" strike="noStrike" kern="1200" cap="none" spc="0" normalizeH="0" baseline="0" noProof="0" dirty="0">
              <a:ln>
                <a:noFill/>
              </a:ln>
              <a:solidFill>
                <a:srgbClr val="000000"/>
              </a:solidFill>
              <a:effectLst/>
              <a:uLnTx/>
              <a:uFillTx/>
            </a:endParaRPr>
          </a:p>
          <a:p>
            <a:pPr marL="463550" marR="0" lvl="0" indent="-463550" algn="l" defTabSz="914400" rtl="0" eaLnBrk="1" fontAlgn="base" latinLnBrk="0" hangingPunct="1">
              <a:lnSpc>
                <a:spcPct val="100000"/>
              </a:lnSpc>
              <a:spcBef>
                <a:spcPct val="0"/>
              </a:spcBef>
              <a:spcAft>
                <a:spcPts val="1500"/>
              </a:spcAft>
              <a:buClrTx/>
              <a:buSzTx/>
              <a:buFont typeface="+mj-lt"/>
              <a:buAutoNum type="arabicParenR"/>
              <a:tabLst/>
              <a:defRPr/>
            </a:pPr>
            <a:r>
              <a:rPr lang="en-GB" sz="2100" dirty="0">
                <a:solidFill>
                  <a:srgbClr val="000000"/>
                </a:solidFill>
              </a:rPr>
              <a:t>What</a:t>
            </a:r>
            <a:r>
              <a:rPr lang="en-GB" sz="2100" b="1" dirty="0">
                <a:solidFill>
                  <a:srgbClr val="0070C0"/>
                </a:solidFill>
              </a:rPr>
              <a:t> </a:t>
            </a:r>
            <a:r>
              <a:rPr kumimoji="0" lang="en-GB" sz="2100" b="1" i="0" u="none" strike="noStrike" kern="1200" cap="none" spc="0" normalizeH="0" baseline="0" noProof="0" dirty="0">
                <a:ln>
                  <a:noFill/>
                </a:ln>
                <a:solidFill>
                  <a:srgbClr val="0070C0"/>
                </a:solidFill>
                <a:effectLst/>
                <a:uLnTx/>
                <a:uFillTx/>
              </a:rPr>
              <a:t>Domain</a:t>
            </a:r>
            <a:r>
              <a:rPr kumimoji="0" lang="en-GB" sz="2100" b="1" i="0" u="none" strike="noStrike" kern="1200" cap="none" spc="0" normalizeH="0" baseline="0" noProof="0" dirty="0">
                <a:ln>
                  <a:noFill/>
                </a:ln>
                <a:solidFill>
                  <a:srgbClr val="000000"/>
                </a:solidFill>
                <a:effectLst/>
                <a:uLnTx/>
                <a:uFillTx/>
              </a:rPr>
              <a:t> </a:t>
            </a:r>
            <a:r>
              <a:rPr kumimoji="0" lang="en-GB" sz="2100" b="0" i="0" u="none" strike="noStrike" kern="1200" cap="none" spc="0" normalizeH="0" baseline="0" noProof="0" dirty="0">
                <a:ln>
                  <a:noFill/>
                </a:ln>
                <a:solidFill>
                  <a:srgbClr val="000000"/>
                </a:solidFill>
                <a:effectLst/>
                <a:uLnTx/>
                <a:uFillTx/>
              </a:rPr>
              <a:t>to use or</a:t>
            </a:r>
            <a:r>
              <a:rPr kumimoji="0" lang="en-GB" sz="2100" b="0" i="0" u="none" strike="noStrike" kern="1200" cap="none" spc="0" normalizeH="0" noProof="0" dirty="0">
                <a:ln>
                  <a:noFill/>
                </a:ln>
                <a:solidFill>
                  <a:srgbClr val="000000"/>
                </a:solidFill>
                <a:effectLst/>
                <a:uLnTx/>
                <a:uFillTx/>
              </a:rPr>
              <a:t> draw upon for regional climate modelling?</a:t>
            </a:r>
            <a:endParaRPr kumimoji="0" lang="en-GB" sz="2100" b="0" i="0" u="none" strike="noStrike" kern="1200" cap="none" spc="0" normalizeH="0" baseline="0" noProof="0" dirty="0">
              <a:ln>
                <a:noFill/>
              </a:ln>
              <a:solidFill>
                <a:srgbClr val="000000"/>
              </a:solidFill>
              <a:effectLst/>
              <a:uLnTx/>
              <a:uFillTx/>
            </a:endParaRPr>
          </a:p>
          <a:p>
            <a:pPr marL="463550" marR="0" lvl="0" indent="-463550" algn="l" defTabSz="914400" rtl="0" eaLnBrk="1" fontAlgn="base" latinLnBrk="0" hangingPunct="1">
              <a:lnSpc>
                <a:spcPct val="100000"/>
              </a:lnSpc>
              <a:spcBef>
                <a:spcPct val="0"/>
              </a:spcBef>
              <a:spcAft>
                <a:spcPts val="1500"/>
              </a:spcAft>
              <a:buClrTx/>
              <a:buSzTx/>
              <a:buFont typeface="+mj-lt"/>
              <a:buAutoNum type="arabicParenR"/>
              <a:tabLst/>
              <a:defRPr/>
            </a:pPr>
            <a:r>
              <a:rPr lang="en-GB" sz="2100" dirty="0">
                <a:solidFill>
                  <a:srgbClr val="000000"/>
                </a:solidFill>
              </a:rPr>
              <a:t>Which climate</a:t>
            </a:r>
            <a:r>
              <a:rPr kumimoji="0" lang="en-GB" sz="2100" b="1" i="0" u="none" strike="noStrike" kern="1200" cap="none" spc="0" normalizeH="0" baseline="0" noProof="0" dirty="0">
                <a:ln>
                  <a:noFill/>
                </a:ln>
                <a:solidFill>
                  <a:srgbClr val="0070C0"/>
                </a:solidFill>
                <a:effectLst/>
                <a:uLnTx/>
                <a:uFillTx/>
              </a:rPr>
              <a:t> Scenario</a:t>
            </a:r>
            <a:r>
              <a:rPr kumimoji="0" lang="en-GB" sz="2100" b="1" i="0" u="none" strike="noStrike" kern="1200" cap="none" spc="0" normalizeH="0" baseline="0" noProof="0" dirty="0">
                <a:ln>
                  <a:noFill/>
                </a:ln>
                <a:solidFill>
                  <a:srgbClr val="000000"/>
                </a:solidFill>
                <a:effectLst/>
                <a:uLnTx/>
                <a:uFillTx/>
              </a:rPr>
              <a:t> </a:t>
            </a:r>
            <a:r>
              <a:rPr kumimoji="0" lang="en-GB" sz="2100" b="0" i="0" u="none" strike="noStrike" kern="1200" cap="none" spc="0" normalizeH="0" baseline="0" noProof="0" dirty="0">
                <a:ln>
                  <a:noFill/>
                </a:ln>
                <a:solidFill>
                  <a:srgbClr val="000000"/>
                </a:solidFill>
                <a:effectLst/>
                <a:uLnTx/>
                <a:uFillTx/>
              </a:rPr>
              <a:t>is relevant to</a:t>
            </a:r>
            <a:r>
              <a:rPr kumimoji="0" lang="en-GB" sz="2100" b="0" i="0" u="none" strike="noStrike" kern="1200" cap="none" spc="0" normalizeH="0" noProof="0" dirty="0">
                <a:ln>
                  <a:noFill/>
                </a:ln>
                <a:solidFill>
                  <a:srgbClr val="000000"/>
                </a:solidFill>
                <a:effectLst/>
                <a:uLnTx/>
                <a:uFillTx/>
              </a:rPr>
              <a:t> your </a:t>
            </a:r>
            <a:r>
              <a:rPr lang="en-GB" sz="2100" noProof="0" dirty="0">
                <a:solidFill>
                  <a:srgbClr val="000000"/>
                </a:solidFill>
              </a:rPr>
              <a:t>purpose?</a:t>
            </a:r>
            <a:endParaRPr kumimoji="0" lang="en-GB" sz="2100" b="0" i="0" u="none" strike="noStrike" kern="1200" cap="none" spc="0" normalizeH="0" baseline="0" noProof="0" dirty="0">
              <a:ln>
                <a:noFill/>
              </a:ln>
              <a:solidFill>
                <a:srgbClr val="000000"/>
              </a:solidFill>
              <a:effectLst/>
              <a:uLnTx/>
              <a:uFillTx/>
            </a:endParaRPr>
          </a:p>
          <a:p>
            <a:pPr marL="463550" marR="0" lvl="0" indent="-463550" algn="l" defTabSz="914400" rtl="0" eaLnBrk="1" fontAlgn="base" latinLnBrk="0" hangingPunct="1">
              <a:lnSpc>
                <a:spcPct val="100000"/>
              </a:lnSpc>
              <a:spcBef>
                <a:spcPct val="0"/>
              </a:spcBef>
              <a:spcAft>
                <a:spcPts val="1500"/>
              </a:spcAft>
              <a:buClrTx/>
              <a:buSzTx/>
              <a:buFont typeface="+mj-lt"/>
              <a:buAutoNum type="arabicParenR"/>
              <a:tabLst/>
              <a:defRPr/>
            </a:pPr>
            <a:r>
              <a:rPr lang="en-GB" sz="2100" dirty="0">
                <a:solidFill>
                  <a:srgbClr val="000000"/>
                </a:solidFill>
              </a:rPr>
              <a:t>When to</a:t>
            </a:r>
            <a:r>
              <a:rPr kumimoji="0" lang="en-GB" sz="2100" b="0" i="0" u="none" strike="noStrike" kern="1200" cap="none" spc="0" normalizeH="0" baseline="0" noProof="0" dirty="0">
                <a:ln>
                  <a:noFill/>
                </a:ln>
                <a:solidFill>
                  <a:srgbClr val="000000"/>
                </a:solidFill>
                <a:effectLst/>
                <a:uLnTx/>
                <a:uFillTx/>
              </a:rPr>
              <a:t> use an </a:t>
            </a:r>
            <a:r>
              <a:rPr lang="en-GB" sz="2100" b="1" dirty="0">
                <a:solidFill>
                  <a:srgbClr val="0070C0"/>
                </a:solidFill>
              </a:rPr>
              <a:t>Ensemble </a:t>
            </a:r>
            <a:r>
              <a:rPr kumimoji="0" lang="en-GB" sz="2100" b="0" i="0" u="none" strike="noStrike" kern="1200" cap="none" spc="0" normalizeH="0" baseline="0" noProof="0" dirty="0">
                <a:ln>
                  <a:noFill/>
                </a:ln>
                <a:solidFill>
                  <a:srgbClr val="000000"/>
                </a:solidFill>
                <a:effectLst/>
                <a:uLnTx/>
                <a:uFillTx/>
              </a:rPr>
              <a:t>of projections for quantifying the range of uncertainty?</a:t>
            </a:r>
          </a:p>
          <a:p>
            <a:pPr marL="463550" marR="0" lvl="0" indent="-463550" algn="l" defTabSz="914400" rtl="0" eaLnBrk="1" fontAlgn="base" latinLnBrk="0" hangingPunct="1">
              <a:lnSpc>
                <a:spcPct val="100000"/>
              </a:lnSpc>
              <a:spcBef>
                <a:spcPct val="0"/>
              </a:spcBef>
              <a:spcAft>
                <a:spcPts val="1200"/>
              </a:spcAft>
              <a:buClrTx/>
              <a:buSzTx/>
              <a:buFont typeface="+mj-lt"/>
              <a:buAutoNum type="arabicParenR"/>
              <a:tabLst/>
              <a:defRPr/>
            </a:pPr>
            <a:r>
              <a:rPr lang="en-US" sz="2100" dirty="0">
                <a:solidFill>
                  <a:srgbClr val="000000"/>
                </a:solidFill>
              </a:rPr>
              <a:t>What</a:t>
            </a:r>
            <a:r>
              <a:rPr kumimoji="0" lang="en-US" sz="2100" b="1" i="0" u="none" strike="noStrike" kern="1200" cap="none" spc="0" normalizeH="0" baseline="0" noProof="0" dirty="0">
                <a:ln>
                  <a:noFill/>
                </a:ln>
                <a:solidFill>
                  <a:srgbClr val="0070C0"/>
                </a:solidFill>
                <a:effectLst/>
                <a:uLnTx/>
                <a:uFillTx/>
              </a:rPr>
              <a:t> Time Period(s) </a:t>
            </a:r>
            <a:r>
              <a:rPr lang="en-US" sz="2100" dirty="0">
                <a:solidFill>
                  <a:srgbClr val="000000"/>
                </a:solidFill>
              </a:rPr>
              <a:t>do you aim to c</a:t>
            </a:r>
            <a:r>
              <a:rPr kumimoji="0" lang="en-US" sz="2100" b="0" i="0" u="none" strike="noStrike" kern="1200" cap="none" spc="0" normalizeH="0" baseline="0" noProof="0" dirty="0">
                <a:ln>
                  <a:noFill/>
                </a:ln>
                <a:solidFill>
                  <a:srgbClr val="000000"/>
                </a:solidFill>
                <a:effectLst/>
                <a:uLnTx/>
                <a:uFillTx/>
              </a:rPr>
              <a:t>over in your analysis?</a:t>
            </a:r>
          </a:p>
        </p:txBody>
      </p:sp>
      <p:sp>
        <p:nvSpPr>
          <p:cNvPr id="2" name="Rectangle 1">
            <a:extLst>
              <a:ext uri="{FF2B5EF4-FFF2-40B4-BE49-F238E27FC236}">
                <a16:creationId xmlns:a16="http://schemas.microsoft.com/office/drawing/2014/main" id="{A083D542-058E-4D6B-B476-B6F5D08A2631}"/>
              </a:ext>
            </a:extLst>
          </p:cNvPr>
          <p:cNvSpPr/>
          <p:nvPr/>
        </p:nvSpPr>
        <p:spPr>
          <a:xfrm>
            <a:off x="169839" y="6391093"/>
            <a:ext cx="9098280" cy="400110"/>
          </a:xfrm>
          <a:prstGeom prst="rect">
            <a:avLst/>
          </a:prstGeom>
        </p:spPr>
        <p:txBody>
          <a:bodyPr wrap="square">
            <a:spAutoFit/>
          </a:bodyPr>
          <a:lstStyle/>
          <a:p>
            <a:pPr defTabSz="914400">
              <a:spcBef>
                <a:spcPts val="600"/>
              </a:spcBef>
              <a:defRPr/>
            </a:pPr>
            <a:r>
              <a:rPr lang="en-US" sz="2000" i="1" dirty="0">
                <a:solidFill>
                  <a:schemeClr val="accent2">
                    <a:lumMod val="75000"/>
                  </a:schemeClr>
                </a:solidFill>
              </a:rPr>
              <a:t>We look forward to helping you to pursue your own climate change analysis!</a:t>
            </a:r>
            <a:endParaRPr lang="en-GB" sz="2000" dirty="0">
              <a:solidFill>
                <a:schemeClr val="accent2">
                  <a:lumMod val="75000"/>
                </a:schemeClr>
              </a:solidFill>
              <a:latin typeface="Arial" charset="0"/>
              <a:cs typeface="Arial" charset="0"/>
            </a:endParaRPr>
          </a:p>
        </p:txBody>
      </p:sp>
    </p:spTree>
    <p:extLst>
      <p:ext uri="{BB962C8B-B14F-4D97-AF65-F5344CB8AC3E}">
        <p14:creationId xmlns:p14="http://schemas.microsoft.com/office/powerpoint/2010/main" val="3683520578"/>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9DA5D-65FB-4A57-BD15-D33BEF8710E8}"/>
              </a:ext>
            </a:extLst>
          </p:cNvPr>
          <p:cNvSpPr>
            <a:spLocks noGrp="1"/>
          </p:cNvSpPr>
          <p:nvPr>
            <p:ph type="title"/>
          </p:nvPr>
        </p:nvSpPr>
        <p:spPr>
          <a:xfrm>
            <a:off x="2171700" y="469049"/>
            <a:ext cx="5010150" cy="1283551"/>
          </a:xfrm>
        </p:spPr>
        <p:txBody>
          <a:bodyPr anchor="t" anchorCtr="0">
            <a:noAutofit/>
          </a:bodyPr>
          <a:lstStyle/>
          <a:p>
            <a:pPr algn="ctr"/>
            <a:r>
              <a:rPr lang="en-US" sz="5400" b="1" dirty="0">
                <a:latin typeface="+mn-lt"/>
                <a:cs typeface="Arial" pitchFamily="34" charset="0"/>
              </a:rPr>
              <a:t>Thank You</a:t>
            </a:r>
            <a:br>
              <a:rPr lang="en-US" sz="4800" b="1" dirty="0">
                <a:latin typeface="+mn-lt"/>
                <a:cs typeface="Arial" pitchFamily="34" charset="0"/>
              </a:rPr>
            </a:br>
            <a:br>
              <a:rPr lang="en-US" sz="3200" b="1" dirty="0">
                <a:latin typeface="Arial" pitchFamily="34" charset="0"/>
                <a:cs typeface="Arial" pitchFamily="34" charset="0"/>
              </a:rPr>
            </a:br>
            <a:r>
              <a:rPr lang="en-US" sz="3200" b="1" dirty="0">
                <a:latin typeface="Arial" pitchFamily="34" charset="0"/>
                <a:cs typeface="Arial" pitchFamily="34" charset="0"/>
              </a:rPr>
              <a:t>		</a:t>
            </a:r>
            <a:br>
              <a:rPr lang="en-US" sz="3200" b="1" dirty="0">
                <a:latin typeface="Arial" pitchFamily="34" charset="0"/>
                <a:cs typeface="Arial" pitchFamily="34" charset="0"/>
              </a:rPr>
            </a:br>
            <a:br>
              <a:rPr lang="en-US" sz="2000" dirty="0">
                <a:latin typeface="Arial" pitchFamily="34" charset="0"/>
                <a:cs typeface="Arial" pitchFamily="34" charset="0"/>
              </a:rPr>
            </a:br>
            <a:br>
              <a:rPr lang="en-US" sz="2000" dirty="0">
                <a:latin typeface="Arial" pitchFamily="34" charset="0"/>
                <a:cs typeface="Arial" pitchFamily="34" charset="0"/>
              </a:rPr>
            </a:br>
            <a:endParaRPr lang="en-US" sz="2000" dirty="0">
              <a:latin typeface="Arial" pitchFamily="34" charset="0"/>
              <a:cs typeface="Arial" pitchFamily="34" charset="0"/>
            </a:endParaRPr>
          </a:p>
        </p:txBody>
      </p:sp>
      <p:pic>
        <p:nvPicPr>
          <p:cNvPr id="6" name="Picture 5">
            <a:extLst>
              <a:ext uri="{FF2B5EF4-FFF2-40B4-BE49-F238E27FC236}">
                <a16:creationId xmlns:a16="http://schemas.microsoft.com/office/drawing/2014/main" id="{E05F56AD-2983-4B39-AFBA-0DB1D5EF68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96175" y="113731"/>
            <a:ext cx="1448004" cy="1357601"/>
          </a:xfrm>
          <a:prstGeom prst="rect">
            <a:avLst/>
          </a:prstGeom>
        </p:spPr>
      </p:pic>
      <p:sp>
        <p:nvSpPr>
          <p:cNvPr id="7" name="TextBox 6">
            <a:extLst>
              <a:ext uri="{FF2B5EF4-FFF2-40B4-BE49-F238E27FC236}">
                <a16:creationId xmlns:a16="http://schemas.microsoft.com/office/drawing/2014/main" id="{B347A38E-391F-46F3-BF79-C08837DD8395}"/>
              </a:ext>
            </a:extLst>
          </p:cNvPr>
          <p:cNvSpPr txBox="1"/>
          <p:nvPr/>
        </p:nvSpPr>
        <p:spPr>
          <a:xfrm>
            <a:off x="49918" y="4992052"/>
            <a:ext cx="4522082" cy="156966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SY" sz="1600" i="0" u="none" strike="noStrike" kern="1200" cap="none" spc="0" normalizeH="0" baseline="0" noProof="0" dirty="0">
                <a:ln>
                  <a:noFill/>
                </a:ln>
                <a:solidFill>
                  <a:srgbClr val="FFFFFF"/>
                </a:solidFill>
                <a:effectLst/>
                <a:uLnTx/>
                <a:uFillTx/>
                <a:latin typeface="Roboto Condensed"/>
                <a:ea typeface="+mn-ea"/>
                <a:cs typeface="Arial" pitchFamily="34" charset="0"/>
              </a:rPr>
              <a:t>هيام الأشقر</a:t>
            </a:r>
            <a:endParaRPr kumimoji="0" lang="en-US" sz="1600" i="0" u="none" strike="noStrike" kern="1200" cap="none" spc="0" normalizeH="0" baseline="0" noProof="0" dirty="0">
              <a:ln>
                <a:noFill/>
              </a:ln>
              <a:solidFill>
                <a:srgbClr val="FFFFFF"/>
              </a:solidFill>
              <a:effectLst/>
              <a:uLnTx/>
              <a:uFillTx/>
              <a:latin typeface="Roboto Condensed"/>
              <a:ea typeface="+mn-ea"/>
              <a:cs typeface="Arial"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SY" sz="1600" i="0" u="none" strike="noStrike" kern="1200" cap="none" spc="0" normalizeH="0" baseline="0" noProof="0" dirty="0">
                <a:ln>
                  <a:noFill/>
                </a:ln>
                <a:solidFill>
                  <a:srgbClr val="FFFFFF"/>
                </a:solidFill>
                <a:effectLst/>
                <a:uLnTx/>
                <a:uFillTx/>
                <a:latin typeface="Roboto Condensed"/>
                <a:ea typeface="+mn-ea"/>
                <a:cs typeface="+mn-cs"/>
              </a:rPr>
              <a:t>خبيرة نظم معلومات جغرافية وتحليل بيانات نماذج مناخية</a:t>
            </a:r>
            <a:endParaRPr kumimoji="0" lang="en-US" sz="1600" i="0" u="none" strike="noStrike" kern="1200" cap="none" spc="0" normalizeH="0" baseline="0" noProof="0" dirty="0">
              <a:ln>
                <a:noFill/>
              </a:ln>
              <a:solidFill>
                <a:srgbClr val="FFFFFF"/>
              </a:solidFill>
              <a:effectLst/>
              <a:uLnTx/>
              <a:uFillTx/>
              <a:latin typeface="Roboto Condensed"/>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SY" sz="1600" i="0" u="none" strike="noStrike" kern="1200" cap="none" spc="0" normalizeH="0" baseline="0" noProof="0" dirty="0">
                <a:ln>
                  <a:noFill/>
                </a:ln>
                <a:solidFill>
                  <a:srgbClr val="FFFFFF"/>
                </a:solidFill>
                <a:effectLst/>
                <a:uLnTx/>
                <a:uFillTx/>
                <a:latin typeface="Roboto Condensed"/>
                <a:ea typeface="+mn-ea"/>
                <a:cs typeface="Arial" pitchFamily="34" charset="0"/>
              </a:rPr>
              <a:t>إدارة الموارد المائية</a:t>
            </a:r>
            <a:endParaRPr kumimoji="0" lang="en-US" sz="1600" i="0" u="none" strike="noStrike" kern="1200" cap="none" spc="0" normalizeH="0" baseline="0" noProof="0" dirty="0">
              <a:ln>
                <a:noFill/>
              </a:ln>
              <a:solidFill>
                <a:srgbClr val="FFFFFF"/>
              </a:solidFill>
              <a:effectLst/>
              <a:uLnTx/>
              <a:uFillTx/>
              <a:latin typeface="Roboto Condensed"/>
              <a:ea typeface="+mn-ea"/>
              <a:cs typeface="Arial"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SY" sz="1600" i="0" u="none" strike="noStrike" kern="1200" cap="none" spc="0" normalizeH="0" baseline="0" noProof="0" dirty="0">
                <a:ln>
                  <a:noFill/>
                </a:ln>
                <a:solidFill>
                  <a:srgbClr val="FFFFFF"/>
                </a:solidFill>
                <a:effectLst/>
                <a:uLnTx/>
                <a:uFillTx/>
                <a:latin typeface="Roboto Condensed"/>
                <a:ea typeface="+mn-ea"/>
                <a:cs typeface="+mn-cs"/>
              </a:rPr>
              <a:t>المركز العربي لدراسات المناطق الجافة والأراضي القاحلة (أكساد)</a:t>
            </a:r>
            <a:endParaRPr kumimoji="0" lang="en-US" sz="1600" i="0" u="none" strike="noStrike" kern="1200" cap="none" spc="0" normalizeH="0" baseline="0" noProof="0" dirty="0">
              <a:ln>
                <a:noFill/>
              </a:ln>
              <a:solidFill>
                <a:srgbClr val="FFFFFF"/>
              </a:solidFill>
              <a:effectLst/>
              <a:uLnTx/>
              <a:uFillTx/>
              <a:latin typeface="Roboto Condensed"/>
              <a:ea typeface="+mn-ea"/>
              <a:cs typeface="Arial"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FFFFFF"/>
                </a:solidFill>
                <a:effectLst/>
                <a:uLnTx/>
                <a:uFillTx/>
                <a:latin typeface="Roboto Condensed"/>
                <a:ea typeface="+mn-ea"/>
                <a:cs typeface="Arial" pitchFamily="34" charset="0"/>
              </a:rPr>
              <a:t>hiamalashkar2014@gmail.com</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FFFFFF"/>
                </a:solidFill>
                <a:effectLst/>
                <a:uLnTx/>
                <a:uFillTx/>
                <a:latin typeface="Roboto Condensed"/>
                <a:ea typeface="+mn-ea"/>
                <a:cs typeface="Arial" pitchFamily="34" charset="0"/>
              </a:rPr>
              <a:t>www.acsad.org</a:t>
            </a:r>
          </a:p>
        </p:txBody>
      </p:sp>
      <p:pic>
        <p:nvPicPr>
          <p:cNvPr id="3" name="Picture 2">
            <a:extLst>
              <a:ext uri="{FF2B5EF4-FFF2-40B4-BE49-F238E27FC236}">
                <a16:creationId xmlns:a16="http://schemas.microsoft.com/office/drawing/2014/main" id="{601D9CF6-BA45-4852-938D-C427C6F81E5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6507" y="5445708"/>
            <a:ext cx="1127858" cy="1298561"/>
          </a:xfrm>
          <a:prstGeom prst="rect">
            <a:avLst/>
          </a:prstGeom>
        </p:spPr>
      </p:pic>
    </p:spTree>
    <p:extLst>
      <p:ext uri="{BB962C8B-B14F-4D97-AF65-F5344CB8AC3E}">
        <p14:creationId xmlns:p14="http://schemas.microsoft.com/office/powerpoint/2010/main" val="1198383493"/>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9554AE-6531-45E9-BCD2-EFBED79907EE}"/>
              </a:ext>
            </a:extLst>
          </p:cNvPr>
          <p:cNvSpPr>
            <a:spLocks noGrp="1"/>
          </p:cNvSpPr>
          <p:nvPr>
            <p:ph type="sldNum" sz="quarter" idx="4"/>
          </p:nvPr>
        </p:nvSpPr>
        <p:spPr/>
        <p:txBody>
          <a:bodyPr/>
          <a:lstStyle/>
          <a:p>
            <a:fld id="{927968B9-F71B-4241-9647-2B023690AF84}" type="slidenum">
              <a:rPr lang="en-US" smtClean="0"/>
              <a:t>7</a:t>
            </a:fld>
            <a:endParaRPr lang="en-US" dirty="0"/>
          </a:p>
        </p:txBody>
      </p:sp>
      <p:sp>
        <p:nvSpPr>
          <p:cNvPr id="4" name="Rectangle 2">
            <a:extLst>
              <a:ext uri="{FF2B5EF4-FFF2-40B4-BE49-F238E27FC236}">
                <a16:creationId xmlns:a16="http://schemas.microsoft.com/office/drawing/2014/main" id="{C1F5C34B-F8D8-4FC8-B230-0E30A6A7A365}"/>
              </a:ext>
            </a:extLst>
          </p:cNvPr>
          <p:cNvSpPr txBox="1">
            <a:spLocks noChangeArrowheads="1"/>
          </p:cNvSpPr>
          <p:nvPr/>
        </p:nvSpPr>
        <p:spPr>
          <a:xfrm>
            <a:off x="88900" y="283988"/>
            <a:ext cx="9055099" cy="68084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Y" sz="3500" b="1" dirty="0">
                <a:solidFill>
                  <a:schemeClr val="bg1"/>
                </a:solidFill>
                <a:latin typeface="Arial" pitchFamily="34" charset="0"/>
                <a:cs typeface="Arial" pitchFamily="34" charset="0"/>
              </a:rPr>
              <a:t>شراكات </a:t>
            </a:r>
            <a:r>
              <a:rPr lang="ar-SY" sz="3500" b="1" dirty="0" err="1">
                <a:solidFill>
                  <a:schemeClr val="bg1"/>
                </a:solidFill>
                <a:latin typeface="Arial" pitchFamily="34" charset="0"/>
                <a:cs typeface="Arial" pitchFamily="34" charset="0"/>
              </a:rPr>
              <a:t>ريكار</a:t>
            </a:r>
            <a:endParaRPr lang="en-US" sz="3500" b="1" dirty="0">
              <a:solidFill>
                <a:schemeClr val="bg1"/>
              </a:solidFill>
              <a:latin typeface="Arial" pitchFamily="34" charset="0"/>
              <a:cs typeface="Arial" pitchFamily="34" charset="0"/>
            </a:endParaRPr>
          </a:p>
        </p:txBody>
      </p:sp>
      <p:pic>
        <p:nvPicPr>
          <p:cNvPr id="1026" name="Picture 2" descr="ESCWA (@UNESCWA) | Twitter">
            <a:extLst>
              <a:ext uri="{FF2B5EF4-FFF2-40B4-BE49-F238E27FC236}">
                <a16:creationId xmlns:a16="http://schemas.microsoft.com/office/drawing/2014/main" id="{FC335050-43EF-43AC-B315-728A4F81131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4806" y="1128795"/>
            <a:ext cx="2166077" cy="21660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ted Nations Environment Programme - Planeta.com">
            <a:extLst>
              <a:ext uri="{FF2B5EF4-FFF2-40B4-BE49-F238E27FC236}">
                <a16:creationId xmlns:a16="http://schemas.microsoft.com/office/drawing/2014/main" id="{019F35C6-F53B-4856-9D92-68CDE71B0004}"/>
              </a:ext>
            </a:extLst>
          </p:cNvPr>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27408" y="1359573"/>
            <a:ext cx="2087779" cy="15638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CC47CA3-F8BF-4C22-A3EC-378D9A788BE6}"/>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956522" y="1253713"/>
            <a:ext cx="1613012" cy="1613012"/>
          </a:xfrm>
          <a:prstGeom prst="rect">
            <a:avLst/>
          </a:prstGeom>
        </p:spPr>
      </p:pic>
      <p:pic>
        <p:nvPicPr>
          <p:cNvPr id="6" name="Picture 5">
            <a:extLst>
              <a:ext uri="{FF2B5EF4-FFF2-40B4-BE49-F238E27FC236}">
                <a16:creationId xmlns:a16="http://schemas.microsoft.com/office/drawing/2014/main" id="{57EA1A4D-CB50-48F9-AD99-6D3ADA3BF99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27990" y="1216883"/>
            <a:ext cx="1299345" cy="1498287"/>
          </a:xfrm>
          <a:prstGeom prst="rect">
            <a:avLst/>
          </a:prstGeom>
        </p:spPr>
      </p:pic>
      <p:pic>
        <p:nvPicPr>
          <p:cNvPr id="7" name="Picture 6">
            <a:extLst>
              <a:ext uri="{FF2B5EF4-FFF2-40B4-BE49-F238E27FC236}">
                <a16:creationId xmlns:a16="http://schemas.microsoft.com/office/drawing/2014/main" id="{8DB9F774-8CD4-4112-B747-055E549744C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379936" y="1147454"/>
            <a:ext cx="1490986" cy="1719271"/>
          </a:xfrm>
          <a:prstGeom prst="rect">
            <a:avLst/>
          </a:prstGeom>
        </p:spPr>
      </p:pic>
      <p:sp>
        <p:nvSpPr>
          <p:cNvPr id="8" name="TextBox 7">
            <a:extLst>
              <a:ext uri="{FF2B5EF4-FFF2-40B4-BE49-F238E27FC236}">
                <a16:creationId xmlns:a16="http://schemas.microsoft.com/office/drawing/2014/main" id="{2F441A66-FE24-47BF-9451-2E561EE9F47E}"/>
              </a:ext>
            </a:extLst>
          </p:cNvPr>
          <p:cNvSpPr txBox="1"/>
          <p:nvPr/>
        </p:nvSpPr>
        <p:spPr>
          <a:xfrm>
            <a:off x="7880162" y="2795435"/>
            <a:ext cx="646331" cy="369332"/>
          </a:xfrm>
          <a:prstGeom prst="rect">
            <a:avLst/>
          </a:prstGeom>
          <a:noFill/>
        </p:spPr>
        <p:txBody>
          <a:bodyPr wrap="none" rtlCol="0">
            <a:spAutoFit/>
          </a:bodyPr>
          <a:lstStyle/>
          <a:p>
            <a:r>
              <a:rPr lang="en-US" b="1" dirty="0">
                <a:solidFill>
                  <a:schemeClr val="accent6">
                    <a:lumMod val="75000"/>
                  </a:schemeClr>
                </a:solidFill>
                <a:latin typeface="Arial" panose="020B0604020202020204" pitchFamily="34" charset="0"/>
                <a:cs typeface="Arial" panose="020B0604020202020204" pitchFamily="34" charset="0"/>
              </a:rPr>
              <a:t>LAS</a:t>
            </a:r>
          </a:p>
        </p:txBody>
      </p:sp>
      <p:sp>
        <p:nvSpPr>
          <p:cNvPr id="11" name="TextBox 10">
            <a:extLst>
              <a:ext uri="{FF2B5EF4-FFF2-40B4-BE49-F238E27FC236}">
                <a16:creationId xmlns:a16="http://schemas.microsoft.com/office/drawing/2014/main" id="{FA7EF0C9-FE55-404D-8779-6E4D44C3B41A}"/>
              </a:ext>
            </a:extLst>
          </p:cNvPr>
          <p:cNvSpPr txBox="1"/>
          <p:nvPr/>
        </p:nvSpPr>
        <p:spPr>
          <a:xfrm>
            <a:off x="5913138" y="2773853"/>
            <a:ext cx="1005403"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ACSAD</a:t>
            </a:r>
          </a:p>
        </p:txBody>
      </p:sp>
      <p:pic>
        <p:nvPicPr>
          <p:cNvPr id="9" name="Picture 8">
            <a:extLst>
              <a:ext uri="{FF2B5EF4-FFF2-40B4-BE49-F238E27FC236}">
                <a16:creationId xmlns:a16="http://schemas.microsoft.com/office/drawing/2014/main" id="{397C6011-DD70-4F7D-8056-0677A01981D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06141" y="3692149"/>
            <a:ext cx="1985456" cy="794182"/>
          </a:xfrm>
          <a:prstGeom prst="rect">
            <a:avLst/>
          </a:prstGeom>
        </p:spPr>
      </p:pic>
      <p:pic>
        <p:nvPicPr>
          <p:cNvPr id="10" name="Picture 9">
            <a:extLst>
              <a:ext uri="{FF2B5EF4-FFF2-40B4-BE49-F238E27FC236}">
                <a16:creationId xmlns:a16="http://schemas.microsoft.com/office/drawing/2014/main" id="{66671B2D-4819-470E-9151-B92B9AAC28E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671035" y="3265449"/>
            <a:ext cx="2166077" cy="1584526"/>
          </a:xfrm>
          <a:prstGeom prst="rect">
            <a:avLst/>
          </a:prstGeom>
        </p:spPr>
      </p:pic>
      <p:pic>
        <p:nvPicPr>
          <p:cNvPr id="12" name="Picture 11">
            <a:extLst>
              <a:ext uri="{FF2B5EF4-FFF2-40B4-BE49-F238E27FC236}">
                <a16:creationId xmlns:a16="http://schemas.microsoft.com/office/drawing/2014/main" id="{423D3EFE-15F3-46FE-AE6A-53B20D40D26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787165" y="3390183"/>
            <a:ext cx="2366674" cy="1304086"/>
          </a:xfrm>
          <a:prstGeom prst="rect">
            <a:avLst/>
          </a:prstGeom>
        </p:spPr>
      </p:pic>
      <p:pic>
        <p:nvPicPr>
          <p:cNvPr id="13" name="Picture 12">
            <a:extLst>
              <a:ext uri="{FF2B5EF4-FFF2-40B4-BE49-F238E27FC236}">
                <a16:creationId xmlns:a16="http://schemas.microsoft.com/office/drawing/2014/main" id="{8B0321AE-6D26-4988-B785-9359080A9C03}"/>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279102" y="4229714"/>
            <a:ext cx="2778059" cy="2778059"/>
          </a:xfrm>
          <a:prstGeom prst="rect">
            <a:avLst/>
          </a:prstGeom>
        </p:spPr>
      </p:pic>
      <p:sp>
        <p:nvSpPr>
          <p:cNvPr id="14" name="TextBox 13">
            <a:extLst>
              <a:ext uri="{FF2B5EF4-FFF2-40B4-BE49-F238E27FC236}">
                <a16:creationId xmlns:a16="http://schemas.microsoft.com/office/drawing/2014/main" id="{AA95DA40-4A02-4AA8-8FAF-00271D08AB97}"/>
              </a:ext>
            </a:extLst>
          </p:cNvPr>
          <p:cNvSpPr txBox="1"/>
          <p:nvPr/>
        </p:nvSpPr>
        <p:spPr>
          <a:xfrm>
            <a:off x="216943" y="6052123"/>
            <a:ext cx="4073713" cy="492443"/>
          </a:xfrm>
          <a:prstGeom prst="rect">
            <a:avLst/>
          </a:prstGeom>
          <a:noFill/>
        </p:spPr>
        <p:txBody>
          <a:bodyPr wrap="square" rtlCol="0">
            <a:spAutoFit/>
          </a:bodyPr>
          <a:lstStyle/>
          <a:p>
            <a:r>
              <a:rPr lang="en-US" sz="1300" dirty="0"/>
              <a:t>SWEDISH INTERNATIONAL </a:t>
            </a:r>
          </a:p>
          <a:p>
            <a:r>
              <a:rPr lang="en-US" sz="1300" dirty="0"/>
              <a:t>DEVELOPMENT COOPERATION AGENCY</a:t>
            </a:r>
          </a:p>
        </p:txBody>
      </p:sp>
      <p:cxnSp>
        <p:nvCxnSpPr>
          <p:cNvPr id="16" name="Straight Connector 15">
            <a:extLst>
              <a:ext uri="{FF2B5EF4-FFF2-40B4-BE49-F238E27FC236}">
                <a16:creationId xmlns:a16="http://schemas.microsoft.com/office/drawing/2014/main" id="{27C6E8D2-C61E-4B4D-8C2E-F2696923A19B}"/>
              </a:ext>
            </a:extLst>
          </p:cNvPr>
          <p:cNvCxnSpPr>
            <a:cxnSpLocks/>
          </p:cNvCxnSpPr>
          <p:nvPr/>
        </p:nvCxnSpPr>
        <p:spPr>
          <a:xfrm>
            <a:off x="356981" y="5119227"/>
            <a:ext cx="1055323" cy="0"/>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DE6A29B3-C526-4A5A-BDA0-742ABBE0C16B}"/>
              </a:ext>
            </a:extLst>
          </p:cNvPr>
          <p:cNvPicPr>
            <a:picLocks noChangeAspect="1"/>
          </p:cNvPicPr>
          <p:nvPr/>
        </p:nvPicPr>
        <p:blipFill>
          <a:blip r:embed="rId1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42065" y="4987062"/>
            <a:ext cx="3290200" cy="1263364"/>
          </a:xfrm>
          <a:prstGeom prst="rect">
            <a:avLst/>
          </a:prstGeom>
        </p:spPr>
      </p:pic>
      <p:sp>
        <p:nvSpPr>
          <p:cNvPr id="21" name="TextBox 20">
            <a:extLst>
              <a:ext uri="{FF2B5EF4-FFF2-40B4-BE49-F238E27FC236}">
                <a16:creationId xmlns:a16="http://schemas.microsoft.com/office/drawing/2014/main" id="{7B4622D0-3241-445F-85EF-55CF613C6535}"/>
              </a:ext>
            </a:extLst>
          </p:cNvPr>
          <p:cNvSpPr txBox="1"/>
          <p:nvPr/>
        </p:nvSpPr>
        <p:spPr>
          <a:xfrm>
            <a:off x="4683554" y="6052123"/>
            <a:ext cx="1214820" cy="369332"/>
          </a:xfrm>
          <a:prstGeom prst="rect">
            <a:avLst/>
          </a:prstGeom>
          <a:noFill/>
        </p:spPr>
        <p:txBody>
          <a:bodyPr wrap="none" rtlCol="0">
            <a:spAutoFit/>
          </a:bodyPr>
          <a:lstStyle/>
          <a:p>
            <a:r>
              <a:rPr lang="en-US" b="1" dirty="0" err="1">
                <a:solidFill>
                  <a:srgbClr val="005392"/>
                </a:solidFill>
                <a:latin typeface="Arial" panose="020B0604020202020204" pitchFamily="34" charset="0"/>
                <a:cs typeface="Arial" panose="020B0604020202020204" pitchFamily="34" charset="0"/>
              </a:rPr>
              <a:t>ACCWaM</a:t>
            </a:r>
            <a:endParaRPr lang="en-US" b="1" dirty="0">
              <a:solidFill>
                <a:srgbClr val="005392"/>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9DC0878F-EE62-4516-818A-01D36C5ECEFB}"/>
              </a:ext>
            </a:extLst>
          </p:cNvPr>
          <p:cNvPicPr>
            <a:picLocks noChangeAspect="1"/>
          </p:cNvPicPr>
          <p:nvPr/>
        </p:nvPicPr>
        <p:blipFill>
          <a:blip r:embed="rId13"/>
          <a:stretch>
            <a:fillRect/>
          </a:stretch>
        </p:blipFill>
        <p:spPr>
          <a:xfrm>
            <a:off x="6548985" y="4665443"/>
            <a:ext cx="2143125" cy="1428750"/>
          </a:xfrm>
          <a:prstGeom prst="rect">
            <a:avLst/>
          </a:prstGeom>
        </p:spPr>
      </p:pic>
      <p:sp>
        <p:nvSpPr>
          <p:cNvPr id="20" name="TextBox 19">
            <a:extLst>
              <a:ext uri="{FF2B5EF4-FFF2-40B4-BE49-F238E27FC236}">
                <a16:creationId xmlns:a16="http://schemas.microsoft.com/office/drawing/2014/main" id="{7BF4D698-2093-46A9-BCEC-7E747BD565B3}"/>
              </a:ext>
            </a:extLst>
          </p:cNvPr>
          <p:cNvSpPr txBox="1"/>
          <p:nvPr/>
        </p:nvSpPr>
        <p:spPr>
          <a:xfrm>
            <a:off x="6039853" y="6069263"/>
            <a:ext cx="3104147" cy="523220"/>
          </a:xfrm>
          <a:prstGeom prst="rect">
            <a:avLst/>
          </a:prstGeom>
          <a:noFill/>
        </p:spPr>
        <p:txBody>
          <a:bodyPr wrap="square" rtlCol="0">
            <a:spAutoFit/>
          </a:bodyPr>
          <a:lstStyle/>
          <a:p>
            <a:pPr algn="ctr"/>
            <a:r>
              <a:rPr lang="en-US" sz="1400" i="1" dirty="0">
                <a:solidFill>
                  <a:srgbClr val="E09641"/>
                </a:solidFill>
                <a:latin typeface="Arial" panose="020B0604020202020204" pitchFamily="34" charset="0"/>
                <a:cs typeface="Arial" panose="020B0604020202020204" pitchFamily="34" charset="0"/>
              </a:rPr>
              <a:t>CORDEX-MENA Domain hosted by</a:t>
            </a:r>
          </a:p>
          <a:p>
            <a:pPr algn="ctr"/>
            <a:r>
              <a:rPr lang="en-US" sz="1400" i="1" dirty="0">
                <a:solidFill>
                  <a:srgbClr val="E09641"/>
                </a:solidFill>
                <a:latin typeface="Arial" panose="020B0604020202020204" pitchFamily="34" charset="0"/>
                <a:cs typeface="Arial" panose="020B0604020202020204" pitchFamily="34" charset="0"/>
              </a:rPr>
              <a:t>The Cyprus Institute</a:t>
            </a:r>
          </a:p>
        </p:txBody>
      </p:sp>
      <p:sp>
        <p:nvSpPr>
          <p:cNvPr id="2" name="Rectangle 1">
            <a:extLst>
              <a:ext uri="{FF2B5EF4-FFF2-40B4-BE49-F238E27FC236}">
                <a16:creationId xmlns:a16="http://schemas.microsoft.com/office/drawing/2014/main" id="{10F5C990-9401-4768-B266-FA07B9C2F158}"/>
              </a:ext>
            </a:extLst>
          </p:cNvPr>
          <p:cNvSpPr/>
          <p:nvPr/>
        </p:nvSpPr>
        <p:spPr>
          <a:xfrm>
            <a:off x="8940800" y="6592483"/>
            <a:ext cx="203200" cy="1503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1EC6DE0-DE69-4263-91BA-B6782C71A4B9}"/>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469699" y="3450501"/>
            <a:ext cx="1339132" cy="1314333"/>
          </a:xfrm>
          <a:prstGeom prst="rect">
            <a:avLst/>
          </a:prstGeom>
        </p:spPr>
      </p:pic>
    </p:spTree>
    <p:extLst>
      <p:ext uri="{BB962C8B-B14F-4D97-AF65-F5344CB8AC3E}">
        <p14:creationId xmlns:p14="http://schemas.microsoft.com/office/powerpoint/2010/main" val="2725428131"/>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D5B76D-4D9E-4FF8-A29A-AFA43F08D231}"/>
              </a:ext>
            </a:extLst>
          </p:cNvPr>
          <p:cNvPicPr>
            <a:picLocks noChangeAspect="1"/>
          </p:cNvPicPr>
          <p:nvPr/>
        </p:nvPicPr>
        <p:blipFill>
          <a:blip r:embed="rId3"/>
          <a:stretch>
            <a:fillRect/>
          </a:stretch>
        </p:blipFill>
        <p:spPr>
          <a:xfrm>
            <a:off x="1572659" y="1424766"/>
            <a:ext cx="5567516" cy="5433234"/>
          </a:xfrm>
          <a:prstGeom prst="rect">
            <a:avLst/>
          </a:prstGeom>
        </p:spPr>
      </p:pic>
      <p:sp>
        <p:nvSpPr>
          <p:cNvPr id="3" name="Slide Number Placeholder 2">
            <a:extLst>
              <a:ext uri="{FF2B5EF4-FFF2-40B4-BE49-F238E27FC236}">
                <a16:creationId xmlns:a16="http://schemas.microsoft.com/office/drawing/2014/main" id="{92E37E57-F237-493F-8E8C-405685EEDA8E}"/>
              </a:ext>
            </a:extLst>
          </p:cNvPr>
          <p:cNvSpPr>
            <a:spLocks noGrp="1"/>
          </p:cNvSpPr>
          <p:nvPr>
            <p:ph type="sldNum" sz="quarter" idx="4"/>
          </p:nvPr>
        </p:nvSpPr>
        <p:spPr/>
        <p:txBody>
          <a:bodyPr/>
          <a:lstStyle/>
          <a:p>
            <a:fld id="{927968B9-F71B-4241-9647-2B023690AF84}" type="slidenum">
              <a:rPr lang="en-US" smtClean="0">
                <a:latin typeface="Arial" pitchFamily="34" charset="0"/>
                <a:cs typeface="Arial" pitchFamily="34" charset="0"/>
              </a:rPr>
              <a:t>8</a:t>
            </a:fld>
            <a:endParaRPr lang="en-US" dirty="0">
              <a:latin typeface="Arial" pitchFamily="34" charset="0"/>
              <a:cs typeface="Arial" pitchFamily="34" charset="0"/>
            </a:endParaRPr>
          </a:p>
        </p:txBody>
      </p:sp>
      <p:sp>
        <p:nvSpPr>
          <p:cNvPr id="5" name="Rectangle 2">
            <a:extLst>
              <a:ext uri="{FF2B5EF4-FFF2-40B4-BE49-F238E27FC236}">
                <a16:creationId xmlns:a16="http://schemas.microsoft.com/office/drawing/2014/main" id="{B64F337B-335B-4C69-8000-3017DDD38062}"/>
              </a:ext>
            </a:extLst>
          </p:cNvPr>
          <p:cNvSpPr txBox="1">
            <a:spLocks noChangeArrowheads="1"/>
          </p:cNvSpPr>
          <p:nvPr/>
        </p:nvSpPr>
        <p:spPr>
          <a:xfrm>
            <a:off x="1" y="300672"/>
            <a:ext cx="9144000" cy="59848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Y" sz="3500" b="1" dirty="0" err="1">
                <a:solidFill>
                  <a:schemeClr val="bg1"/>
                </a:solidFill>
                <a:latin typeface="Arial" pitchFamily="34" charset="0"/>
                <a:cs typeface="Arial" pitchFamily="34" charset="0"/>
              </a:rPr>
              <a:t>ﺭﻛﺎﺋﺯ</a:t>
            </a:r>
            <a:r>
              <a:rPr lang="ar-SY" sz="3500" b="1" dirty="0">
                <a:solidFill>
                  <a:schemeClr val="bg1"/>
                </a:solidFill>
                <a:latin typeface="Arial" pitchFamily="34" charset="0"/>
                <a:cs typeface="Arial" pitchFamily="34" charset="0"/>
              </a:rPr>
              <a:t> </a:t>
            </a:r>
            <a:r>
              <a:rPr lang="ar-SY" sz="3500" b="1" dirty="0" err="1">
                <a:solidFill>
                  <a:schemeClr val="bg1"/>
                </a:solidFill>
                <a:latin typeface="Arial" pitchFamily="34" charset="0"/>
                <a:cs typeface="Arial" pitchFamily="34" charset="0"/>
              </a:rPr>
              <a:t>ﺍﻟﻌﻣﻝ</a:t>
            </a:r>
            <a:endParaRPr lang="ar-SY" sz="3500" b="1" dirty="0">
              <a:solidFill>
                <a:schemeClr val="bg1"/>
              </a:solidFill>
              <a:latin typeface="Arial" pitchFamily="34" charset="0"/>
              <a:cs typeface="Arial" pitchFamily="34" charset="0"/>
            </a:endParaRPr>
          </a:p>
        </p:txBody>
      </p:sp>
      <p:sp>
        <p:nvSpPr>
          <p:cNvPr id="4" name="Rectangle: Rounded Corners 3">
            <a:extLst>
              <a:ext uri="{FF2B5EF4-FFF2-40B4-BE49-F238E27FC236}">
                <a16:creationId xmlns:a16="http://schemas.microsoft.com/office/drawing/2014/main" id="{33C37DBC-6176-4391-9745-1AC6A185DA0D}"/>
              </a:ext>
            </a:extLst>
          </p:cNvPr>
          <p:cNvSpPr/>
          <p:nvPr/>
        </p:nvSpPr>
        <p:spPr>
          <a:xfrm>
            <a:off x="1749287" y="2299855"/>
            <a:ext cx="5468931" cy="2230581"/>
          </a:xfrm>
          <a:prstGeom prst="roundRect">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4447027"/>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C8E6A0-570F-4373-99EB-C1470077C7AF}"/>
              </a:ext>
            </a:extLst>
          </p:cNvPr>
          <p:cNvSpPr>
            <a:spLocks noGrp="1"/>
          </p:cNvSpPr>
          <p:nvPr>
            <p:ph type="sldNum" sz="quarter" idx="4"/>
          </p:nvPr>
        </p:nvSpPr>
        <p:spPr/>
        <p:txBody>
          <a:bodyPr/>
          <a:lstStyle/>
          <a:p>
            <a:fld id="{927968B9-F71B-4241-9647-2B023690AF84}" type="slidenum">
              <a:rPr lang="en-US" smtClean="0">
                <a:latin typeface="Arial" pitchFamily="34" charset="0"/>
                <a:cs typeface="Arial" pitchFamily="34" charset="0"/>
              </a:rPr>
              <a:t>9</a:t>
            </a:fld>
            <a:endParaRPr lang="en-US" dirty="0">
              <a:latin typeface="Arial" pitchFamily="34" charset="0"/>
              <a:cs typeface="Arial" pitchFamily="34" charset="0"/>
            </a:endParaRPr>
          </a:p>
        </p:txBody>
      </p:sp>
      <p:sp>
        <p:nvSpPr>
          <p:cNvPr id="5" name="Rectangle 4">
            <a:extLst>
              <a:ext uri="{FF2B5EF4-FFF2-40B4-BE49-F238E27FC236}">
                <a16:creationId xmlns:a16="http://schemas.microsoft.com/office/drawing/2014/main" id="{23985BEA-50C6-494E-94A3-D4AA337EF8D0}"/>
              </a:ext>
            </a:extLst>
          </p:cNvPr>
          <p:cNvSpPr/>
          <p:nvPr/>
        </p:nvSpPr>
        <p:spPr>
          <a:xfrm>
            <a:off x="556591" y="5420139"/>
            <a:ext cx="8181009" cy="1189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accent5">
                    <a:lumMod val="75000"/>
                  </a:schemeClr>
                </a:solidFill>
                <a:latin typeface="Arial" pitchFamily="34" charset="0"/>
                <a:cs typeface="Arial" pitchFamily="34" charset="0"/>
              </a:rPr>
              <a:t>GCM</a:t>
            </a:r>
            <a:r>
              <a:rPr lang="en-US" dirty="0">
                <a:solidFill>
                  <a:schemeClr val="accent5">
                    <a:lumMod val="75000"/>
                  </a:schemeClr>
                </a:solidFill>
                <a:latin typeface="Arial" pitchFamily="34" charset="0"/>
                <a:cs typeface="Arial" pitchFamily="34" charset="0"/>
              </a:rPr>
              <a:t>: Global Climate Modelling		</a:t>
            </a:r>
            <a:r>
              <a:rPr lang="en-US" b="1" dirty="0">
                <a:solidFill>
                  <a:schemeClr val="accent5">
                    <a:lumMod val="75000"/>
                  </a:schemeClr>
                </a:solidFill>
                <a:latin typeface="Arial" pitchFamily="34" charset="0"/>
                <a:cs typeface="Arial" pitchFamily="34" charset="0"/>
              </a:rPr>
              <a:t>	</a:t>
            </a:r>
            <a:r>
              <a:rPr lang="en-US" b="1" dirty="0">
                <a:solidFill>
                  <a:srgbClr val="E09641"/>
                </a:solidFill>
                <a:latin typeface="Arial" pitchFamily="34" charset="0"/>
                <a:cs typeface="Arial" pitchFamily="34" charset="0"/>
              </a:rPr>
              <a:t>VA: </a:t>
            </a:r>
            <a:r>
              <a:rPr lang="en-US" dirty="0">
                <a:solidFill>
                  <a:srgbClr val="E09641"/>
                </a:solidFill>
                <a:latin typeface="Arial" pitchFamily="34" charset="0"/>
                <a:cs typeface="Arial" pitchFamily="34" charset="0"/>
              </a:rPr>
              <a:t>Vulnerability Assessment</a:t>
            </a:r>
            <a:endParaRPr lang="en-US" dirty="0">
              <a:solidFill>
                <a:schemeClr val="accent5">
                  <a:lumMod val="75000"/>
                </a:schemeClr>
              </a:solidFill>
              <a:latin typeface="Arial" pitchFamily="34" charset="0"/>
              <a:cs typeface="Arial" pitchFamily="34" charset="0"/>
            </a:endParaRPr>
          </a:p>
          <a:p>
            <a:r>
              <a:rPr lang="en-US" b="1" dirty="0">
                <a:solidFill>
                  <a:schemeClr val="accent5">
                    <a:lumMod val="75000"/>
                  </a:schemeClr>
                </a:solidFill>
                <a:latin typeface="Arial" pitchFamily="34" charset="0"/>
                <a:cs typeface="Arial" pitchFamily="34" charset="0"/>
              </a:rPr>
              <a:t>RCM: </a:t>
            </a:r>
            <a:r>
              <a:rPr lang="en-US" dirty="0">
                <a:solidFill>
                  <a:schemeClr val="accent5">
                    <a:lumMod val="75000"/>
                  </a:schemeClr>
                </a:solidFill>
                <a:latin typeface="Arial" pitchFamily="34" charset="0"/>
                <a:cs typeface="Arial" pitchFamily="34" charset="0"/>
              </a:rPr>
              <a:t>Regional Climate Modelling		</a:t>
            </a:r>
            <a:r>
              <a:rPr lang="en-US" b="1" dirty="0">
                <a:solidFill>
                  <a:schemeClr val="accent5">
                    <a:lumMod val="75000"/>
                  </a:schemeClr>
                </a:solidFill>
                <a:latin typeface="Arial" pitchFamily="34" charset="0"/>
                <a:cs typeface="Arial" pitchFamily="34" charset="0"/>
              </a:rPr>
              <a:t>	</a:t>
            </a:r>
            <a:r>
              <a:rPr lang="en-US" b="1" dirty="0">
                <a:solidFill>
                  <a:srgbClr val="E09641"/>
                </a:solidFill>
                <a:latin typeface="Arial" pitchFamily="34" charset="0"/>
                <a:cs typeface="Arial" pitchFamily="34" charset="0"/>
              </a:rPr>
              <a:t>IM:  </a:t>
            </a:r>
            <a:r>
              <a:rPr lang="en-US" dirty="0">
                <a:solidFill>
                  <a:srgbClr val="E09641"/>
                </a:solidFill>
                <a:latin typeface="Arial" pitchFamily="34" charset="0"/>
                <a:cs typeface="Arial" pitchFamily="34" charset="0"/>
              </a:rPr>
              <a:t>Integrated Mapping</a:t>
            </a:r>
            <a:endParaRPr lang="en-US" dirty="0">
              <a:solidFill>
                <a:schemeClr val="accent5">
                  <a:lumMod val="75000"/>
                </a:schemeClr>
              </a:solidFill>
              <a:latin typeface="Arial" pitchFamily="34" charset="0"/>
              <a:cs typeface="Arial" pitchFamily="34" charset="0"/>
            </a:endParaRPr>
          </a:p>
          <a:p>
            <a:r>
              <a:rPr lang="en-US" b="1" dirty="0">
                <a:solidFill>
                  <a:schemeClr val="accent5">
                    <a:lumMod val="75000"/>
                  </a:schemeClr>
                </a:solidFill>
                <a:latin typeface="Arial" pitchFamily="34" charset="0"/>
                <a:cs typeface="Arial" pitchFamily="34" charset="0"/>
              </a:rPr>
              <a:t>RHM: </a:t>
            </a:r>
            <a:r>
              <a:rPr lang="en-US" dirty="0">
                <a:solidFill>
                  <a:schemeClr val="accent5">
                    <a:lumMod val="75000"/>
                  </a:schemeClr>
                </a:solidFill>
                <a:latin typeface="Arial" pitchFamily="34" charset="0"/>
                <a:cs typeface="Arial" pitchFamily="34" charset="0"/>
              </a:rPr>
              <a:t>Regional Hydrological Modelling</a:t>
            </a:r>
            <a:endParaRPr lang="en-US" dirty="0">
              <a:solidFill>
                <a:srgbClr val="0070C0"/>
              </a:solidFill>
              <a:latin typeface="Arial" pitchFamily="34" charset="0"/>
              <a:cs typeface="Arial" pitchFamily="34" charset="0"/>
            </a:endParaRPr>
          </a:p>
        </p:txBody>
      </p:sp>
      <p:sp>
        <p:nvSpPr>
          <p:cNvPr id="6" name="Rectangle 2">
            <a:extLst>
              <a:ext uri="{FF2B5EF4-FFF2-40B4-BE49-F238E27FC236}">
                <a16:creationId xmlns:a16="http://schemas.microsoft.com/office/drawing/2014/main" id="{EFC68D53-CC40-4CD1-8220-5F1D7315BA7E}"/>
              </a:ext>
            </a:extLst>
          </p:cNvPr>
          <p:cNvSpPr txBox="1">
            <a:spLocks noChangeArrowheads="1"/>
          </p:cNvSpPr>
          <p:nvPr/>
        </p:nvSpPr>
        <p:spPr>
          <a:xfrm>
            <a:off x="744237" y="300672"/>
            <a:ext cx="8613775" cy="59848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Y" sz="3500" b="1" dirty="0" err="1">
                <a:solidFill>
                  <a:schemeClr val="bg1"/>
                </a:solidFill>
                <a:latin typeface="Arial" pitchFamily="34" charset="0"/>
                <a:cs typeface="Arial" pitchFamily="34" charset="0"/>
              </a:rPr>
              <a:t>ﻣﻨﻬﺠﻴﺔ</a:t>
            </a:r>
            <a:r>
              <a:rPr lang="ar-SY" sz="3500" b="1" dirty="0">
                <a:solidFill>
                  <a:schemeClr val="bg1"/>
                </a:solidFill>
                <a:latin typeface="Arial" pitchFamily="34" charset="0"/>
                <a:cs typeface="Arial" pitchFamily="34" charset="0"/>
              </a:rPr>
              <a:t> </a:t>
            </a:r>
            <a:r>
              <a:rPr lang="ar-SY" sz="3500" b="1" dirty="0" err="1">
                <a:solidFill>
                  <a:schemeClr val="bg1"/>
                </a:solidFill>
                <a:latin typeface="Arial" pitchFamily="34" charset="0"/>
                <a:cs typeface="Arial" pitchFamily="34" charset="0"/>
              </a:rPr>
              <a:t>ﺍﻟﺘﻘﻴﻴﻢ</a:t>
            </a:r>
            <a:r>
              <a:rPr lang="ar-SY" sz="3500" b="1" dirty="0">
                <a:solidFill>
                  <a:schemeClr val="bg1"/>
                </a:solidFill>
                <a:latin typeface="Arial" pitchFamily="34" charset="0"/>
                <a:cs typeface="Arial" pitchFamily="34" charset="0"/>
              </a:rPr>
              <a:t> </a:t>
            </a:r>
            <a:r>
              <a:rPr lang="ar-SY" sz="3500" b="1" dirty="0" err="1">
                <a:solidFill>
                  <a:schemeClr val="bg1"/>
                </a:solidFill>
                <a:latin typeface="Arial" pitchFamily="34" charset="0"/>
                <a:cs typeface="Arial" pitchFamily="34" charset="0"/>
              </a:rPr>
              <a:t>ﺍﻟﻤﺘﻜﺎﻣﻞ</a:t>
            </a:r>
            <a:endParaRPr lang="ar-SY" sz="3500" b="1" dirty="0">
              <a:solidFill>
                <a:schemeClr val="bg1"/>
              </a:solidFill>
              <a:latin typeface="Arial" pitchFamily="34" charset="0"/>
              <a:cs typeface="Arial" pitchFamily="34" charset="0"/>
            </a:endParaRPr>
          </a:p>
        </p:txBody>
      </p:sp>
      <p:pic>
        <p:nvPicPr>
          <p:cNvPr id="2" name="Picture 1">
            <a:extLst>
              <a:ext uri="{FF2B5EF4-FFF2-40B4-BE49-F238E27FC236}">
                <a16:creationId xmlns:a16="http://schemas.microsoft.com/office/drawing/2014/main" id="{3B57A9A1-F83B-4382-BF3F-A63AEAFBA896}"/>
              </a:ext>
            </a:extLst>
          </p:cNvPr>
          <p:cNvPicPr>
            <a:picLocks noChangeAspect="1"/>
          </p:cNvPicPr>
          <p:nvPr/>
        </p:nvPicPr>
        <p:blipFill>
          <a:blip r:embed="rId3"/>
          <a:stretch>
            <a:fillRect/>
          </a:stretch>
        </p:blipFill>
        <p:spPr>
          <a:xfrm>
            <a:off x="1708091" y="1774132"/>
            <a:ext cx="5908446" cy="2920652"/>
          </a:xfrm>
          <a:prstGeom prst="rect">
            <a:avLst/>
          </a:prstGeom>
        </p:spPr>
      </p:pic>
    </p:spTree>
    <p:extLst>
      <p:ext uri="{BB962C8B-B14F-4D97-AF65-F5344CB8AC3E}">
        <p14:creationId xmlns:p14="http://schemas.microsoft.com/office/powerpoint/2010/main" val="2386532230"/>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Custom 8">
      <a:dk1>
        <a:srgbClr val="171616"/>
      </a:dk1>
      <a:lt1>
        <a:srgbClr val="FFFFFF"/>
      </a:lt1>
      <a:dk2>
        <a:srgbClr val="FFFFFF"/>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Roboto Condensed"/>
        <a:ea typeface=""/>
        <a:cs typeface=""/>
      </a:majorFont>
      <a:minorFont>
        <a:latin typeface="Roboto Condense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CCAR Presentation Template" id="{31F49906-55B9-475B-A49C-C0FCA57ED651}" vid="{F9FEAD0F-1F83-46B6-AC0E-F1C9526565B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7BB85821AD28E42AF394A5F0A8FF81D" ma:contentTypeVersion="2" ma:contentTypeDescription="Create a new document." ma:contentTypeScope="" ma:versionID="1da8968842b94fb1eb1dcf238253f696">
  <xsd:schema xmlns:xsd="http://www.w3.org/2001/XMLSchema" xmlns:xs="http://www.w3.org/2001/XMLSchema" xmlns:p="http://schemas.microsoft.com/office/2006/metadata/properties" xmlns:ns2="7bba3246-fd62-4763-bdaf-da5222aa464c" targetNamespace="http://schemas.microsoft.com/office/2006/metadata/properties" ma:root="true" ma:fieldsID="c88dd0697bfa69ce3afa3b5085410493" ns2:_="">
    <xsd:import namespace="7bba3246-fd62-4763-bdaf-da5222aa464c"/>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ba3246-fd62-4763-bdaf-da5222aa46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1A6FEA-9FE5-4450-B9AF-66831BCCAE6E}">
  <ds:schemaRefs>
    <ds:schemaRef ds:uri="http://purl.org/dc/dcmitype/"/>
    <ds:schemaRef ds:uri="http://purl.org/dc/elements/1.1/"/>
    <ds:schemaRef ds:uri="http://schemas.microsoft.com/office/2006/documentManagement/types"/>
    <ds:schemaRef ds:uri="7bba3246-fd62-4763-bdaf-da5222aa464c"/>
    <ds:schemaRef ds:uri="http://schemas.microsoft.com/office/2006/metadata/properties"/>
    <ds:schemaRef ds:uri="http://www.w3.org/XML/1998/namespace"/>
    <ds:schemaRef ds:uri="http://schemas.openxmlformats.org/package/2006/metadata/core-properties"/>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BC551573-FC5B-4760-9D0C-4AF74EE8BB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ba3246-fd62-4763-bdaf-da5222aa46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FC70027-2ECF-4B5B-85DC-EAF76E712E3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5734</TotalTime>
  <Words>4484</Words>
  <Application>Microsoft Office PowerPoint</Application>
  <PresentationFormat>On-screen Show (4:3)</PresentationFormat>
  <Paragraphs>829</Paragraphs>
  <Slides>64</Slides>
  <Notes>64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64</vt:i4>
      </vt:variant>
    </vt:vector>
  </HeadingPairs>
  <TitlesOfParts>
    <vt:vector size="77" baseType="lpstr">
      <vt:lpstr>Arial</vt:lpstr>
      <vt:lpstr>Calibri</vt:lpstr>
      <vt:lpstr>Courier New</vt:lpstr>
      <vt:lpstr>DINOT</vt:lpstr>
      <vt:lpstr>Noto Sans</vt:lpstr>
      <vt:lpstr>Roboto Condensed</vt:lpstr>
      <vt:lpstr>RobotoCondensed-Regular</vt:lpstr>
      <vt:lpstr>Symbol</vt:lpstr>
      <vt:lpstr>Tahoma</vt:lpstr>
      <vt:lpstr>Times New Roman</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ﺍﻻﻧﺗﻘﺎﻝ ﻣﻥ ﺍﻟﻧﻣﺎﺫﺝ ﺍﻟﻣﻧﺎﺧﻳﺔ ﺍﻹﻗﻠﻳﻣﻳﺔ ﺇﻟﻰ ﺍﻟﻧﻣﺎﺫﺝ ﺍﻟﻬﻳﺩﺭﻭﻟﻭﺟﻳﺔ</vt:lpstr>
      <vt:lpstr>ﺣﻭﺳﺑﺔ ﻣﺗﻐﻳﺭﺍﺕ ﺍﻟﻣﻧﺎﺥ</vt:lpstr>
      <vt:lpstr>PowerPoint Presentation</vt:lpstr>
      <vt:lpstr>PowerPoint Presentation</vt:lpstr>
      <vt:lpstr>PowerPoint Presentation</vt:lpstr>
      <vt:lpstr>PowerPoint Presentation</vt:lpstr>
      <vt:lpstr>PowerPoint Presentation</vt:lpstr>
      <vt:lpstr>PowerPoint Presentation</vt:lpstr>
      <vt:lpstr>CORDEX-MENA Working Group</vt:lpstr>
      <vt:lpstr>PowerPoint Presentation</vt:lpstr>
      <vt:lpstr>PowerPoint Presentation</vt:lpstr>
      <vt:lpstr>PowerPoint Presentation</vt:lpstr>
      <vt:lpstr>Climate Scenarios Special Report on Emission Scenarios (SRES) used in IPCC AR4 (2007)</vt:lpstr>
      <vt:lpstr>PowerPoint Presentation</vt:lpstr>
      <vt:lpstr>MENA/Arab Domain RCM Simulations for RICCAR Ensembles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Marlene T</dc:creator>
  <cp:lastModifiedBy>Husam Eddin</cp:lastModifiedBy>
  <cp:revision>713</cp:revision>
  <cp:lastPrinted>2020-08-18T08:55:31Z</cp:lastPrinted>
  <dcterms:created xsi:type="dcterms:W3CDTF">2017-09-12T11:02:16Z</dcterms:created>
  <dcterms:modified xsi:type="dcterms:W3CDTF">2024-01-31T12:06:19Z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0x01010017BB85821AD28E42AF394A5F0A8FF81D</vt:lpwstr>
  </property>
</Properties>
</file>